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70" r:id="rId6"/>
    <p:sldId id="269" r:id="rId7"/>
    <p:sldId id="267" r:id="rId8"/>
    <p:sldId id="268" r:id="rId9"/>
    <p:sldId id="266" r:id="rId10"/>
    <p:sldId id="265" r:id="rId11"/>
    <p:sldId id="264" r:id="rId12"/>
    <p:sldId id="277" r:id="rId13"/>
    <p:sldId id="279" r:id="rId14"/>
    <p:sldId id="280" r:id="rId15"/>
    <p:sldId id="282" r:id="rId16"/>
    <p:sldId id="263" r:id="rId17"/>
    <p:sldId id="262" r:id="rId18"/>
    <p:sldId id="281" r:id="rId19"/>
    <p:sldId id="278" r:id="rId20"/>
    <p:sldId id="271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900C1FD-4F76-425B-9335-92F2D865F621}">
          <p14:sldIdLst>
            <p14:sldId id="256"/>
            <p14:sldId id="276"/>
            <p14:sldId id="257"/>
            <p14:sldId id="258"/>
            <p14:sldId id="270"/>
            <p14:sldId id="269"/>
            <p14:sldId id="267"/>
            <p14:sldId id="268"/>
            <p14:sldId id="266"/>
            <p14:sldId id="265"/>
            <p14:sldId id="264"/>
            <p14:sldId id="277"/>
            <p14:sldId id="279"/>
            <p14:sldId id="280"/>
            <p14:sldId id="282"/>
            <p14:sldId id="263"/>
            <p14:sldId id="262"/>
            <p14:sldId id="281"/>
            <p14:sldId id="278"/>
          </p14:sldIdLst>
        </p14:section>
        <p14:section name="Раздел без заголовка" id="{F15562A1-4721-4C69-9FB7-C3556C00343C}">
          <p14:sldIdLst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22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20B8-F06C-40BC-BC0C-354E90BA0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DC28-011A-4B8F-A1BE-66D2E2D42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10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C475-FCB4-4449-B0A1-31A11E5F0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3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90EEA-0F1D-4C83-8262-68AEBFCD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7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D0C4A-D0E3-4CA5-9C59-23AC531A9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45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D2B1-B436-4782-BAC0-91894D997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94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B1D94-8664-4242-A2F6-A65CB447E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92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7F31-28AB-433C-BEA5-11043DCB3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21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13F8-1B0C-44DA-AE3A-41E3F6EEE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36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0E8B-2E40-4D18-A79C-F2530881B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57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1470-D6AF-4886-AE07-726EBB55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87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62553A-DA2D-4EF5-9BFA-9A2E710EC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225"/>
            <a:ext cx="9144000" cy="3178175"/>
          </a:xfrm>
        </p:spPr>
        <p:txBody>
          <a:bodyPr anchor="ctr"/>
          <a:lstStyle/>
          <a:p>
            <a:pPr eaLnBrk="1" hangingPunct="1"/>
            <a:r>
              <a:rPr lang="ru-RU" sz="4400" b="1" dirty="0" smtClean="0"/>
              <a:t>Отчет</a:t>
            </a:r>
            <a:br>
              <a:rPr lang="ru-RU" sz="4400" b="1" dirty="0" smtClean="0"/>
            </a:br>
            <a:r>
              <a:rPr lang="ru-RU" sz="2600" b="1" dirty="0" smtClean="0">
                <a:solidFill>
                  <a:schemeClr val="accent2"/>
                </a:solidFill>
              </a:rPr>
              <a:t>Главы Администрации </a:t>
            </a:r>
            <a:br>
              <a:rPr lang="ru-RU" sz="2600" b="1" dirty="0" smtClean="0">
                <a:solidFill>
                  <a:schemeClr val="accent2"/>
                </a:solidFill>
              </a:rPr>
            </a:br>
            <a:r>
              <a:rPr lang="ru-RU" sz="2600" b="1" dirty="0" smtClean="0">
                <a:solidFill>
                  <a:schemeClr val="accent2"/>
                </a:solidFill>
              </a:rPr>
              <a:t>Красноярского сельского поселения </a:t>
            </a:r>
            <a:br>
              <a:rPr lang="ru-RU" sz="2600" b="1" dirty="0" smtClean="0">
                <a:solidFill>
                  <a:schemeClr val="accent2"/>
                </a:solidFill>
              </a:rPr>
            </a:br>
            <a:r>
              <a:rPr lang="ru-RU" sz="2600" b="1" dirty="0" smtClean="0">
                <a:solidFill>
                  <a:schemeClr val="accent2"/>
                </a:solidFill>
              </a:rPr>
              <a:t>о результатах  деятельности Администрации поселения во 1 полугодии 2019 года </a:t>
            </a:r>
            <a:br>
              <a:rPr lang="ru-RU" sz="2600" b="1" dirty="0" smtClean="0">
                <a:solidFill>
                  <a:schemeClr val="accent2"/>
                </a:solidFill>
              </a:rPr>
            </a:br>
            <a:r>
              <a:rPr lang="ru-RU" sz="2600" b="1" dirty="0" smtClean="0">
                <a:solidFill>
                  <a:schemeClr val="accent2"/>
                </a:solidFill>
              </a:rPr>
              <a:t>и перспективах развития поселения </a:t>
            </a:r>
            <a:br>
              <a:rPr lang="ru-RU" sz="2600" b="1" dirty="0" smtClean="0">
                <a:solidFill>
                  <a:schemeClr val="accent2"/>
                </a:solidFill>
              </a:rPr>
            </a:br>
            <a:r>
              <a:rPr lang="ru-RU" sz="2600" b="1" dirty="0" smtClean="0">
                <a:solidFill>
                  <a:schemeClr val="accent2"/>
                </a:solidFill>
              </a:rPr>
              <a:t>на 2 полугодие 2019 год.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57600" y="6248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800" dirty="0" smtClean="0">
                <a:latin typeface="Times New Roman" panose="02020603050405020304" pitchFamily="18" charset="0"/>
              </a:rPr>
              <a:t>июль </a:t>
            </a:r>
            <a:r>
              <a:rPr lang="ru-RU" sz="1800" dirty="0">
                <a:latin typeface="Times New Roman" panose="02020603050405020304" pitchFamily="18" charset="0"/>
              </a:rPr>
              <a:t>2019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550" y="3321121"/>
            <a:ext cx="5676900" cy="2806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46" y="88222"/>
            <a:ext cx="8839200" cy="1077686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Муниципальная программа «Обеспечение общественного порядка и противодействие преступности»</a:t>
            </a: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046927"/>
            <a:ext cx="5105400" cy="646331"/>
          </a:xfrm>
          <a:prstGeom prst="rect">
            <a:avLst/>
          </a:prstGeom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4" descr="http://vikimo.ru/files/thumb/9/92/720da294333f0abf0cc593f92ceea711.jpeg/600px-720da294333f0abf0cc593f92ceea7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99197"/>
            <a:ext cx="3284604" cy="24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475" y="63732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189" y="1244917"/>
            <a:ext cx="818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Утвержденные лимиты на год – 1,8 тыс. рублей, исполнено 0,0 тыс. рублей.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2017880"/>
            <a:ext cx="8839200" cy="107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"Защита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37078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Утвержденные лимиты на год – 77,7 тыс. рублей, исполнено 31,8 тыс. рублей или 40,9 процентов от годового плана, в том числе: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- опашка территории поселения – 28,8 тыс. рублей;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заправка огнетушителей 3,0.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53208"/>
            <a:ext cx="8229600" cy="5635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/>
                </a:solidFill>
              </a:rPr>
              <a:t>Муниципальная программа «Развитие культуры и туризма»</a:t>
            </a:r>
          </a:p>
        </p:txBody>
      </p:sp>
      <p:pic>
        <p:nvPicPr>
          <p:cNvPr id="13316" name="Picture 4" descr="http://xn--80ajibpfezq6b.xn--p1ai/media/k2/items/cache/5aa19e728bef1c77e6154986436b290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9355" y="3298924"/>
            <a:ext cx="3864645" cy="241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475" y="63732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875" y="990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Утвержденные лимиты на год – 6 111,3 тыс. рублей, исполнено 2 675,1 тыс. рублей или 43,8 процентов от годового плана.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Данные денежные средства были направлены на: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и предоставление субсидий МБУК ЦР КСП «ЦДК» на выполнение муниципального задания – 2 653,8 тыс. рублей;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 иные цели (приобретение лакокрасочной продукции) – 21,3 тыс. рублей.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Среднемесячная заработная плата бюджетных учреждений культуры составила за 1 полугодие 2019 года 27 759,2 рублей.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332069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первом полугодии 2019 года коллективом  МБУК ЦР КСП «ЦДК» было проведено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235 культурно-массовых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мероприятий, на которых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присутствовало   17 005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человек. Из них для молодежи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старшеклассников 121 мероприятие. Для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младшего и среднего школьного возраста было проведено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 мероприятий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МБУК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ЦР КСП «ЦДК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функционирует 13 культурно-досуговых формирований.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53208"/>
            <a:ext cx="8229600" cy="5635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/>
                </a:solidFill>
              </a:rPr>
              <a:t>Муниципальная программа «Развитие культуры и туризма» (продолжение)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475" y="63732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875" y="990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значимые достижения культурно-досуговых формирований: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foto-12-07-2019-15-13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75" y="4546876"/>
            <a:ext cx="2435225" cy="18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oto-12-07-2019-15-13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394" y="4546875"/>
            <a:ext cx="2435226" cy="18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oto-26-06-2019-08-29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145" y="4533837"/>
            <a:ext cx="2457729" cy="1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875" y="1389134"/>
            <a:ext cx="86105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1. Танцевальный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 «Фортуна»,  руководитель Волошина С.А. принял участие в международном фестивале-конкурсе хореографического искусства «В гостях у Терпсихоры» , награждён Дипломом 1-й степени, Дипломом 2-й степени, Дипломом лауреата 3-й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степени.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Вокальный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 «Русский Стиль» (рук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Семененко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Дарья)- Диплом лауреата 1 степени в  Всероссийском фестивале-конкурсе вокально-хореографического фестиваля-конкурса «Пою моё Отечество»  г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Волгодонск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Диплом лауреата 2 степени в межрегиональном конкурсе-фестивале «Созвездие Донской волны»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Волгодонск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Вокальный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 «Леди-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(рук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А.В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Кузнецова)  -Диплом лауреата 2 степени в Всероссийском фестивале-конкурсе вокально-хореографического фестиваля-конкурса «Пою моё Отечество» г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Волгодонск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Диплом лауреата 3 степени в межрегиональном конкурсе-фестивале «Созвездие Донской волны» г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Волгодонск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Вокальный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ансамбль «Пересвет» (рук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А.В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Кузнецова-Дипломом  областного фестиваля «Казачий круг» (ст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Кутейниковская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, дипломом лауреата 3 степени в межрегиональном конкурсе-фестивале «Созвездие Донской волны» г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Волгодонск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6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53208"/>
            <a:ext cx="8229600" cy="5635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"Охрана окружающей среды и рациональное природопользование»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5" y="637329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075" y="1066800"/>
            <a:ext cx="4606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Утвержденные лимиты на год – 272,3 тыс. рублей, исполнено 118,6 тыс. рублей или 43,5 процентов от годового плана.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Денежные средства направлена на ликвидацию несанкционированных свалок и покупка контейнеров для ТБО на территории Красноярского сельского поселения (14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шт.)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- 91,6 тыс. рублей.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6837" y="1099457"/>
            <a:ext cx="3737438" cy="204749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4675" y="3625154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"Развитие физической культуры и спорта»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9999" y="4272677"/>
            <a:ext cx="4994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Утвержденные лимиты на год – 66,2 тыс. рублей, исполнено 8,4 тыс. рублей или 12,7 процентов, из них на:        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 приобретение спортивного инвентаря (мяч) – 1,7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приобретение спортивной формы (гетры футбольные) – 2,2 тыс. рублей;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- приобретение грамот, кубков – 4,5 тыс. рублей.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0" name="Picture 4" descr="https://san-san.ru/uploads/images/3dsc_0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6975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00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53208"/>
            <a:ext cx="8229600" cy="5635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"Энергосбережение и повешение энергетической эффективности»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5" y="637329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</a:p>
          <a:p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3160" y="1381704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Непрограммные расходы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3291" y="1012372"/>
            <a:ext cx="8079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Утвержденные лимиты на год – 2,5 тыс. рублей, исполнено 0,0 тыс. рублей.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863" y="1934380"/>
            <a:ext cx="87675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часть непрограммных расходов приходится на раздел «Общегосударственные вопросы».  В 2019 году на данный раздел предусмотрены бюджетные ассигнования в сумме 6 293,1 тыс. рублей, исполнено 2 611,1 тыс. рублей или 41,5 процентов от плановых назначений.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направления расходов бюджета сельского поселения по данному разделу направлены на: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- финансовое обеспечение деятельности органов муниципальной власти –2 009,4 тыс. рублей;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- финансовое обеспечение полномочий по материально техническому обеспечению деятельности на содержание работников аппарата администраций – 446,2 тыс. рублей;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- уплата налогов на имущество, земельного налога и иных налогов и сборов – 1,1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в сфере средств массовой информации и коммуникаций, расходы на информирование населения через средств массовой информации, публикация нормативных актов – 12,4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оплата членских взносов в ассоциацию муниципальных образований Ростовской области – 40,0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за счет резервного фонда Администрации Красноярского сельского поселения – 16,1 тыс. рублей (приобретение строительных материалов, подарочной и сувенирной продукции);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- оценка муниципального имущества, признание прав и регулирование отношений по муниципальной собственности – 85,9 тыс. рублей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475" y="637329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</a:p>
          <a:p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16832" y="152400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Непрограммные расходы (продолжение)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2904" y="914400"/>
            <a:ext cx="80717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разделу «Социальная политика» предусмотрены бюджетные ассигнования в сумме 218,0 тыс. рублей, исполнено 105,2 тыс. рублей или 48,3 процентов от плановых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назначений. Денежные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направлены на выплату государственной пенсии за выслугу лет лицам, замещающим муниципальные должности муниципальной службы.</a:t>
            </a:r>
          </a:p>
          <a:p>
            <a:pPr algn="just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Так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 хотелось отметить, что за счет бюджета областного и муниципального района на нашей территории установили 2 новых башни Рожновского (это по пер. Колхозный и п. Дубравный). Выполнены работы по укладки нового покрытия асфальтом по ул. Строителей.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797" y="3733800"/>
            <a:ext cx="4953000" cy="2086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174941"/>
            <a:ext cx="249367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5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921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/>
                </a:solidFill>
              </a:rPr>
              <a:t>Значимые события и мероприятия для поселения, проводимые Администрацией в 1 полугодие 2019 году</a:t>
            </a:r>
          </a:p>
        </p:txBody>
      </p:sp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90500" y="1143000"/>
            <a:ext cx="441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19.01.2019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пос. Дубравный на реке Кумшак прошли «Крещенские купания». В этом мероприятии приняли участие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Цимлянского района. На территории места купания был разведен костер, организовано чаепитие.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3924300" y="2597150"/>
            <a:ext cx="4953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Стало традицией проводить на площади Администрации Красноярского поселения праздник «Прощай Масленица». Нужно отметить, что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на празднике присутствовало много молодых семей, которые вместе с детьми участвовали в конкурсах, народных играх, водили праздничные хороводы, а ребята, которые посещают тренажерный зал, поучаствовали и в традиционном  конкурсе, и попытались снять подарки со столба.</a:t>
            </a:r>
          </a:p>
        </p:txBody>
      </p:sp>
      <p:pic>
        <p:nvPicPr>
          <p:cNvPr id="1434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8" b="2"/>
          <a:stretch>
            <a:fillRect/>
          </a:stretch>
        </p:blipFill>
        <p:spPr bwMode="auto">
          <a:xfrm>
            <a:off x="5218113" y="1103313"/>
            <a:ext cx="23653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475" y="63732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732" y="2706283"/>
            <a:ext cx="3135086" cy="2090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148" y="4927245"/>
            <a:ext cx="2336969" cy="1752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2388" y="4954848"/>
            <a:ext cx="2362200" cy="1715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949" y="4927245"/>
            <a:ext cx="1300512" cy="173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0207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/>
                </a:solidFill>
              </a:rPr>
              <a:t>Значимые события и мероприятия для поселения, проводимые Администрацией в 1 полугодии 2019 года (продолжение)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475" y="63732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0371" y="1399173"/>
            <a:ext cx="86650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празднования 74 –ой годовщины Победы в Великой Отечественной войне в станице Красноярской прошли мероприятия, посвященные этому памятному дню. Танцевальный коллектив «Фортуна» (рук. С. Волошина) представили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флэш-моб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военных песен: «Мы за Победу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России ежегодно проходит всероссийская акция «Бессмертный полк». Наша станица также присоединилась к городам и селам, которые участвуют в этой акции. Почтили память павших и выразили свою благодарность ветеранам за подвиги в Великой Отечественной войне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и жители поселения. Трогательно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звучали стихи в исполнении победителей конкурса чтецов Красноярского поселения Костиной Ани, Поповой Насти, Соседко Кати. В память о детях, лишенных счастливого детства страшной войной, в небо была запущена символическая игрушка, а затем отпущены голуби, как символ мира и счастливого детства нынешнего поколения. Затем все жители станицы были приглашены на праздничную программу в Красноярский Дом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foto-15-05-2019-15-41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081" y="4749395"/>
            <a:ext cx="2582720" cy="171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to-15-05-2019-15-41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750" y="4740458"/>
            <a:ext cx="2596146" cy="17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oto-15-05-2019-15-41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529" y="4692382"/>
            <a:ext cx="2694214" cy="179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0207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/>
                </a:solidFill>
              </a:rPr>
              <a:t>Значимые события и мероприятия для поселения, проводимые Администрацией в 1 полугодии 2019 года (продолжение)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475" y="63732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0371" y="1399173"/>
            <a:ext cx="8665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21 мая 2019 года – «День соседей» адрес проведения: ст. Красноярская, пер. Первомайский, район домов  22-24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83948"/>
            <a:ext cx="2481941" cy="1861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850" y="2036423"/>
            <a:ext cx="2460150" cy="1845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0709" y="2036423"/>
            <a:ext cx="2438400" cy="1828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732" y="4038600"/>
            <a:ext cx="3888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6. 12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в зале Красноярского Дома культуры прошёл праздник – День независимости России.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зрителей было подготовлено множество новых ярких номеров, а артисты в свою очередь получали аплодисменты и слова благодарности. Для жителей станицы была представлена выставка народного умельца Красноярского поселения Павловой Галина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foto-17-06-2019-10-52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806" y="4087771"/>
            <a:ext cx="1452308" cy="258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oto-17-06-2019-10-52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709" y="4403370"/>
            <a:ext cx="2741788" cy="18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9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0207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/>
                </a:solidFill>
              </a:rPr>
              <a:t>Значимые события и мероприятия для поселения, проводимые Администрацией в 1 полугодии 2019 года (продолжение)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475" y="63732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0371" y="1399173"/>
            <a:ext cx="8665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июня в Красноярском Доме культуры прошли праздничные мероприятия, посвященные Международному Дню защиты детей. С самого утра для детей проходили мастер – классы народных умельцев: резьба по мылу ( О. Зенкина), поделки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гофрированной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( Е. Гордеева), конкурс рисунков на асфальте, а воспитанниками детской школы искусств была организована выставка ( Л. Алексеева). Еще одним красочным мероприятием был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флэш-моб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«Встречай лето!», в котором приняли участие Мальвины. </a:t>
            </a:r>
          </a:p>
        </p:txBody>
      </p:sp>
      <p:pic>
        <p:nvPicPr>
          <p:cNvPr id="13314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5" y="3072606"/>
            <a:ext cx="3429000" cy="228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23787"/>
            <a:ext cx="3965575" cy="26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47353"/>
            <a:ext cx="3203574" cy="213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3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chemeClr val="accent2"/>
                </a:solidFill>
              </a:rPr>
              <a:t>Краткая характеристика поселения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4343400" y="914400"/>
            <a:ext cx="4419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Красноярского сельского поселения расположена в Северо-западной части Цимлянского района.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поселения составляет 84,8 кв. км, дорог общего пользования местного значения 42,28 км, из них с асфальтным покрытием 26,2 км.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поселения входят три населенных пункта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Красноярская, п. Дубравный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хутор Рынок – Романовский.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населения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5762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в том числе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Красноярская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5007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Дубравный 674 чел.,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Рынок-Романовский –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endParaRPr lang="ru-RU" sz="2000" dirty="0"/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995738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3246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chemeClr val="accent2"/>
                </a:solidFill>
              </a:rPr>
              <a:t>Перспективы развития поселения</a:t>
            </a:r>
            <a:br>
              <a:rPr lang="ru-RU" sz="3000" b="1" dirty="0" smtClean="0">
                <a:solidFill>
                  <a:schemeClr val="accent2"/>
                </a:solidFill>
              </a:rPr>
            </a:br>
            <a:r>
              <a:rPr lang="ru-RU" sz="3000" b="1" dirty="0" smtClean="0">
                <a:solidFill>
                  <a:schemeClr val="accent2"/>
                </a:solidFill>
              </a:rPr>
              <a:t> во 2 полугодии 2019 года</a:t>
            </a:r>
          </a:p>
        </p:txBody>
      </p:sp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117475" y="1182029"/>
            <a:ext cx="8721725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работу, направленную на увеличение налоговых и неналоговых поступлений в бюджет.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исполнению Правил благоустройства территории поселения.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несанкционированных свалок, хочется донести до населения, что бороться надо вместе и выявлять нарушителей, которые это делают!!!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организации отчистки кладбищ в ст. Красноярская и п. Дубравный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75" y="63732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815152"/>
            <a:ext cx="4038600" cy="2076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543800" cy="18589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</a:rPr>
              <a:t>Презентация подготовлена</a:t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Администрацией Красноярского сельского поселения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447800" y="2362200"/>
            <a:ext cx="632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000"/>
              <a:t>347304, Ростовская область, Цимлянский район,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000"/>
              <a:t>ст. Красноярская, ул. Победы 114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000"/>
              <a:t>Электронная почта: </a:t>
            </a:r>
            <a:r>
              <a:rPr lang="en-US" sz="2000" u="sng"/>
              <a:t>sp</a:t>
            </a:r>
            <a:r>
              <a:rPr lang="ru-RU" sz="2000" u="sng"/>
              <a:t>41427</a:t>
            </a:r>
            <a:r>
              <a:rPr lang="en-US" sz="2000" u="sng"/>
              <a:t>@donpac.ru</a:t>
            </a:r>
            <a:endParaRPr lang="ru-RU" sz="2000" u="sng"/>
          </a:p>
        </p:txBody>
      </p: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1600200" y="4343400"/>
            <a:ext cx="6477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  <a:noFill/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chemeClr val="accent2"/>
                </a:solidFill>
              </a:rPr>
              <a:t>Работа с населением</a:t>
            </a:r>
          </a:p>
        </p:txBody>
      </p:sp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381000" y="849313"/>
            <a:ext cx="396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2019 года выдано:</a:t>
            </a:r>
          </a:p>
          <a:p>
            <a:pPr algn="just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- 526 различных справок</a:t>
            </a:r>
          </a:p>
          <a:p>
            <a:pPr marL="171450" indent="-171450" algn="just">
              <a:spcBef>
                <a:spcPct val="0"/>
              </a:spcBef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нотариальных доверенностей</a:t>
            </a:r>
          </a:p>
          <a:p>
            <a:pPr marL="171450" indent="-171450" algn="just">
              <a:spcBef>
                <a:spcPct val="0"/>
              </a:spcBef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общественные характеристики</a:t>
            </a:r>
          </a:p>
          <a:p>
            <a:pPr marL="171450" indent="-171450" algn="just">
              <a:spcBef>
                <a:spcPct val="0"/>
              </a:spcBef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заведено 215 домовых книг.</a:t>
            </a:r>
          </a:p>
          <a:p>
            <a:pPr marL="171450" indent="-171450" algn="just">
              <a:spcBef>
                <a:spcPct val="0"/>
              </a:spcBef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246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7170" name="Picture 2" descr="http://nedviginform.ru/wp-content/uploads/2018/06/Domovaya-kni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49313"/>
            <a:ext cx="3370235" cy="18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33400" y="2845455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000" b="1" dirty="0" smtClean="0">
                <a:solidFill>
                  <a:schemeClr val="accent2"/>
                </a:solidFill>
              </a:rPr>
              <a:t>Законотворчество</a:t>
            </a: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85800" y="3476122"/>
            <a:ext cx="792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2019 года издано 125 постановлений, 62 распоряжения, 15 административных протоколов. Проведено 4 заседания Собрания депутатов Красноярского сельского поселения.</a:t>
            </a:r>
          </a:p>
          <a:p>
            <a:pPr marL="171450" indent="-171450" algn="just">
              <a:spcBef>
                <a:spcPct val="0"/>
              </a:spcBef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33400" y="4477277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000" b="1" dirty="0" smtClean="0">
                <a:solidFill>
                  <a:schemeClr val="accent2"/>
                </a:solidFill>
              </a:rPr>
              <a:t>МАУ МФЦ</a:t>
            </a:r>
          </a:p>
        </p:txBody>
      </p:sp>
      <p:pic>
        <p:nvPicPr>
          <p:cNvPr id="13" name="Picture 6" descr="https://rop59.ru/assets/images/shapka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8" y="4816475"/>
            <a:ext cx="228441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3124200" y="5139603"/>
            <a:ext cx="5486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2019 года заведено 155 дел по оформлению детских пособий, субсидий и различных льгот.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9 человек на портале «Госуслуги»</a:t>
            </a:r>
          </a:p>
          <a:p>
            <a:pPr marL="171450" indent="-171450" algn="just">
              <a:spcBef>
                <a:spcPct val="0"/>
              </a:spcBef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64770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371600"/>
            <a:ext cx="8229600" cy="6858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chemeClr val="accent2"/>
                </a:solidFill>
              </a:rPr>
              <a:t>Доходная часть бюджета поселения </a:t>
            </a:r>
            <a:br>
              <a:rPr lang="ru-RU" sz="3000" b="1" dirty="0" smtClean="0">
                <a:solidFill>
                  <a:schemeClr val="accent2"/>
                </a:solidFill>
              </a:rPr>
            </a:br>
            <a:r>
              <a:rPr lang="ru-RU" sz="3000" b="1" dirty="0" smtClean="0">
                <a:solidFill>
                  <a:schemeClr val="accent2"/>
                </a:solidFill>
              </a:rPr>
              <a:t>в 1 полугодие 2019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9343" y="228600"/>
            <a:ext cx="792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Бюджет на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 и плановый период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2020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года был утвержден решением Собрания депутатов Красноярского сельского поселения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26.12.2018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года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№88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250371" y="2221430"/>
            <a:ext cx="845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Красноярского сельского поселения в 1 полугодие 2019 года составило: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доходам в сумме 7 225,0 тыс. рублей, или 39,2 процентов к годовому плану;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расходам в сумме 8 054,7 тыс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41,1 процентов к годовому плану.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Налоговые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бюджета Красноярского сельского поселения исполнены в сумме 956,1тыс. рублей или 17,4 процентов к годовым плановым назначениям.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Наибольший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структуре поступления собственных доходов занимают: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с физических лиц – 618,7 тыс. рублей или 64,7 процентов,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– 295,7 тыс. рублей или 30,9 процентов.</a:t>
            </a:r>
          </a:p>
        </p:txBody>
      </p:sp>
      <p:pic>
        <p:nvPicPr>
          <p:cNvPr id="6149" name="Picture 4" descr="https://infoption.ru/images/1cdfba99e000f1dc1b23240ac99fb6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4672012"/>
            <a:ext cx="206597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324600"/>
            <a:ext cx="1952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5572" y="4529754"/>
            <a:ext cx="61636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Межбюджетные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трансферты из областного, федерального, районного бюджета в бюджет сельского поселения за 1 полугодие 2019 года поступили в сумме 6 268,9 тыс. рублей,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или 48,5 процентов от годового плана.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Основная доля поступлений приходится на дотацию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выравнивание уровня бюджетной обеспеченности поселения –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6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153,4 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chemeClr val="accent2"/>
                </a:solidFill>
              </a:rPr>
              <a:t>Расходная часть бюджета поселения </a:t>
            </a:r>
            <a:br>
              <a:rPr lang="ru-RU" sz="3000" b="1" dirty="0" smtClean="0">
                <a:solidFill>
                  <a:schemeClr val="accent2"/>
                </a:solidFill>
              </a:rPr>
            </a:br>
            <a:r>
              <a:rPr lang="ru-RU" sz="3000" b="1" dirty="0" smtClean="0">
                <a:solidFill>
                  <a:schemeClr val="accent2"/>
                </a:solidFill>
              </a:rPr>
              <a:t>в 1 полугодие 2019 года</a:t>
            </a: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304800" y="1143000"/>
            <a:ext cx="861060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первого полугодия 2019 года были реализованы 6 муниципальных программ из 7, исполнение составило 40,8 процентов. Администрацией Красноярского сельского поселения за 1 полугодие 2019 года заключено 66 контрактов на выполнение работ, оказание услуг и поставку товаров на общую сумму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6 416,3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путем электронного аукциона в количестве 5 контрактов на сумму 4279,9 тыс. рублей.</a:t>
            </a:r>
          </a:p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полугодие 2019 года через сайт закупок малого объема было совершено 60 закупок товаров, работ и услуг общей суммой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1 518,5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 просроченная задолженность по заработной плате и коммунальным услугам отсутствует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246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7412" name="Picture 4" descr="https://cache3.youla.io/files/images/780_780/5c/87/5c875611a380b64923570b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3722"/>
            <a:ext cx="3624855" cy="27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mg12.torror.ru/4/8/b/d/b/c0e34e034a7992b991f6460f82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661"/>
            <a:ext cx="300193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80224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Муниципальная программа «Обеспечение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качественными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жилищно-коммунальными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услугами населения»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228600" y="1297228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за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2019 года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затрачено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415,6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при плановом назначении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6 340,4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38,1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76200" y="2207419"/>
            <a:ext cx="6550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сетей уличного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 – 327,7  тыс. рублей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Прямоугольник 4"/>
          <p:cNvSpPr>
            <a:spLocks noChangeArrowheads="1"/>
          </p:cNvSpPr>
          <p:nvPr/>
        </p:nvSpPr>
        <p:spPr bwMode="auto">
          <a:xfrm>
            <a:off x="76199" y="2620786"/>
            <a:ext cx="6550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 – 39,8 тыс.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3246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2" name="Picture 2" descr="https://im0-tub-ru.yandex.net/i?id=841b88bc99ab7103f1a6f090d453376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7217"/>
            <a:ext cx="2354040" cy="16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m0-tub-ru.yandex.net/i?id=3cd7f0da528dd703a4ac3b7cb40e7d96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314" y="4419600"/>
            <a:ext cx="3886200" cy="21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87" y="3066810"/>
            <a:ext cx="2443342" cy="3257790"/>
          </a:xfrm>
          <a:prstGeom prst="rect">
            <a:avLst/>
          </a:prstGeom>
        </p:spPr>
      </p:pic>
      <p:pic>
        <p:nvPicPr>
          <p:cNvPr id="5" name="Picture 6" descr="https://im0-tub-ru.yandex.net/i?id=3edc7cf49762007e616d90aa2522c639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194" y="3066810"/>
            <a:ext cx="2973826" cy="1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524000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«Обеспечение качественными жилищно-коммунальными услугами населения» (продолжение)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246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600199"/>
            <a:ext cx="632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контракт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выполнение работ по благоустройству: устройство щебеночного покрытия улиц на сумму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1 628,5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рублей, а именно: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улица Ленина от дома № 17- до дома № 41;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переулок Береговой;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улица Садовая п. Дубравный;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улица Набережная от дома №105 до дома № 107;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улица Заречная от дома №57 до дома № 63;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улица Заречная в районе дома № 39;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улица Заречная от дома № 35 до переулка Средний.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выполнены в полном объеме.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897" y="1269700"/>
            <a:ext cx="2031999" cy="1523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7126" y="3046636"/>
            <a:ext cx="2144486" cy="1608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844" y="4918824"/>
            <a:ext cx="2236101" cy="1677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5789" y="5036210"/>
            <a:ext cx="3208504" cy="15596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98" y="4918823"/>
            <a:ext cx="2959923" cy="166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Муниципальная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программа «Обеспечение качественными жилищно-коммунальными услугами населения»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(продолжение)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3246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42900" y="1164771"/>
            <a:ext cx="48228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установку оборудования для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игровых площадок 58,4 тыс. рублей по адресам: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Красноярская,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Кумшацкая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Дубравный, ул. Речная</a:t>
            </a:r>
          </a:p>
          <a:p>
            <a:pPr marL="228600" indent="-228600" algn="just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i5.photo.2gis.com/images/branch/69/9710886700239905_b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86" y="2057400"/>
            <a:ext cx="3265715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zheneva-s.ru/d/763633/d/1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2890691" cy="22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ssd22.ru/images/stories/virtuemart/product/resized/%D0%98%D0%9E.02.03.1.000%20%D0%93%D0%BE%D1%80%D0%BA%D0%B0%20(%D1%81%D0%BA%D0%B0%D1%82%20%D0%BD%D0%B5%D1%80%D0%B6.%20%D0%BF%D0%BB%D0%BE%D1%89%D0%B0%D0%B4%D0%BA%D0%B0%20%D0%9D-1,2%D0%BC)_1000x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9685"/>
            <a:ext cx="3352800" cy="23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4114800" y="4381505"/>
            <a:ext cx="4822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отлов и содержание безнадзорных животных – 42,8 тыс. рублей.</a:t>
            </a:r>
          </a:p>
          <a:p>
            <a:pPr marL="228600" indent="-228600" algn="just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8" descr="https://im0-tub-ru.yandex.net/i?id=a94549d45be1bfe3e2278f6be16bd7b4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1" y="4463143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4114800" y="5201617"/>
            <a:ext cx="48228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установка металлического ограждения ул. Набережная – 71,0 тыс. рублей.</a:t>
            </a:r>
          </a:p>
          <a:p>
            <a:pPr marL="228600" indent="-228600" algn="just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48" y="119743"/>
            <a:ext cx="8229600" cy="9906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Муниципальная программа «Обеспечение качественными жилищно-коммунальными услугами населения» (продолжение)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" y="641774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486" y="1306923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909247"/>
            <a:ext cx="3597059" cy="2530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48" y="4104305"/>
            <a:ext cx="4661137" cy="23352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800" y="1110343"/>
            <a:ext cx="495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устройство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подъезда к контейнерным площадкам – 33,1тыс.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ПСД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бетонирование контейнерных площадок – 7,0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бетонное устройство контейнерных площадок – 300,6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заключены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гражданско-правовые договора по благоустройству  улиц населенных пунктов Красноярского сельского поселения– 305,4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покупка запчастей на триммера – 14,4 тыс. рублей.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1901</Words>
  <Application>Microsoft Office PowerPoint</Application>
  <PresentationFormat>Экран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Отчет Главы Администрации  Красноярского сельского поселения  о результатах  деятельности Администрации поселения во 1 полугодии 2019 года  и перспективах развития поселения  на 2 полугодие 2019 год.</vt:lpstr>
      <vt:lpstr>Краткая характеристика поселения</vt:lpstr>
      <vt:lpstr>Работа с населением</vt:lpstr>
      <vt:lpstr>Доходная часть бюджета поселения  в 1 полугодие 2019 года</vt:lpstr>
      <vt:lpstr>Расходная часть бюджета поселения  в 1 полугодие 2019 года</vt:lpstr>
      <vt:lpstr>Муниципальная программа «Обеспечение качественными жилищно-коммунальными услугами населения» </vt:lpstr>
      <vt:lpstr>Муниципальная программа «Обеспечение качественными жилищно-коммунальными услугами населения» (продолжение)</vt:lpstr>
      <vt:lpstr>Муниципальная программа «Обеспечение качественными жилищно-коммунальными услугами населения» (продолжение)</vt:lpstr>
      <vt:lpstr>Муниципальная программа «Обеспечение качественными жилищно-коммунальными услугами населения» (продолжение)</vt:lpstr>
      <vt:lpstr>Муниципальная программа «Обеспечение общественного порядка и противодействие преступности»</vt:lpstr>
      <vt:lpstr>Муниципальная программа «Развитие культуры и туризма»</vt:lpstr>
      <vt:lpstr>Муниципальная программа «Развитие культуры и туризма» (продолжение)</vt:lpstr>
      <vt:lpstr>Муниципальная программа "Охрана окружающей среды и рациональное природопользование»</vt:lpstr>
      <vt:lpstr>Муниципальная программа "Энергосбережение и повешение энергетической эффективности» </vt:lpstr>
      <vt:lpstr>Слайд 15</vt:lpstr>
      <vt:lpstr>Значимые события и мероприятия для поселения, проводимые Администрацией в 1 полугодие 2019 году</vt:lpstr>
      <vt:lpstr>Значимые события и мероприятия для поселения, проводимые Администрацией в 1 полугодии 2019 года (продолжение)</vt:lpstr>
      <vt:lpstr>Значимые события и мероприятия для поселения, проводимые Администрацией в 1 полугодии 2019 года (продолжение)</vt:lpstr>
      <vt:lpstr>Значимые события и мероприятия для поселения, проводимые Администрацией в 1 полугодии 2019 года (продолжение)</vt:lpstr>
      <vt:lpstr>Перспективы развития поселения  во 2 полугодии 2019 года</vt:lpstr>
      <vt:lpstr>Презентация подготовлена Администрацией Красноярского сельского поселения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Катя</dc:creator>
  <cp:lastModifiedBy>Нина</cp:lastModifiedBy>
  <cp:revision>108</cp:revision>
  <cp:lastPrinted>1601-01-01T00:00:00Z</cp:lastPrinted>
  <dcterms:created xsi:type="dcterms:W3CDTF">2019-02-21T14:49:43Z</dcterms:created>
  <dcterms:modified xsi:type="dcterms:W3CDTF">2019-07-18T08:40:46Z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