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emf" ContentType="image/x-emf"/>
  <Default Extension="xls" ContentType="application/vnd.ms-excel"/>
  <Default Extension="wmf" ContentType="image/x-wmf"/>
  <Default Extension="rels" ContentType="application/vnd.openxmlformats-package.relationships+xml"/>
  <Default Extension="xml" ContentType="application/xml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03"/>
  </p:notesMasterIdLst>
  <p:sldIdLst>
    <p:sldId id="257" r:id="rId2"/>
    <p:sldId id="293" r:id="rId3"/>
    <p:sldId id="298" r:id="rId4"/>
    <p:sldId id="303" r:id="rId5"/>
    <p:sldId id="386" r:id="rId6"/>
    <p:sldId id="307" r:id="rId7"/>
    <p:sldId id="306" r:id="rId8"/>
    <p:sldId id="294" r:id="rId9"/>
    <p:sldId id="309" r:id="rId10"/>
    <p:sldId id="299" r:id="rId11"/>
    <p:sldId id="310" r:id="rId12"/>
    <p:sldId id="311" r:id="rId13"/>
    <p:sldId id="312" r:id="rId14"/>
    <p:sldId id="313" r:id="rId15"/>
    <p:sldId id="314" r:id="rId16"/>
    <p:sldId id="315" r:id="rId17"/>
    <p:sldId id="316" r:id="rId18"/>
    <p:sldId id="265" r:id="rId19"/>
    <p:sldId id="317" r:id="rId20"/>
    <p:sldId id="318" r:id="rId21"/>
    <p:sldId id="319" r:id="rId22"/>
    <p:sldId id="320" r:id="rId23"/>
    <p:sldId id="321" r:id="rId24"/>
    <p:sldId id="322" r:id="rId25"/>
    <p:sldId id="267" r:id="rId26"/>
    <p:sldId id="268" r:id="rId27"/>
    <p:sldId id="323" r:id="rId28"/>
    <p:sldId id="324" r:id="rId29"/>
    <p:sldId id="325" r:id="rId30"/>
    <p:sldId id="326" r:id="rId31"/>
    <p:sldId id="327" r:id="rId32"/>
    <p:sldId id="328" r:id="rId33"/>
    <p:sldId id="329" r:id="rId34"/>
    <p:sldId id="330" r:id="rId35"/>
    <p:sldId id="331" r:id="rId36"/>
    <p:sldId id="332" r:id="rId37"/>
    <p:sldId id="333" r:id="rId38"/>
    <p:sldId id="334" r:id="rId39"/>
    <p:sldId id="335" r:id="rId40"/>
    <p:sldId id="336" r:id="rId41"/>
    <p:sldId id="337" r:id="rId42"/>
    <p:sldId id="338" r:id="rId43"/>
    <p:sldId id="339" r:id="rId44"/>
    <p:sldId id="340" r:id="rId45"/>
    <p:sldId id="341" r:id="rId46"/>
    <p:sldId id="342" r:id="rId47"/>
    <p:sldId id="343" r:id="rId48"/>
    <p:sldId id="295" r:id="rId49"/>
    <p:sldId id="269" r:id="rId50"/>
    <p:sldId id="270" r:id="rId51"/>
    <p:sldId id="275" r:id="rId52"/>
    <p:sldId id="296" r:id="rId53"/>
    <p:sldId id="277" r:id="rId54"/>
    <p:sldId id="344" r:id="rId55"/>
    <p:sldId id="345" r:id="rId56"/>
    <p:sldId id="346" r:id="rId57"/>
    <p:sldId id="347" r:id="rId58"/>
    <p:sldId id="348" r:id="rId59"/>
    <p:sldId id="349" r:id="rId60"/>
    <p:sldId id="350" r:id="rId61"/>
    <p:sldId id="351" r:id="rId62"/>
    <p:sldId id="352" r:id="rId63"/>
    <p:sldId id="353" r:id="rId64"/>
    <p:sldId id="354" r:id="rId65"/>
    <p:sldId id="355" r:id="rId66"/>
    <p:sldId id="356" r:id="rId67"/>
    <p:sldId id="357" r:id="rId68"/>
    <p:sldId id="358" r:id="rId69"/>
    <p:sldId id="359" r:id="rId70"/>
    <p:sldId id="360" r:id="rId71"/>
    <p:sldId id="361" r:id="rId72"/>
    <p:sldId id="362" r:id="rId73"/>
    <p:sldId id="363" r:id="rId74"/>
    <p:sldId id="364" r:id="rId75"/>
    <p:sldId id="365" r:id="rId76"/>
    <p:sldId id="366" r:id="rId77"/>
    <p:sldId id="367" r:id="rId78"/>
    <p:sldId id="297" r:id="rId79"/>
    <p:sldId id="308" r:id="rId80"/>
    <p:sldId id="261" r:id="rId81"/>
    <p:sldId id="263" r:id="rId82"/>
    <p:sldId id="262" r:id="rId83"/>
    <p:sldId id="368" r:id="rId84"/>
    <p:sldId id="369" r:id="rId85"/>
    <p:sldId id="370" r:id="rId86"/>
    <p:sldId id="371" r:id="rId87"/>
    <p:sldId id="372" r:id="rId88"/>
    <p:sldId id="373" r:id="rId89"/>
    <p:sldId id="374" r:id="rId90"/>
    <p:sldId id="375" r:id="rId91"/>
    <p:sldId id="376" r:id="rId92"/>
    <p:sldId id="377" r:id="rId93"/>
    <p:sldId id="378" r:id="rId94"/>
    <p:sldId id="379" r:id="rId95"/>
    <p:sldId id="380" r:id="rId96"/>
    <p:sldId id="381" r:id="rId97"/>
    <p:sldId id="382" r:id="rId98"/>
    <p:sldId id="383" r:id="rId99"/>
    <p:sldId id="384" r:id="rId100"/>
    <p:sldId id="385" r:id="rId101"/>
    <p:sldId id="387" r:id="rId102"/>
  </p:sldIdLst>
  <p:sldSz cx="12801600" cy="9601200" type="A3"/>
  <p:notesSz cx="6735763" cy="9856788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sz="25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sz="25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sz="25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sz="25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sz="25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2500" kern="1200">
        <a:solidFill>
          <a:schemeClr val="tx1"/>
        </a:solidFill>
        <a:latin typeface="Arial" charset="0"/>
        <a:ea typeface="+mn-ea"/>
        <a:cs typeface="+mn-cs"/>
      </a:defRPr>
    </a:lvl6pPr>
    <a:lvl7pPr marL="2743200" algn="l" defTabSz="914400" rtl="0" eaLnBrk="1" latinLnBrk="0" hangingPunct="1">
      <a:defRPr sz="2500" kern="1200">
        <a:solidFill>
          <a:schemeClr val="tx1"/>
        </a:solidFill>
        <a:latin typeface="Arial" charset="0"/>
        <a:ea typeface="+mn-ea"/>
        <a:cs typeface="+mn-cs"/>
      </a:defRPr>
    </a:lvl7pPr>
    <a:lvl8pPr marL="3200400" algn="l" defTabSz="914400" rtl="0" eaLnBrk="1" latinLnBrk="0" hangingPunct="1">
      <a:defRPr sz="2500" kern="1200">
        <a:solidFill>
          <a:schemeClr val="tx1"/>
        </a:solidFill>
        <a:latin typeface="Arial" charset="0"/>
        <a:ea typeface="+mn-ea"/>
        <a:cs typeface="+mn-cs"/>
      </a:defRPr>
    </a:lvl8pPr>
    <a:lvl9pPr marL="3657600" algn="l" defTabSz="914400" rtl="0" eaLnBrk="1" latinLnBrk="0" hangingPunct="1">
      <a:defRPr sz="2500" kern="1200">
        <a:solidFill>
          <a:schemeClr val="tx1"/>
        </a:solidFill>
        <a:latin typeface="Arial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3024">
          <p15:clr>
            <a:srgbClr val="A4A3A4"/>
          </p15:clr>
        </p15:guide>
        <p15:guide id="2" pos="4032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0000"/>
    <a:srgbClr val="FFFF00"/>
    <a:srgbClr val="DDDDD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snapVertSplitter="1" vertBarState="minimized" horzBarState="maximized">
    <p:restoredLeft sz="10707" autoAdjust="0"/>
    <p:restoredTop sz="98106" autoAdjust="0"/>
  </p:normalViewPr>
  <p:slideViewPr>
    <p:cSldViewPr>
      <p:cViewPr varScale="1">
        <p:scale>
          <a:sx n="66" d="100"/>
          <a:sy n="66" d="100"/>
        </p:scale>
        <p:origin x="750" y="84"/>
      </p:cViewPr>
      <p:guideLst>
        <p:guide orient="horz" pos="3024"/>
        <p:guide pos="4032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07" Type="http://schemas.openxmlformats.org/officeDocument/2006/relationships/tableStyles" Target="tableStyles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87" Type="http://schemas.openxmlformats.org/officeDocument/2006/relationships/slide" Target="slides/slide86.xml"/><Relationship Id="rId102" Type="http://schemas.openxmlformats.org/officeDocument/2006/relationships/slide" Target="slides/slide101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viewProps" Target="view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103" Type="http://schemas.openxmlformats.org/officeDocument/2006/relationships/notesMaster" Target="notesMasters/notesMaster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theme" Target="theme/theme1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presProps" Target="presProps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emf"/></Relationships>
</file>

<file path=ppt/drawings/_rels/vmlDrawing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35.wmf"/></Relationships>
</file>

<file path=ppt/drawings/_rels/vmlDrawing11.vml.rels><?xml version="1.0" encoding="UTF-8" standalone="yes"?>
<Relationships xmlns="http://schemas.openxmlformats.org/package/2006/relationships"><Relationship Id="rId2" Type="http://schemas.openxmlformats.org/officeDocument/2006/relationships/image" Target="../media/image40.emf"/><Relationship Id="rId1" Type="http://schemas.openxmlformats.org/officeDocument/2006/relationships/image" Target="../media/image39.emf"/></Relationships>
</file>

<file path=ppt/drawings/_rels/vmlDrawing12.vml.rels><?xml version="1.0" encoding="UTF-8" standalone="yes"?>
<Relationships xmlns="http://schemas.openxmlformats.org/package/2006/relationships"><Relationship Id="rId1" Type="http://schemas.openxmlformats.org/officeDocument/2006/relationships/image" Target="../media/image45.emf"/></Relationships>
</file>

<file path=ppt/drawings/_rels/vmlDrawing13.vml.rels><?xml version="1.0" encoding="UTF-8" standalone="yes"?>
<Relationships xmlns="http://schemas.openxmlformats.org/package/2006/relationships"><Relationship Id="rId1" Type="http://schemas.openxmlformats.org/officeDocument/2006/relationships/image" Target="../media/image46.emf"/></Relationships>
</file>

<file path=ppt/drawings/_rels/vmlDrawing14.vml.rels><?xml version="1.0" encoding="UTF-8" standalone="yes"?>
<Relationships xmlns="http://schemas.openxmlformats.org/package/2006/relationships"><Relationship Id="rId2" Type="http://schemas.openxmlformats.org/officeDocument/2006/relationships/image" Target="../media/image51.emf"/><Relationship Id="rId1" Type="http://schemas.openxmlformats.org/officeDocument/2006/relationships/image" Target="../media/image50.emf"/></Relationships>
</file>

<file path=ppt/drawings/_rels/vmlDrawing15.vml.rels><?xml version="1.0" encoding="UTF-8" standalone="yes"?>
<Relationships xmlns="http://schemas.openxmlformats.org/package/2006/relationships"><Relationship Id="rId3" Type="http://schemas.openxmlformats.org/officeDocument/2006/relationships/image" Target="../media/image54.emf"/><Relationship Id="rId2" Type="http://schemas.openxmlformats.org/officeDocument/2006/relationships/image" Target="../media/image53.emf"/><Relationship Id="rId1" Type="http://schemas.openxmlformats.org/officeDocument/2006/relationships/image" Target="../media/image52.emf"/><Relationship Id="rId5" Type="http://schemas.openxmlformats.org/officeDocument/2006/relationships/image" Target="../media/image56.emf"/><Relationship Id="rId4" Type="http://schemas.openxmlformats.org/officeDocument/2006/relationships/image" Target="../media/image55.png"/></Relationships>
</file>

<file path=ppt/drawings/_rels/vmlDrawing16.vml.rels><?xml version="1.0" encoding="UTF-8" standalone="yes"?>
<Relationships xmlns="http://schemas.openxmlformats.org/package/2006/relationships"><Relationship Id="rId1" Type="http://schemas.openxmlformats.org/officeDocument/2006/relationships/image" Target="../media/image53.emf"/></Relationships>
</file>

<file path=ppt/drawings/_rels/vmlDrawing2.v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image" Target="../media/image6.emf"/></Relationships>
</file>

<file path=ppt/drawings/_rels/vmlDrawing3.vml.rels><?xml version="1.0" encoding="UTF-8" standalone="yes"?>
<Relationships xmlns="http://schemas.openxmlformats.org/package/2006/relationships"><Relationship Id="rId2" Type="http://schemas.openxmlformats.org/officeDocument/2006/relationships/image" Target="../media/image11.emf"/><Relationship Id="rId1" Type="http://schemas.openxmlformats.org/officeDocument/2006/relationships/image" Target="../media/image10.e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3.w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3.w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5.emf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8.vml.rels><?xml version="1.0" encoding="UTF-8" standalone="yes"?>
<Relationships xmlns="http://schemas.openxmlformats.org/package/2006/relationships"><Relationship Id="rId3" Type="http://schemas.openxmlformats.org/officeDocument/2006/relationships/image" Target="../media/image25.emf"/><Relationship Id="rId2" Type="http://schemas.openxmlformats.org/officeDocument/2006/relationships/image" Target="../media/image24.emf"/><Relationship Id="rId1" Type="http://schemas.openxmlformats.org/officeDocument/2006/relationships/image" Target="../media/image23.emf"/></Relationships>
</file>

<file path=ppt/drawings/_rels/vmlDrawing9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17825" cy="492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04" tIns="45702" rIns="91404" bIns="45702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3491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16350" y="0"/>
            <a:ext cx="2917825" cy="492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04" tIns="45702" rIns="91404" bIns="45702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26628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904875" y="739775"/>
            <a:ext cx="4927600" cy="36957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63493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73100" y="4681538"/>
            <a:ext cx="5389563" cy="4435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04" tIns="45702" rIns="91404" bIns="45702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</a:p>
        </p:txBody>
      </p:sp>
      <p:sp>
        <p:nvSpPr>
          <p:cNvPr id="63494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363075"/>
            <a:ext cx="2917825" cy="492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04" tIns="45702" rIns="91404" bIns="45702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3495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16350" y="9363075"/>
            <a:ext cx="2917825" cy="492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04" tIns="45702" rIns="91404" bIns="45702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Arial" charset="0"/>
              </a:defRPr>
            </a:lvl1pPr>
          </a:lstStyle>
          <a:p>
            <a:pPr>
              <a:defRPr/>
            </a:pPr>
            <a:fld id="{CBD39AED-21D8-42E0-86E3-DE3AE4B75BB3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225962822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7"/>
          <p:cNvSpPr txBox="1">
            <a:spLocks noGrp="1" noChangeArrowheads="1"/>
          </p:cNvSpPr>
          <p:nvPr/>
        </p:nvSpPr>
        <p:spPr bwMode="auto">
          <a:xfrm>
            <a:off x="3816350" y="9363075"/>
            <a:ext cx="2917825" cy="492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04" tIns="45702" rIns="91404" bIns="45702" anchor="b"/>
          <a:lstStyle/>
          <a:p>
            <a:pPr algn="r"/>
            <a:fld id="{AD3A7A18-C7F9-41FE-BAE0-8F15DCF87609}" type="slidenum">
              <a:rPr lang="ru-RU" sz="1200"/>
              <a:pPr algn="r"/>
              <a:t>6</a:t>
            </a:fld>
            <a:endParaRPr lang="ru-RU" sz="1200"/>
          </a:p>
        </p:txBody>
      </p:sp>
      <p:sp>
        <p:nvSpPr>
          <p:cNvPr id="276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6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ru-RU" smtClean="0"/>
          </a:p>
        </p:txBody>
      </p:sp>
    </p:spTree>
    <p:extLst>
      <p:ext uri="{BB962C8B-B14F-4D97-AF65-F5344CB8AC3E}">
        <p14:creationId xmlns:p14="http://schemas.microsoft.com/office/powerpoint/2010/main" val="23438879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8" name="Rectangle 7"/>
          <p:cNvSpPr txBox="1">
            <a:spLocks noGrp="1" noChangeArrowheads="1"/>
          </p:cNvSpPr>
          <p:nvPr/>
        </p:nvSpPr>
        <p:spPr bwMode="auto">
          <a:xfrm>
            <a:off x="3800144" y="9345299"/>
            <a:ext cx="2907377" cy="4910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40" tIns="47270" rIns="94540" bIns="47270" anchor="b"/>
          <a:lstStyle>
            <a:lvl1pPr defTabSz="95408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5408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5408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5408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5408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540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540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540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540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>
              <a:defRPr/>
            </a:pPr>
            <a:fld id="{464640F7-D98D-4257-A828-CADB5003FA3C}" type="slidenum">
              <a:rPr lang="ru-RU" altLang="ru-RU" sz="1300">
                <a:solidFill>
                  <a:srgbClr val="000000"/>
                </a:solidFill>
                <a:latin typeface="Times New Roman" pitchFamily="18" charset="0"/>
              </a:rPr>
              <a:pPr algn="r">
                <a:defRPr/>
              </a:pPr>
              <a:t>92</a:t>
            </a:fld>
            <a:endParaRPr lang="ru-RU" altLang="ru-RU" sz="1300" dirty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423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234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94336" y="4674223"/>
            <a:ext cx="4920417" cy="4425561"/>
          </a:xfrm>
          <a:noFill/>
        </p:spPr>
        <p:txBody>
          <a:bodyPr/>
          <a:lstStyle/>
          <a:p>
            <a:endParaRPr lang="ru-RU" altLang="ru-RU" smtClea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42341" name="Верхний колонтитул 1"/>
          <p:cNvSpPr>
            <a:spLocks noGrp="1"/>
          </p:cNvSpPr>
          <p:nvPr>
            <p:ph type="hdr" sz="quarter"/>
          </p:nvPr>
        </p:nvSpPr>
        <p:spPr>
          <a:noFill/>
        </p:spPr>
        <p:txBody>
          <a:bodyPr/>
          <a:lstStyle>
            <a:lvl1pPr defTabSz="88805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35595" indent="-282921" defTabSz="88805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31684" indent="-226337" defTabSz="88805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584358" indent="-226337" defTabSz="88805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37032" indent="-226337" defTabSz="88805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489705" indent="-226337" defTabSz="88805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42379" indent="-226337" defTabSz="88805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395053" indent="-226337" defTabSz="88805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47727" indent="-226337" defTabSz="88805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defRPr/>
            </a:pPr>
            <a:endParaRPr lang="ru-RU" altLang="ru-RU" sz="1200" dirty="0" smtClean="0">
              <a:solidFill>
                <a:srgbClr val="000000"/>
              </a:solidFill>
              <a:latin typeface="Times New Roman" pitchFamily="18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0607732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6" name="Образ слайда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913165" y="739692"/>
            <a:ext cx="4912573" cy="3695312"/>
          </a:xfrm>
          <a:ln/>
        </p:spPr>
      </p:sp>
      <p:sp>
        <p:nvSpPr>
          <p:cNvPr id="134147" name="Заметки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535" tIns="45267" rIns="90535" bIns="45267"/>
          <a:lstStyle/>
          <a:p>
            <a:pPr>
              <a:spcBef>
                <a:spcPct val="0"/>
              </a:spcBef>
            </a:pPr>
            <a:endParaRPr lang="ru-RU" altLang="ru-RU" smtClean="0">
              <a:latin typeface="Arial" pitchFamily="34" charset="0"/>
            </a:endParaRPr>
          </a:p>
        </p:txBody>
      </p:sp>
      <p:sp>
        <p:nvSpPr>
          <p:cNvPr id="134148" name="Номер слайда 3"/>
          <p:cNvSpPr txBox="1">
            <a:spLocks noGrp="1"/>
          </p:cNvSpPr>
          <p:nvPr/>
        </p:nvSpPr>
        <p:spPr bwMode="auto">
          <a:xfrm>
            <a:off x="3815834" y="9362611"/>
            <a:ext cx="2918360" cy="4926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535" tIns="45267" rIns="90535" bIns="45267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>
              <a:spcBef>
                <a:spcPct val="0"/>
              </a:spcBef>
            </a:pPr>
            <a:fld id="{444AD98D-D399-4157-9416-526BCFB4C0B5}" type="slidenum">
              <a:rPr lang="ru-RU" altLang="ru-RU">
                <a:solidFill>
                  <a:prstClr val="black"/>
                </a:solidFill>
                <a:latin typeface="Calibri" pitchFamily="34" charset="0"/>
              </a:rPr>
              <a:pPr algn="r">
                <a:spcBef>
                  <a:spcPct val="0"/>
                </a:spcBef>
              </a:pPr>
              <a:t>95</a:t>
            </a:fld>
            <a:endParaRPr lang="ru-RU" altLang="ru-RU">
              <a:solidFill>
                <a:prstClr val="black"/>
              </a:solidFill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6032142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Образ слайда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913165" y="739692"/>
            <a:ext cx="4912573" cy="3695312"/>
          </a:xfrm>
          <a:ln/>
        </p:spPr>
      </p:sp>
      <p:sp>
        <p:nvSpPr>
          <p:cNvPr id="132099" name="Заметки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535" tIns="45267" rIns="90535" bIns="45267"/>
          <a:lstStyle/>
          <a:p>
            <a:pPr>
              <a:spcBef>
                <a:spcPct val="0"/>
              </a:spcBef>
            </a:pPr>
            <a:endParaRPr lang="ru-RU" altLang="ru-RU" smtClean="0">
              <a:latin typeface="Arial" pitchFamily="34" charset="0"/>
            </a:endParaRPr>
          </a:p>
        </p:txBody>
      </p:sp>
      <p:sp>
        <p:nvSpPr>
          <p:cNvPr id="132100" name="Номер слайда 3"/>
          <p:cNvSpPr txBox="1">
            <a:spLocks noGrp="1"/>
          </p:cNvSpPr>
          <p:nvPr/>
        </p:nvSpPr>
        <p:spPr bwMode="auto">
          <a:xfrm>
            <a:off x="3815834" y="9362611"/>
            <a:ext cx="2918360" cy="4926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535" tIns="45267" rIns="90535" bIns="45267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>
              <a:spcBef>
                <a:spcPct val="0"/>
              </a:spcBef>
            </a:pPr>
            <a:fld id="{C88D0942-EE38-4D2A-B728-614B03605970}" type="slidenum">
              <a:rPr lang="ru-RU" altLang="ru-RU">
                <a:solidFill>
                  <a:srgbClr val="000000"/>
                </a:solidFill>
                <a:latin typeface="Calibri" pitchFamily="34" charset="0"/>
              </a:rPr>
              <a:pPr algn="r">
                <a:spcBef>
                  <a:spcPct val="0"/>
                </a:spcBef>
              </a:pPr>
              <a:t>97</a:t>
            </a:fld>
            <a:endParaRPr lang="ru-RU" altLang="ru-RU">
              <a:solidFill>
                <a:srgbClr val="000000"/>
              </a:solidFill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6324772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7"/>
          <p:cNvSpPr txBox="1">
            <a:spLocks noGrp="1" noChangeArrowheads="1"/>
          </p:cNvSpPr>
          <p:nvPr/>
        </p:nvSpPr>
        <p:spPr bwMode="auto">
          <a:xfrm>
            <a:off x="3816350" y="9363075"/>
            <a:ext cx="2917825" cy="492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04" tIns="45702" rIns="91404" bIns="45702" anchor="b"/>
          <a:lstStyle/>
          <a:p>
            <a:pPr algn="r"/>
            <a:fld id="{45C6E960-C4A2-4618-ABCD-8098DAB2A3BF}" type="slidenum">
              <a:rPr lang="ru-RU" sz="1200"/>
              <a:pPr algn="r"/>
              <a:t>7</a:t>
            </a:fld>
            <a:endParaRPr lang="ru-RU" sz="1200"/>
          </a:p>
        </p:txBody>
      </p:sp>
      <p:sp>
        <p:nvSpPr>
          <p:cNvPr id="286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6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smtClean="0"/>
          </a:p>
        </p:txBody>
      </p:sp>
    </p:spTree>
    <p:extLst>
      <p:ext uri="{BB962C8B-B14F-4D97-AF65-F5344CB8AC3E}">
        <p14:creationId xmlns:p14="http://schemas.microsoft.com/office/powerpoint/2010/main" val="400573879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Образ слайда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2707" name="Заметки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ru-RU" altLang="ru-RU" smtClean="0"/>
          </a:p>
        </p:txBody>
      </p:sp>
      <p:sp>
        <p:nvSpPr>
          <p:cNvPr id="72708" name="Номер слайда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778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35595" indent="-282921" defTabSz="914778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31684" indent="-226337" defTabSz="914778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584358" indent="-226337" defTabSz="914778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37032" indent="-226337" defTabSz="914778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489705" indent="-226337" defTabSz="91477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42379" indent="-226337" defTabSz="91477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395053" indent="-226337" defTabSz="91477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47727" indent="-226337" defTabSz="91477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6B9EE545-88F2-4554-B0C1-859FB61EF31B}" type="slidenum">
              <a:rPr lang="ru-RU" altLang="ru-RU" sz="1200" smtClean="0"/>
              <a:pPr eaLnBrk="1" hangingPunct="1"/>
              <a:t>9</a:t>
            </a:fld>
            <a:endParaRPr lang="ru-RU" altLang="ru-RU" sz="1200" dirty="0" smtClean="0"/>
          </a:p>
        </p:txBody>
      </p:sp>
    </p:spTree>
    <p:extLst>
      <p:ext uri="{BB962C8B-B14F-4D97-AF65-F5344CB8AC3E}">
        <p14:creationId xmlns:p14="http://schemas.microsoft.com/office/powerpoint/2010/main" val="115894691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Образ слайда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9699" name="Заметки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ru-RU" smtClean="0"/>
          </a:p>
        </p:txBody>
      </p:sp>
      <p:sp>
        <p:nvSpPr>
          <p:cNvPr id="29700" name="Номер слайда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6ADA85F3-4770-45E8-8BBB-93E7C2EA8014}" type="slidenum">
              <a:rPr lang="ru-RU" smtClean="0"/>
              <a:pPr/>
              <a:t>10</a:t>
            </a:fld>
            <a:endParaRPr lang="ru-RU" smtClean="0"/>
          </a:p>
        </p:txBody>
      </p:sp>
    </p:spTree>
    <p:extLst>
      <p:ext uri="{BB962C8B-B14F-4D97-AF65-F5344CB8AC3E}">
        <p14:creationId xmlns:p14="http://schemas.microsoft.com/office/powerpoint/2010/main" val="77053361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Образ слайда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0723" name="Заметки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ru-RU" smtClean="0"/>
          </a:p>
        </p:txBody>
      </p:sp>
      <p:sp>
        <p:nvSpPr>
          <p:cNvPr id="30724" name="Номер слайда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E0576A2-247F-4E4F-9AEB-8D4DA27A12AA}" type="slidenum">
              <a:rPr lang="ru-RU" smtClean="0"/>
              <a:pPr/>
              <a:t>49</a:t>
            </a:fld>
            <a:endParaRPr lang="ru-RU" smtClean="0"/>
          </a:p>
        </p:txBody>
      </p:sp>
    </p:spTree>
    <p:extLst>
      <p:ext uri="{BB962C8B-B14F-4D97-AF65-F5344CB8AC3E}">
        <p14:creationId xmlns:p14="http://schemas.microsoft.com/office/powerpoint/2010/main" val="318066517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Образ слайда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32099" name="Заметки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ru-RU" altLang="ru-RU" smtClean="0">
              <a:latin typeface="Arial" pitchFamily="34" charset="0"/>
            </a:endParaRPr>
          </a:p>
        </p:txBody>
      </p:sp>
      <p:sp>
        <p:nvSpPr>
          <p:cNvPr id="132100" name="Номер слайда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88805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35595" indent="-282921" defTabSz="88805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31684" indent="-226337" defTabSz="88805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584358" indent="-226337" defTabSz="88805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37032" indent="-226337" defTabSz="88805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489705" indent="-226337" defTabSz="88805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42379" indent="-226337" defTabSz="88805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395053" indent="-226337" defTabSz="88805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47727" indent="-226337" defTabSz="88805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defRPr/>
            </a:pPr>
            <a:fld id="{613DFCF4-3015-44B2-A279-0E37D5BDA1B6}" type="slidenum">
              <a:rPr lang="ru-RU" altLang="ru-RU" sz="1200">
                <a:solidFill>
                  <a:srgbClr val="000000"/>
                </a:solidFill>
              </a:rPr>
              <a:pPr eaLnBrk="1" hangingPunct="1">
                <a:defRPr/>
              </a:pPr>
              <a:t>87</a:t>
            </a:fld>
            <a:endParaRPr lang="ru-RU" altLang="ru-RU" sz="12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731005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6" name="Образ слайда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34147" name="Заметки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ru-RU" altLang="ru-RU" smtClean="0">
              <a:latin typeface="Arial" pitchFamily="34" charset="0"/>
            </a:endParaRPr>
          </a:p>
        </p:txBody>
      </p:sp>
      <p:sp>
        <p:nvSpPr>
          <p:cNvPr id="134148" name="Верхний колонтитул 1"/>
          <p:cNvSpPr>
            <a:spLocks noGrp="1"/>
          </p:cNvSpPr>
          <p:nvPr>
            <p:ph type="hdr" sz="quarter"/>
          </p:nvPr>
        </p:nvSpPr>
        <p:spPr>
          <a:noFill/>
        </p:spPr>
        <p:txBody>
          <a:bodyPr/>
          <a:lstStyle>
            <a:lvl1pPr defTabSz="88805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35595" indent="-282921" defTabSz="88805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31684" indent="-226337" defTabSz="88805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584358" indent="-226337" defTabSz="88805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37032" indent="-226337" defTabSz="88805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489705" indent="-226337" defTabSz="88805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42379" indent="-226337" defTabSz="88805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395053" indent="-226337" defTabSz="88805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47727" indent="-226337" defTabSz="88805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defRPr/>
            </a:pPr>
            <a:endParaRPr lang="ru-RU" altLang="ru-RU" sz="1200" dirty="0" smtClean="0">
              <a:solidFill>
                <a:srgbClr val="000000"/>
              </a:solidFill>
              <a:latin typeface="Times New Roman" pitchFamily="18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6934387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Rectangle 7"/>
          <p:cNvSpPr txBox="1">
            <a:spLocks noGrp="1" noChangeArrowheads="1"/>
          </p:cNvSpPr>
          <p:nvPr/>
        </p:nvSpPr>
        <p:spPr bwMode="auto">
          <a:xfrm>
            <a:off x="3800144" y="9345299"/>
            <a:ext cx="2907377" cy="4910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40" tIns="47270" rIns="94540" bIns="47270" anchor="b"/>
          <a:lstStyle>
            <a:lvl1pPr defTabSz="95408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5408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5408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5408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5408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540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540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540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540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>
              <a:defRPr/>
            </a:pPr>
            <a:fld id="{0E6716D1-AF14-4BEE-A14C-51BB02634D20}" type="slidenum">
              <a:rPr lang="ru-RU" altLang="ru-RU" sz="1300">
                <a:solidFill>
                  <a:srgbClr val="000000"/>
                </a:solidFill>
                <a:latin typeface="Times New Roman" pitchFamily="18" charset="0"/>
              </a:rPr>
              <a:pPr algn="r">
                <a:defRPr/>
              </a:pPr>
              <a:t>90</a:t>
            </a:fld>
            <a:endParaRPr lang="ru-RU" altLang="ru-RU" sz="1300" dirty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382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824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94336" y="4674223"/>
            <a:ext cx="4920417" cy="4425561"/>
          </a:xfrm>
          <a:noFill/>
        </p:spPr>
        <p:txBody>
          <a:bodyPr/>
          <a:lstStyle/>
          <a:p>
            <a:endParaRPr lang="ru-RU" altLang="ru-RU" smtClea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38245" name="Верхний колонтитул 1"/>
          <p:cNvSpPr>
            <a:spLocks noGrp="1"/>
          </p:cNvSpPr>
          <p:nvPr>
            <p:ph type="hdr" sz="quarter"/>
          </p:nvPr>
        </p:nvSpPr>
        <p:spPr>
          <a:noFill/>
        </p:spPr>
        <p:txBody>
          <a:bodyPr/>
          <a:lstStyle>
            <a:lvl1pPr defTabSz="88805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35595" indent="-282921" defTabSz="88805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31684" indent="-226337" defTabSz="88805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584358" indent="-226337" defTabSz="88805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37032" indent="-226337" defTabSz="88805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489705" indent="-226337" defTabSz="88805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42379" indent="-226337" defTabSz="88805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395053" indent="-226337" defTabSz="88805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47727" indent="-226337" defTabSz="88805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defRPr/>
            </a:pPr>
            <a:endParaRPr lang="ru-RU" altLang="ru-RU" sz="1200" dirty="0" smtClean="0">
              <a:solidFill>
                <a:srgbClr val="000000"/>
              </a:solidFill>
              <a:latin typeface="Times New Roman" pitchFamily="18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3417180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90" name="Rectangle 7"/>
          <p:cNvSpPr txBox="1">
            <a:spLocks noGrp="1" noChangeArrowheads="1"/>
          </p:cNvSpPr>
          <p:nvPr/>
        </p:nvSpPr>
        <p:spPr bwMode="auto">
          <a:xfrm>
            <a:off x="3800144" y="9345299"/>
            <a:ext cx="2907377" cy="4910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540" tIns="47270" rIns="94540" bIns="47270" anchor="b"/>
          <a:lstStyle>
            <a:lvl1pPr defTabSz="95408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5408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5408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5408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5408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540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540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540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540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>
              <a:defRPr/>
            </a:pPr>
            <a:fld id="{33BB9477-2CC1-47AA-800D-47BA0093F7A2}" type="slidenum">
              <a:rPr lang="ru-RU" altLang="ru-RU" sz="1300">
                <a:solidFill>
                  <a:srgbClr val="000000"/>
                </a:solidFill>
                <a:latin typeface="Times New Roman" pitchFamily="18" charset="0"/>
              </a:rPr>
              <a:pPr algn="r">
                <a:defRPr/>
              </a:pPr>
              <a:t>91</a:t>
            </a:fld>
            <a:endParaRPr lang="ru-RU" altLang="ru-RU" sz="1300" dirty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402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029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94336" y="4674223"/>
            <a:ext cx="4920417" cy="4425561"/>
          </a:xfrm>
          <a:noFill/>
        </p:spPr>
        <p:txBody>
          <a:bodyPr/>
          <a:lstStyle/>
          <a:p>
            <a:endParaRPr lang="ru-RU" altLang="ru-RU" smtClea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40293" name="Верхний колонтитул 1"/>
          <p:cNvSpPr>
            <a:spLocks noGrp="1"/>
          </p:cNvSpPr>
          <p:nvPr>
            <p:ph type="hdr" sz="quarter"/>
          </p:nvPr>
        </p:nvSpPr>
        <p:spPr>
          <a:noFill/>
        </p:spPr>
        <p:txBody>
          <a:bodyPr/>
          <a:lstStyle>
            <a:lvl1pPr defTabSz="88805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35595" indent="-282921" defTabSz="88805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31684" indent="-226337" defTabSz="88805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584358" indent="-226337" defTabSz="88805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37032" indent="-226337" defTabSz="88805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489705" indent="-226337" defTabSz="88805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42379" indent="-226337" defTabSz="88805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395053" indent="-226337" defTabSz="88805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47727" indent="-226337" defTabSz="88805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defRPr/>
            </a:pPr>
            <a:endParaRPr lang="ru-RU" altLang="ru-RU" sz="1200" dirty="0" smtClean="0">
              <a:solidFill>
                <a:srgbClr val="000000"/>
              </a:solidFill>
              <a:latin typeface="Times New Roman" pitchFamily="18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4244189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960438" y="2982913"/>
            <a:ext cx="10880725" cy="20574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920875" y="5440363"/>
            <a:ext cx="8959850" cy="2454275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138D762-4736-493D-81E3-4BACA89FB532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01C2E78-489A-4319-88B4-63AFC7C32B26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9282113" y="384175"/>
            <a:ext cx="2879725" cy="819308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39763" y="384175"/>
            <a:ext cx="8489950" cy="819308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D28EFC1-B452-4763-854F-03AFEC1C952D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Заголовок, 1 большой объект и 2 маленьких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39763" y="387351"/>
            <a:ext cx="11522076" cy="16002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39764" y="2239964"/>
            <a:ext cx="5684837" cy="633888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quarter" idx="2"/>
          </p:nvPr>
        </p:nvSpPr>
        <p:spPr>
          <a:xfrm>
            <a:off x="6477000" y="2239964"/>
            <a:ext cx="5684839" cy="309245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Содержимое 4"/>
          <p:cNvSpPr>
            <a:spLocks noGrp="1"/>
          </p:cNvSpPr>
          <p:nvPr>
            <p:ph sz="quarter" idx="3"/>
          </p:nvPr>
        </p:nvSpPr>
        <p:spPr>
          <a:xfrm>
            <a:off x="6477000" y="5484814"/>
            <a:ext cx="5684839" cy="309403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8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8B4D479-CD6D-4275-BF27-A9A3A4DC5450}" type="slidenum">
              <a:rPr lang="ru-RU" alt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320718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Заголовок и таблиц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39763" y="384175"/>
            <a:ext cx="11522076" cy="16002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аблица 2"/>
          <p:cNvSpPr>
            <a:spLocks noGrp="1"/>
          </p:cNvSpPr>
          <p:nvPr>
            <p:ph type="tbl" idx="1"/>
          </p:nvPr>
        </p:nvSpPr>
        <p:spPr>
          <a:xfrm>
            <a:off x="639763" y="2239964"/>
            <a:ext cx="11522076" cy="6338886"/>
          </a:xfrm>
        </p:spPr>
        <p:txBody>
          <a:bodyPr lIns="128016" tIns="64008" rIns="128016" bIns="64008" rtlCol="0">
            <a:normAutofit/>
          </a:bodyPr>
          <a:lstStyle/>
          <a:p>
            <a:pPr lvl="0"/>
            <a:endParaRPr lang="ru-RU" noProof="0" smtClean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</a:lstStyle>
          <a:p>
            <a:pPr>
              <a:defRPr/>
            </a:pPr>
            <a:fld id="{9BE1FC4B-70D3-44F2-BE63-74038EAE1ADA}" type="datetimeFigureOut">
              <a:rPr lang="ru-RU"/>
              <a:pPr>
                <a:defRPr/>
              </a:pPr>
              <a:t>11.08.2020</a:t>
            </a:fld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000000"/>
                </a:solidFill>
                <a:latin typeface="Times New Roman" pitchFamily="18" charset="0"/>
              </a:defRPr>
            </a:lvl1pPr>
          </a:lstStyle>
          <a:p>
            <a:pPr>
              <a:defRPr/>
            </a:pPr>
            <a:fld id="{5F0B470E-71BE-4994-8A3D-1B45FB9A6796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72239777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Заголовок, текст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40080" y="384493"/>
            <a:ext cx="11521440" cy="16002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640080" y="2240281"/>
            <a:ext cx="5654040" cy="633634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507480" y="2240281"/>
            <a:ext cx="5654040" cy="633634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39763" y="8899525"/>
            <a:ext cx="2987675" cy="511175"/>
          </a:xfrm>
        </p:spPr>
        <p:txBody>
          <a:bodyPr/>
          <a:lstStyle>
            <a:lvl1pPr>
              <a:defRPr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</a:lstStyle>
          <a:p>
            <a:pPr>
              <a:defRPr/>
            </a:pPr>
            <a:fld id="{9391AEBD-A507-45D2-80DE-FD36C2452B90}" type="datetime1">
              <a:rPr lang="ru-RU"/>
              <a:pPr>
                <a:defRPr/>
              </a:pPr>
              <a:t>11.08.2020</a:t>
            </a:fld>
            <a:endParaRPr lang="ru-RU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4373563" y="8899525"/>
            <a:ext cx="4054475" cy="511175"/>
          </a:xfrm>
        </p:spPr>
        <p:txBody>
          <a:bodyPr/>
          <a:lstStyle>
            <a:lvl1pPr>
              <a:defRPr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9174163" y="8899525"/>
            <a:ext cx="2987675" cy="511175"/>
          </a:xfrm>
        </p:spPr>
        <p:txBody>
          <a:bodyPr/>
          <a:lstStyle>
            <a:lvl1pPr>
              <a:defRPr>
                <a:solidFill>
                  <a:srgbClr val="000000"/>
                </a:solidFill>
                <a:latin typeface="Times New Roman" pitchFamily="18" charset="0"/>
              </a:defRPr>
            </a:lvl1pPr>
          </a:lstStyle>
          <a:p>
            <a:pPr>
              <a:defRPr/>
            </a:pPr>
            <a:fld id="{5BEA1D28-0E18-4263-9891-A59314976A57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4090026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0C6D5A4-3CBE-439C-82BF-FD6DFE574437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011238" y="6169025"/>
            <a:ext cx="10880725" cy="19081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1011238" y="4068763"/>
            <a:ext cx="10880725" cy="2100262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28E68E-D5EE-4D08-A28F-C0D5F15E5190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39763" y="2239963"/>
            <a:ext cx="5684837" cy="63373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477000" y="2239963"/>
            <a:ext cx="5684838" cy="63373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338ACF-2B07-4242-8405-8BD8971D0549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39763" y="2149475"/>
            <a:ext cx="5656262" cy="8953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39763" y="3044825"/>
            <a:ext cx="5656262" cy="553243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502400" y="2149475"/>
            <a:ext cx="5659438" cy="8953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502400" y="3044825"/>
            <a:ext cx="5659438" cy="553243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58B954B-D6C9-48AC-940D-B26622FAA98A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BAA12-8D9C-43E7-BB34-9F72FACEDF79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8BCAB5-DABC-4638-9A7E-A924E38F2640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39763" y="382588"/>
            <a:ext cx="4211637" cy="1627187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5005388" y="382588"/>
            <a:ext cx="7156450" cy="819467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39763" y="2009775"/>
            <a:ext cx="4211637" cy="6567488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99ECAD6-0857-4685-BB7B-82A90E6C8D2C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509838" y="6721475"/>
            <a:ext cx="7680325" cy="792163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509838" y="857250"/>
            <a:ext cx="7680325" cy="5761038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ru-RU" noProof="0" smtClean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509838" y="7513638"/>
            <a:ext cx="7680325" cy="1127125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6BF3D74-4DD0-4DB1-9DF0-2EEFF01423C5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6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39763" y="384175"/>
            <a:ext cx="11522075" cy="1600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127954" tIns="63980" rIns="127954" bIns="6398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39763" y="2239963"/>
            <a:ext cx="11522075" cy="6337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127954" tIns="63980" rIns="127954" bIns="6398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39763" y="8743950"/>
            <a:ext cx="2987675" cy="66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27954" tIns="63980" rIns="127954" bIns="63980" numCol="1" anchor="t" anchorCtr="0" compatLnSpc="1">
            <a:prstTxWarp prst="textNoShape">
              <a:avLst/>
            </a:prstTxWarp>
          </a:bodyPr>
          <a:lstStyle>
            <a:lvl1pPr>
              <a:defRPr sz="2000"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373563" y="8743950"/>
            <a:ext cx="4054475" cy="66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27954" tIns="63980" rIns="127954" bIns="63980" numCol="1" anchor="t" anchorCtr="0" compatLnSpc="1">
            <a:prstTxWarp prst="textNoShape">
              <a:avLst/>
            </a:prstTxWarp>
          </a:bodyPr>
          <a:lstStyle>
            <a:lvl1pPr algn="ctr">
              <a:defRPr sz="2000"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174163" y="8743950"/>
            <a:ext cx="2987675" cy="66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27954" tIns="63980" rIns="127954" bIns="63980" numCol="1" anchor="t" anchorCtr="0" compatLnSpc="1">
            <a:prstTxWarp prst="textNoShape">
              <a:avLst/>
            </a:prstTxWarp>
          </a:bodyPr>
          <a:lstStyle>
            <a:lvl1pPr algn="r">
              <a:defRPr sz="2000">
                <a:latin typeface="Arial" charset="0"/>
              </a:defRPr>
            </a:lvl1pPr>
          </a:lstStyle>
          <a:p>
            <a:pPr>
              <a:defRPr/>
            </a:pPr>
            <a:fld id="{856E0ECA-CEA6-4580-9B55-3E682E97F867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</p:sldLayoutIdLst>
  <p:txStyles>
    <p:titleStyle>
      <a:lvl1pPr algn="ctr" defTabSz="1279525" rtl="0" eaLnBrk="0" fontAlgn="base" hangingPunct="0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+mj-lt"/>
          <a:ea typeface="+mj-ea"/>
          <a:cs typeface="+mj-cs"/>
        </a:defRPr>
      </a:lvl1pPr>
      <a:lvl2pPr algn="ctr" defTabSz="1279525" rtl="0" eaLnBrk="0" fontAlgn="base" hangingPunct="0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Arial" charset="0"/>
        </a:defRPr>
      </a:lvl2pPr>
      <a:lvl3pPr algn="ctr" defTabSz="1279525" rtl="0" eaLnBrk="0" fontAlgn="base" hangingPunct="0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Arial" charset="0"/>
        </a:defRPr>
      </a:lvl3pPr>
      <a:lvl4pPr algn="ctr" defTabSz="1279525" rtl="0" eaLnBrk="0" fontAlgn="base" hangingPunct="0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Arial" charset="0"/>
        </a:defRPr>
      </a:lvl4pPr>
      <a:lvl5pPr algn="ctr" defTabSz="1279525" rtl="0" eaLnBrk="0" fontAlgn="base" hangingPunct="0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Arial" charset="0"/>
        </a:defRPr>
      </a:lvl5pPr>
      <a:lvl6pPr marL="457200" algn="ctr" defTabSz="1279525" rtl="0" fontAlgn="base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Arial" charset="0"/>
        </a:defRPr>
      </a:lvl6pPr>
      <a:lvl7pPr marL="914400" algn="ctr" defTabSz="1279525" rtl="0" fontAlgn="base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Arial" charset="0"/>
        </a:defRPr>
      </a:lvl7pPr>
      <a:lvl8pPr marL="1371600" algn="ctr" defTabSz="1279525" rtl="0" fontAlgn="base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Arial" charset="0"/>
        </a:defRPr>
      </a:lvl8pPr>
      <a:lvl9pPr marL="1828800" algn="ctr" defTabSz="1279525" rtl="0" fontAlgn="base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Arial" charset="0"/>
        </a:defRPr>
      </a:lvl9pPr>
    </p:titleStyle>
    <p:bodyStyle>
      <a:lvl1pPr marL="479425" indent="-479425" algn="l" defTabSz="1279525" rtl="0" eaLnBrk="0" fontAlgn="base" hangingPunct="0">
        <a:spcBef>
          <a:spcPct val="20000"/>
        </a:spcBef>
        <a:spcAft>
          <a:spcPct val="0"/>
        </a:spcAft>
        <a:buChar char="•"/>
        <a:defRPr sz="4500">
          <a:solidFill>
            <a:schemeClr val="tx1"/>
          </a:solidFill>
          <a:latin typeface="+mn-lt"/>
          <a:ea typeface="+mn-ea"/>
          <a:cs typeface="+mn-cs"/>
        </a:defRPr>
      </a:lvl1pPr>
      <a:lvl2pPr marL="1039813" indent="-400050" algn="l" defTabSz="1279525" rtl="0" eaLnBrk="0" fontAlgn="base" hangingPunct="0">
        <a:spcBef>
          <a:spcPct val="20000"/>
        </a:spcBef>
        <a:spcAft>
          <a:spcPct val="0"/>
        </a:spcAft>
        <a:buChar char="–"/>
        <a:defRPr sz="3900">
          <a:solidFill>
            <a:schemeClr val="tx1"/>
          </a:solidFill>
          <a:latin typeface="+mn-lt"/>
        </a:defRPr>
      </a:lvl2pPr>
      <a:lvl3pPr marL="1600200" indent="-320675" algn="l" defTabSz="1279525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</a:defRPr>
      </a:lvl3pPr>
      <a:lvl4pPr marL="2239963" indent="-319088" algn="l" defTabSz="1279525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4pPr>
      <a:lvl5pPr marL="2879725" indent="-319088" algn="l" defTabSz="1279525" rtl="0" eaLnBrk="0" fontAlgn="base" hangingPunct="0">
        <a:spcBef>
          <a:spcPct val="20000"/>
        </a:spcBef>
        <a:spcAft>
          <a:spcPct val="0"/>
        </a:spcAft>
        <a:buChar char="»"/>
        <a:defRPr sz="2800">
          <a:solidFill>
            <a:schemeClr val="tx1"/>
          </a:solidFill>
          <a:latin typeface="+mn-lt"/>
        </a:defRPr>
      </a:lvl5pPr>
      <a:lvl6pPr marL="3336925" indent="-319088" algn="l" defTabSz="1279525" rtl="0" fontAlgn="base">
        <a:spcBef>
          <a:spcPct val="20000"/>
        </a:spcBef>
        <a:spcAft>
          <a:spcPct val="0"/>
        </a:spcAft>
        <a:buChar char="»"/>
        <a:defRPr sz="2800">
          <a:solidFill>
            <a:schemeClr val="tx1"/>
          </a:solidFill>
          <a:latin typeface="+mn-lt"/>
        </a:defRPr>
      </a:lvl6pPr>
      <a:lvl7pPr marL="3794125" indent="-319088" algn="l" defTabSz="1279525" rtl="0" fontAlgn="base">
        <a:spcBef>
          <a:spcPct val="20000"/>
        </a:spcBef>
        <a:spcAft>
          <a:spcPct val="0"/>
        </a:spcAft>
        <a:buChar char="»"/>
        <a:defRPr sz="2800">
          <a:solidFill>
            <a:schemeClr val="tx1"/>
          </a:solidFill>
          <a:latin typeface="+mn-lt"/>
        </a:defRPr>
      </a:lvl7pPr>
      <a:lvl8pPr marL="4251325" indent="-319088" algn="l" defTabSz="1279525" rtl="0" fontAlgn="base">
        <a:spcBef>
          <a:spcPct val="20000"/>
        </a:spcBef>
        <a:spcAft>
          <a:spcPct val="0"/>
        </a:spcAft>
        <a:buChar char="»"/>
        <a:defRPr sz="2800">
          <a:solidFill>
            <a:schemeClr val="tx1"/>
          </a:solidFill>
          <a:latin typeface="+mn-lt"/>
        </a:defRPr>
      </a:lvl8pPr>
      <a:lvl9pPr marL="4708525" indent="-319088" algn="l" defTabSz="1279525" rtl="0" fontAlgn="base">
        <a:spcBef>
          <a:spcPct val="20000"/>
        </a:spcBef>
        <a:spcAft>
          <a:spcPct val="0"/>
        </a:spcAft>
        <a:buChar char="»"/>
        <a:defRPr sz="2800">
          <a:solidFill>
            <a:schemeClr val="tx1"/>
          </a:solidFill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png"/><Relationship Id="rId1" Type="http://schemas.openxmlformats.org/officeDocument/2006/relationships/slideLayout" Target="../slideLayouts/slideLayout14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7" Type="http://schemas.openxmlformats.org/officeDocument/2006/relationships/image" Target="../media/image11.emf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3.vml"/><Relationship Id="rId6" Type="http://schemas.openxmlformats.org/officeDocument/2006/relationships/oleObject" Target="../embeddings/_____Microsoft_Excel_97-20034.xls"/><Relationship Id="rId5" Type="http://schemas.openxmlformats.org/officeDocument/2006/relationships/image" Target="../media/image10.emf"/><Relationship Id="rId4" Type="http://schemas.openxmlformats.org/officeDocument/2006/relationships/oleObject" Target="../embeddings/oleObject1.bin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4.vml"/><Relationship Id="rId5" Type="http://schemas.openxmlformats.org/officeDocument/2006/relationships/image" Target="../media/image13.wmf"/><Relationship Id="rId4" Type="http://schemas.openxmlformats.org/officeDocument/2006/relationships/oleObject" Target="../embeddings/oleObject2.bin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.bin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5.vml"/><Relationship Id="rId4" Type="http://schemas.openxmlformats.org/officeDocument/2006/relationships/image" Target="../media/image13.wmf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6.vml"/><Relationship Id="rId5" Type="http://schemas.openxmlformats.org/officeDocument/2006/relationships/image" Target="../media/image15.emf"/><Relationship Id="rId4" Type="http://schemas.openxmlformats.org/officeDocument/2006/relationships/oleObject" Target="../embeddings/_____Microsoft_Excel_97-20035.xls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7.vml"/><Relationship Id="rId6" Type="http://schemas.openxmlformats.org/officeDocument/2006/relationships/image" Target="../media/image19.wmf"/><Relationship Id="rId5" Type="http://schemas.openxmlformats.org/officeDocument/2006/relationships/image" Target="../media/image17.emf"/><Relationship Id="rId4" Type="http://schemas.openxmlformats.org/officeDocument/2006/relationships/oleObject" Target="../embeddings/_____Microsoft_Excel_97-20036.xls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_____Microsoft_Excel_97-20039.xls"/><Relationship Id="rId3" Type="http://schemas.openxmlformats.org/officeDocument/2006/relationships/oleObject" Target="../embeddings/_____Microsoft_Excel_97-20037.xls"/><Relationship Id="rId7" Type="http://schemas.openxmlformats.org/officeDocument/2006/relationships/image" Target="../media/image26.jpe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8.vml"/><Relationship Id="rId6" Type="http://schemas.openxmlformats.org/officeDocument/2006/relationships/image" Target="../media/image24.emf"/><Relationship Id="rId5" Type="http://schemas.openxmlformats.org/officeDocument/2006/relationships/oleObject" Target="../embeddings/_____Microsoft_Excel_97-20038.xls"/><Relationship Id="rId4" Type="http://schemas.openxmlformats.org/officeDocument/2006/relationships/image" Target="../media/image23.emf"/><Relationship Id="rId9" Type="http://schemas.openxmlformats.org/officeDocument/2006/relationships/image" Target="../media/image25.emf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5" Type="http://schemas.openxmlformats.org/officeDocument/2006/relationships/image" Target="../media/image4.emf"/><Relationship Id="rId4" Type="http://schemas.openxmlformats.org/officeDocument/2006/relationships/oleObject" Target="../embeddings/_____Microsoft_Excel_97-20031.xls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9.vml"/><Relationship Id="rId5" Type="http://schemas.openxmlformats.org/officeDocument/2006/relationships/image" Target="../media/image7.emf"/><Relationship Id="rId4" Type="http://schemas.openxmlformats.org/officeDocument/2006/relationships/oleObject" Target="../embeddings/_____Microsoft_Excel_97-200310.xls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1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1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1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2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1.png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4.jpeg"/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10.vml"/><Relationship Id="rId6" Type="http://schemas.openxmlformats.org/officeDocument/2006/relationships/image" Target="../media/image36.jpeg"/><Relationship Id="rId5" Type="http://schemas.openxmlformats.org/officeDocument/2006/relationships/oleObject" Target="../embeddings/oleObject5.bin"/><Relationship Id="rId4" Type="http://schemas.openxmlformats.org/officeDocument/2006/relationships/image" Target="../media/image35.wmf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8.png"/></Relationships>
</file>

<file path=ppt/slides/_rels/slide88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7.bin"/><Relationship Id="rId3" Type="http://schemas.openxmlformats.org/officeDocument/2006/relationships/notesSlide" Target="../notesSlides/notesSlide7.xml"/><Relationship Id="rId7" Type="http://schemas.openxmlformats.org/officeDocument/2006/relationships/image" Target="../media/image39.emf"/><Relationship Id="rId12" Type="http://schemas.openxmlformats.org/officeDocument/2006/relationships/image" Target="../media/image44.jpe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1.vml"/><Relationship Id="rId6" Type="http://schemas.openxmlformats.org/officeDocument/2006/relationships/oleObject" Target="../embeddings/oleObject6.bin"/><Relationship Id="rId11" Type="http://schemas.openxmlformats.org/officeDocument/2006/relationships/oleObject" Target="../embeddings/oleObject8.bin"/><Relationship Id="rId5" Type="http://schemas.openxmlformats.org/officeDocument/2006/relationships/image" Target="../media/image42.jpeg"/><Relationship Id="rId10" Type="http://schemas.openxmlformats.org/officeDocument/2006/relationships/image" Target="../media/image43.jpeg"/><Relationship Id="rId4" Type="http://schemas.openxmlformats.org/officeDocument/2006/relationships/image" Target="../media/image41.jpeg"/><Relationship Id="rId9" Type="http://schemas.openxmlformats.org/officeDocument/2006/relationships/image" Target="../media/image40.emf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9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2.vml"/><Relationship Id="rId4" Type="http://schemas.openxmlformats.org/officeDocument/2006/relationships/image" Target="../media/image45.emf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emf"/><Relationship Id="rId3" Type="http://schemas.openxmlformats.org/officeDocument/2006/relationships/notesSlide" Target="../notesSlides/notesSlide3.xml"/><Relationship Id="rId7" Type="http://schemas.openxmlformats.org/officeDocument/2006/relationships/oleObject" Target="../embeddings/_____Microsoft_Excel_97-20033.xls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6.emf"/><Relationship Id="rId5" Type="http://schemas.openxmlformats.org/officeDocument/2006/relationships/oleObject" Target="../embeddings/_____Microsoft_Excel_97-20032.xls"/><Relationship Id="rId4" Type="http://schemas.openxmlformats.org/officeDocument/2006/relationships/image" Target="../media/image8.jpeg"/></Relationships>
</file>

<file path=ppt/slides/_rels/slide9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emf"/><Relationship Id="rId13" Type="http://schemas.openxmlformats.org/officeDocument/2006/relationships/oleObject" Target="../embeddings/oleObject15.bin"/><Relationship Id="rId3" Type="http://schemas.openxmlformats.org/officeDocument/2006/relationships/notesSlide" Target="../notesSlides/notesSlide8.xml"/><Relationship Id="rId7" Type="http://schemas.openxmlformats.org/officeDocument/2006/relationships/oleObject" Target="../embeddings/oleObject10.bin"/><Relationship Id="rId12" Type="http://schemas.openxmlformats.org/officeDocument/2006/relationships/oleObject" Target="../embeddings/oleObject14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3.vml"/><Relationship Id="rId6" Type="http://schemas.openxmlformats.org/officeDocument/2006/relationships/image" Target="../media/image49.png"/><Relationship Id="rId11" Type="http://schemas.openxmlformats.org/officeDocument/2006/relationships/oleObject" Target="../embeddings/oleObject13.bin"/><Relationship Id="rId5" Type="http://schemas.openxmlformats.org/officeDocument/2006/relationships/image" Target="../media/image48.png"/><Relationship Id="rId15" Type="http://schemas.openxmlformats.org/officeDocument/2006/relationships/oleObject" Target="../embeddings/oleObject17.bin"/><Relationship Id="rId10" Type="http://schemas.openxmlformats.org/officeDocument/2006/relationships/oleObject" Target="../embeddings/oleObject12.bin"/><Relationship Id="rId4" Type="http://schemas.openxmlformats.org/officeDocument/2006/relationships/image" Target="../media/image47.jpeg"/><Relationship Id="rId9" Type="http://schemas.openxmlformats.org/officeDocument/2006/relationships/oleObject" Target="../embeddings/oleObject11.bin"/><Relationship Id="rId14" Type="http://schemas.openxmlformats.org/officeDocument/2006/relationships/oleObject" Target="../embeddings/oleObject16.bin"/></Relationships>
</file>

<file path=ppt/slides/_rels/slide91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9.bin"/><Relationship Id="rId3" Type="http://schemas.openxmlformats.org/officeDocument/2006/relationships/notesSlide" Target="../notesSlides/notesSlide9.xml"/><Relationship Id="rId7" Type="http://schemas.openxmlformats.org/officeDocument/2006/relationships/image" Target="../media/image50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4.vml"/><Relationship Id="rId6" Type="http://schemas.openxmlformats.org/officeDocument/2006/relationships/oleObject" Target="../embeddings/oleObject18.bin"/><Relationship Id="rId5" Type="http://schemas.openxmlformats.org/officeDocument/2006/relationships/image" Target="../media/image48.png"/><Relationship Id="rId4" Type="http://schemas.openxmlformats.org/officeDocument/2006/relationships/image" Target="../media/image47.jpeg"/><Relationship Id="rId9" Type="http://schemas.openxmlformats.org/officeDocument/2006/relationships/image" Target="../media/image51.emf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8.png"/></Relationships>
</file>

<file path=ppt/slides/_rels/slide93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3.bin"/><Relationship Id="rId13" Type="http://schemas.openxmlformats.org/officeDocument/2006/relationships/image" Target="../media/image55.png"/><Relationship Id="rId18" Type="http://schemas.openxmlformats.org/officeDocument/2006/relationships/image" Target="../media/image56.emf"/><Relationship Id="rId3" Type="http://schemas.openxmlformats.org/officeDocument/2006/relationships/image" Target="../media/image57.jpeg"/><Relationship Id="rId21" Type="http://schemas.openxmlformats.org/officeDocument/2006/relationships/oleObject" Target="../embeddings/oleObject29.bin"/><Relationship Id="rId7" Type="http://schemas.openxmlformats.org/officeDocument/2006/relationships/oleObject" Target="../embeddings/oleObject22.bin"/><Relationship Id="rId12" Type="http://schemas.openxmlformats.org/officeDocument/2006/relationships/oleObject" Target="../embeddings/oleObject25.bin"/><Relationship Id="rId17" Type="http://schemas.openxmlformats.org/officeDocument/2006/relationships/oleObject" Target="../embeddings/oleObject26.bin"/><Relationship Id="rId2" Type="http://schemas.openxmlformats.org/officeDocument/2006/relationships/slideLayout" Target="../slideLayouts/slideLayout7.xml"/><Relationship Id="rId16" Type="http://schemas.openxmlformats.org/officeDocument/2006/relationships/image" Target="../media/image60.png"/><Relationship Id="rId20" Type="http://schemas.openxmlformats.org/officeDocument/2006/relationships/oleObject" Target="../embeddings/oleObject28.bin"/><Relationship Id="rId1" Type="http://schemas.openxmlformats.org/officeDocument/2006/relationships/vmlDrawing" Target="../drawings/vmlDrawing15.vml"/><Relationship Id="rId6" Type="http://schemas.openxmlformats.org/officeDocument/2006/relationships/oleObject" Target="../embeddings/oleObject21.bin"/><Relationship Id="rId11" Type="http://schemas.openxmlformats.org/officeDocument/2006/relationships/image" Target="../media/image54.emf"/><Relationship Id="rId5" Type="http://schemas.openxmlformats.org/officeDocument/2006/relationships/image" Target="../media/image52.emf"/><Relationship Id="rId15" Type="http://schemas.openxmlformats.org/officeDocument/2006/relationships/image" Target="../media/image59.png"/><Relationship Id="rId23" Type="http://schemas.openxmlformats.org/officeDocument/2006/relationships/oleObject" Target="../embeddings/oleObject31.bin"/><Relationship Id="rId10" Type="http://schemas.openxmlformats.org/officeDocument/2006/relationships/oleObject" Target="../embeddings/oleObject24.bin"/><Relationship Id="rId19" Type="http://schemas.openxmlformats.org/officeDocument/2006/relationships/oleObject" Target="../embeddings/oleObject27.bin"/><Relationship Id="rId4" Type="http://schemas.openxmlformats.org/officeDocument/2006/relationships/oleObject" Target="../embeddings/oleObject20.bin"/><Relationship Id="rId9" Type="http://schemas.openxmlformats.org/officeDocument/2006/relationships/image" Target="../media/image53.emf"/><Relationship Id="rId14" Type="http://schemas.openxmlformats.org/officeDocument/2006/relationships/image" Target="../media/image58.png"/><Relationship Id="rId22" Type="http://schemas.openxmlformats.org/officeDocument/2006/relationships/oleObject" Target="../embeddings/oleObject30.bin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jpe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6.vml"/><Relationship Id="rId6" Type="http://schemas.openxmlformats.org/officeDocument/2006/relationships/image" Target="../media/image61.png"/><Relationship Id="rId5" Type="http://schemas.openxmlformats.org/officeDocument/2006/relationships/image" Target="../media/image53.emf"/><Relationship Id="rId4" Type="http://schemas.openxmlformats.org/officeDocument/2006/relationships/oleObject" Target="../embeddings/oleObject32.bin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4.png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3"/>
          <p:cNvSpPr>
            <a:spLocks noGrp="1" noChangeArrowheads="1"/>
          </p:cNvSpPr>
          <p:nvPr>
            <p:ph type="subTitle" idx="1"/>
          </p:nvPr>
        </p:nvSpPr>
        <p:spPr/>
        <p:txBody>
          <a:bodyPr/>
          <a:lstStyle/>
          <a:p>
            <a:pPr eaLnBrk="1" hangingPunct="1"/>
            <a:r>
              <a:rPr lang="ru-RU" smtClean="0"/>
              <a:t>Титульный лист</a:t>
            </a:r>
          </a:p>
        </p:txBody>
      </p:sp>
      <p:pic>
        <p:nvPicPr>
          <p:cNvPr id="5123" name="Picture 4" descr="заставка-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31226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/>
          <a:lstStyle/>
          <a:p>
            <a:pPr eaLnBrk="1" hangingPunct="1">
              <a:defRPr/>
            </a:pPr>
            <a:r>
              <a:rPr lang="ru-RU" sz="4300" b="1" smtClean="0">
                <a:solidFill>
                  <a:srgbClr val="FFFF00"/>
                </a:solidFill>
              </a:rPr>
              <a:t>ПАСПОРТ ТЕРРИТОРИИ </a:t>
            </a:r>
            <a:br>
              <a:rPr lang="ru-RU" sz="4300" b="1" smtClean="0">
                <a:solidFill>
                  <a:srgbClr val="FFFF00"/>
                </a:solidFill>
              </a:rPr>
            </a:br>
            <a:r>
              <a:rPr lang="ru-RU" sz="4300" b="1" smtClean="0">
                <a:solidFill>
                  <a:srgbClr val="FFFF00"/>
                </a:solidFill>
              </a:rPr>
              <a:t>КРАСНОЯРСКОГО СЕЛЬСКОГО ПОСЕЛЕНИЯ ЦИМЛЯНСКОГО РАЙОНА</a:t>
            </a:r>
            <a:br>
              <a:rPr lang="ru-RU" sz="4300" b="1" smtClean="0">
                <a:solidFill>
                  <a:srgbClr val="FFFF00"/>
                </a:solidFill>
              </a:rPr>
            </a:br>
            <a:r>
              <a:rPr lang="ru-RU" sz="4300" b="1" smtClean="0">
                <a:solidFill>
                  <a:srgbClr val="FFFF00"/>
                </a:solidFill>
              </a:rPr>
              <a:t> РОСТОВСКОЙ ОБЛАСТИ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Freeform 116"/>
          <p:cNvSpPr>
            <a:spLocks/>
          </p:cNvSpPr>
          <p:nvPr/>
        </p:nvSpPr>
        <p:spPr bwMode="auto">
          <a:xfrm>
            <a:off x="4024313" y="2136775"/>
            <a:ext cx="4248150" cy="7488238"/>
          </a:xfrm>
          <a:custGeom>
            <a:avLst/>
            <a:gdLst>
              <a:gd name="T0" fmla="*/ 2404 w 2676"/>
              <a:gd name="T1" fmla="*/ 4717 h 4717"/>
              <a:gd name="T2" fmla="*/ 2223 w 2676"/>
              <a:gd name="T3" fmla="*/ 3765 h 4717"/>
              <a:gd name="T4" fmla="*/ 1815 w 2676"/>
              <a:gd name="T5" fmla="*/ 3266 h 4717"/>
              <a:gd name="T6" fmla="*/ 2132 w 2676"/>
              <a:gd name="T7" fmla="*/ 2494 h 4717"/>
              <a:gd name="T8" fmla="*/ 2041 w 2676"/>
              <a:gd name="T9" fmla="*/ 1996 h 4717"/>
              <a:gd name="T10" fmla="*/ 1860 w 2676"/>
              <a:gd name="T11" fmla="*/ 1859 h 4717"/>
              <a:gd name="T12" fmla="*/ 2676 w 2676"/>
              <a:gd name="T13" fmla="*/ 1451 h 4717"/>
              <a:gd name="T14" fmla="*/ 2631 w 2676"/>
              <a:gd name="T15" fmla="*/ 0 h 4717"/>
              <a:gd name="T16" fmla="*/ 1225 w 2676"/>
              <a:gd name="T17" fmla="*/ 45 h 4717"/>
              <a:gd name="T18" fmla="*/ 318 w 2676"/>
              <a:gd name="T19" fmla="*/ 136 h 4717"/>
              <a:gd name="T20" fmla="*/ 272 w 2676"/>
              <a:gd name="T21" fmla="*/ 363 h 4717"/>
              <a:gd name="T22" fmla="*/ 0 w 2676"/>
              <a:gd name="T23" fmla="*/ 453 h 4717"/>
              <a:gd name="T24" fmla="*/ 0 w 2676"/>
              <a:gd name="T25" fmla="*/ 725 h 4717"/>
              <a:gd name="T26" fmla="*/ 91 w 2676"/>
              <a:gd name="T27" fmla="*/ 816 h 4717"/>
              <a:gd name="T28" fmla="*/ 272 w 2676"/>
              <a:gd name="T29" fmla="*/ 816 h 4717"/>
              <a:gd name="T30" fmla="*/ 363 w 2676"/>
              <a:gd name="T31" fmla="*/ 1270 h 4717"/>
              <a:gd name="T32" fmla="*/ 91 w 2676"/>
              <a:gd name="T33" fmla="*/ 1315 h 4717"/>
              <a:gd name="T34" fmla="*/ 0 w 2676"/>
              <a:gd name="T35" fmla="*/ 1451 h 4717"/>
              <a:gd name="T36" fmla="*/ 182 w 2676"/>
              <a:gd name="T37" fmla="*/ 1814 h 4717"/>
              <a:gd name="T38" fmla="*/ 227 w 2676"/>
              <a:gd name="T39" fmla="*/ 1996 h 4717"/>
              <a:gd name="T40" fmla="*/ 0 w 2676"/>
              <a:gd name="T41" fmla="*/ 2132 h 4717"/>
              <a:gd name="T42" fmla="*/ 91 w 2676"/>
              <a:gd name="T43" fmla="*/ 2540 h 4717"/>
              <a:gd name="T44" fmla="*/ 363 w 2676"/>
              <a:gd name="T45" fmla="*/ 2767 h 4717"/>
              <a:gd name="T46" fmla="*/ 363 w 2676"/>
              <a:gd name="T47" fmla="*/ 2857 h 4717"/>
              <a:gd name="T48" fmla="*/ 590 w 2676"/>
              <a:gd name="T49" fmla="*/ 2812 h 4717"/>
              <a:gd name="T50" fmla="*/ 408 w 2676"/>
              <a:gd name="T51" fmla="*/ 3130 h 4717"/>
              <a:gd name="T52" fmla="*/ 590 w 2676"/>
              <a:gd name="T53" fmla="*/ 3084 h 4717"/>
              <a:gd name="T54" fmla="*/ 590 w 2676"/>
              <a:gd name="T55" fmla="*/ 3266 h 4717"/>
              <a:gd name="T56" fmla="*/ 499 w 2676"/>
              <a:gd name="T57" fmla="*/ 3492 h 4717"/>
              <a:gd name="T58" fmla="*/ 817 w 2676"/>
              <a:gd name="T59" fmla="*/ 3084 h 4717"/>
              <a:gd name="T60" fmla="*/ 998 w 2676"/>
              <a:gd name="T61" fmla="*/ 3175 h 4717"/>
              <a:gd name="T62" fmla="*/ 1179 w 2676"/>
              <a:gd name="T63" fmla="*/ 3311 h 4717"/>
              <a:gd name="T64" fmla="*/ 1270 w 2676"/>
              <a:gd name="T65" fmla="*/ 3628 h 4717"/>
              <a:gd name="T66" fmla="*/ 1406 w 2676"/>
              <a:gd name="T67" fmla="*/ 3719 h 4717"/>
              <a:gd name="T68" fmla="*/ 907 w 2676"/>
              <a:gd name="T69" fmla="*/ 4218 h 4717"/>
              <a:gd name="T70" fmla="*/ 1452 w 2676"/>
              <a:gd name="T71" fmla="*/ 4309 h 4717"/>
              <a:gd name="T72" fmla="*/ 1678 w 2676"/>
              <a:gd name="T73" fmla="*/ 4672 h 4717"/>
              <a:gd name="T74" fmla="*/ 2404 w 2676"/>
              <a:gd name="T75" fmla="*/ 4717 h 4717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676"/>
              <a:gd name="T115" fmla="*/ 0 h 4717"/>
              <a:gd name="T116" fmla="*/ 2676 w 2676"/>
              <a:gd name="T117" fmla="*/ 4717 h 4717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676" h="4717">
                <a:moveTo>
                  <a:pt x="1633" y="4717"/>
                </a:moveTo>
                <a:lnTo>
                  <a:pt x="2404" y="4717"/>
                </a:lnTo>
                <a:lnTo>
                  <a:pt x="2359" y="3855"/>
                </a:lnTo>
                <a:lnTo>
                  <a:pt x="2223" y="3765"/>
                </a:lnTo>
                <a:lnTo>
                  <a:pt x="2177" y="3628"/>
                </a:lnTo>
                <a:lnTo>
                  <a:pt x="1815" y="3266"/>
                </a:lnTo>
                <a:lnTo>
                  <a:pt x="1542" y="2767"/>
                </a:lnTo>
                <a:lnTo>
                  <a:pt x="2132" y="2494"/>
                </a:lnTo>
                <a:lnTo>
                  <a:pt x="2087" y="2086"/>
                </a:lnTo>
                <a:lnTo>
                  <a:pt x="2041" y="1996"/>
                </a:lnTo>
                <a:lnTo>
                  <a:pt x="1905" y="1996"/>
                </a:lnTo>
                <a:lnTo>
                  <a:pt x="1860" y="1859"/>
                </a:lnTo>
                <a:lnTo>
                  <a:pt x="2586" y="1859"/>
                </a:lnTo>
                <a:lnTo>
                  <a:pt x="2676" y="1451"/>
                </a:lnTo>
                <a:lnTo>
                  <a:pt x="2631" y="907"/>
                </a:lnTo>
                <a:lnTo>
                  <a:pt x="2631" y="0"/>
                </a:lnTo>
                <a:lnTo>
                  <a:pt x="1815" y="45"/>
                </a:lnTo>
                <a:lnTo>
                  <a:pt x="1225" y="45"/>
                </a:lnTo>
                <a:lnTo>
                  <a:pt x="590" y="136"/>
                </a:lnTo>
                <a:lnTo>
                  <a:pt x="318" y="136"/>
                </a:lnTo>
                <a:lnTo>
                  <a:pt x="363" y="317"/>
                </a:lnTo>
                <a:lnTo>
                  <a:pt x="272" y="363"/>
                </a:lnTo>
                <a:lnTo>
                  <a:pt x="0" y="363"/>
                </a:lnTo>
                <a:lnTo>
                  <a:pt x="0" y="453"/>
                </a:lnTo>
                <a:lnTo>
                  <a:pt x="91" y="499"/>
                </a:lnTo>
                <a:lnTo>
                  <a:pt x="0" y="725"/>
                </a:lnTo>
                <a:lnTo>
                  <a:pt x="136" y="680"/>
                </a:lnTo>
                <a:lnTo>
                  <a:pt x="91" y="816"/>
                </a:lnTo>
                <a:lnTo>
                  <a:pt x="182" y="862"/>
                </a:lnTo>
                <a:lnTo>
                  <a:pt x="272" y="816"/>
                </a:lnTo>
                <a:lnTo>
                  <a:pt x="408" y="1088"/>
                </a:lnTo>
                <a:lnTo>
                  <a:pt x="363" y="1270"/>
                </a:lnTo>
                <a:lnTo>
                  <a:pt x="272" y="1360"/>
                </a:lnTo>
                <a:lnTo>
                  <a:pt x="91" y="1315"/>
                </a:lnTo>
                <a:lnTo>
                  <a:pt x="0" y="1315"/>
                </a:lnTo>
                <a:lnTo>
                  <a:pt x="0" y="1451"/>
                </a:lnTo>
                <a:lnTo>
                  <a:pt x="91" y="1678"/>
                </a:lnTo>
                <a:lnTo>
                  <a:pt x="182" y="1814"/>
                </a:lnTo>
                <a:lnTo>
                  <a:pt x="272" y="1814"/>
                </a:lnTo>
                <a:lnTo>
                  <a:pt x="227" y="1996"/>
                </a:lnTo>
                <a:lnTo>
                  <a:pt x="46" y="2041"/>
                </a:lnTo>
                <a:lnTo>
                  <a:pt x="0" y="2132"/>
                </a:lnTo>
                <a:lnTo>
                  <a:pt x="0" y="2313"/>
                </a:lnTo>
                <a:lnTo>
                  <a:pt x="91" y="2540"/>
                </a:lnTo>
                <a:lnTo>
                  <a:pt x="182" y="2721"/>
                </a:lnTo>
                <a:lnTo>
                  <a:pt x="363" y="2767"/>
                </a:lnTo>
                <a:lnTo>
                  <a:pt x="408" y="2721"/>
                </a:lnTo>
                <a:lnTo>
                  <a:pt x="363" y="2857"/>
                </a:lnTo>
                <a:lnTo>
                  <a:pt x="590" y="2721"/>
                </a:lnTo>
                <a:lnTo>
                  <a:pt x="590" y="2812"/>
                </a:lnTo>
                <a:lnTo>
                  <a:pt x="408" y="3039"/>
                </a:lnTo>
                <a:lnTo>
                  <a:pt x="408" y="3130"/>
                </a:lnTo>
                <a:lnTo>
                  <a:pt x="499" y="3084"/>
                </a:lnTo>
                <a:lnTo>
                  <a:pt x="590" y="3084"/>
                </a:lnTo>
                <a:lnTo>
                  <a:pt x="726" y="3084"/>
                </a:lnTo>
                <a:lnTo>
                  <a:pt x="590" y="3266"/>
                </a:lnTo>
                <a:lnTo>
                  <a:pt x="499" y="3402"/>
                </a:lnTo>
                <a:lnTo>
                  <a:pt x="499" y="3492"/>
                </a:lnTo>
                <a:lnTo>
                  <a:pt x="726" y="3220"/>
                </a:lnTo>
                <a:lnTo>
                  <a:pt x="817" y="3084"/>
                </a:lnTo>
                <a:lnTo>
                  <a:pt x="953" y="3220"/>
                </a:lnTo>
                <a:lnTo>
                  <a:pt x="998" y="3175"/>
                </a:lnTo>
                <a:lnTo>
                  <a:pt x="1134" y="3356"/>
                </a:lnTo>
                <a:lnTo>
                  <a:pt x="1179" y="3311"/>
                </a:lnTo>
                <a:lnTo>
                  <a:pt x="1316" y="3583"/>
                </a:lnTo>
                <a:lnTo>
                  <a:pt x="1270" y="3628"/>
                </a:lnTo>
                <a:lnTo>
                  <a:pt x="1316" y="3765"/>
                </a:lnTo>
                <a:lnTo>
                  <a:pt x="1406" y="3719"/>
                </a:lnTo>
                <a:lnTo>
                  <a:pt x="907" y="3991"/>
                </a:lnTo>
                <a:lnTo>
                  <a:pt x="907" y="4218"/>
                </a:lnTo>
                <a:lnTo>
                  <a:pt x="1270" y="4309"/>
                </a:lnTo>
                <a:lnTo>
                  <a:pt x="1452" y="4309"/>
                </a:lnTo>
                <a:lnTo>
                  <a:pt x="1588" y="4536"/>
                </a:lnTo>
                <a:lnTo>
                  <a:pt x="1678" y="4672"/>
                </a:lnTo>
                <a:lnTo>
                  <a:pt x="1769" y="4717"/>
                </a:lnTo>
                <a:lnTo>
                  <a:pt x="2404" y="4717"/>
                </a:lnTo>
              </a:path>
            </a:pathLst>
          </a:custGeom>
          <a:noFill/>
          <a:ln w="635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1267" name="Rectangle 5"/>
          <p:cNvSpPr>
            <a:spLocks noChangeArrowheads="1"/>
          </p:cNvSpPr>
          <p:nvPr/>
        </p:nvSpPr>
        <p:spPr bwMode="auto">
          <a:xfrm>
            <a:off x="8972550" y="5729288"/>
            <a:ext cx="3829050" cy="3871912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11268" name="Text Box 6"/>
          <p:cNvSpPr txBox="1">
            <a:spLocks noChangeArrowheads="1"/>
          </p:cNvSpPr>
          <p:nvPr/>
        </p:nvSpPr>
        <p:spPr bwMode="auto">
          <a:xfrm>
            <a:off x="9064625" y="5737225"/>
            <a:ext cx="3457575" cy="447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7744" tIns="63879" rIns="127744" bIns="63879">
            <a:spAutoFit/>
          </a:bodyPr>
          <a:lstStyle/>
          <a:p>
            <a:pPr algn="ctr" defTabSz="1279525">
              <a:spcBef>
                <a:spcPct val="50000"/>
              </a:spcBef>
            </a:pPr>
            <a:r>
              <a:rPr lang="ru-RU" sz="2100" b="1">
                <a:latin typeface="Times New Roman" pitchFamily="18" charset="0"/>
                <a:cs typeface="Arial" charset="0"/>
              </a:rPr>
              <a:t>Условные обозначения</a:t>
            </a:r>
          </a:p>
        </p:txBody>
      </p:sp>
      <p:pic>
        <p:nvPicPr>
          <p:cNvPr id="11269" name="Picture 7" descr="менты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9043988" y="6157913"/>
            <a:ext cx="265112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1270" name="Group 9"/>
          <p:cNvGrpSpPr>
            <a:grpSpLocks/>
          </p:cNvGrpSpPr>
          <p:nvPr/>
        </p:nvGrpSpPr>
        <p:grpSpPr bwMode="auto">
          <a:xfrm>
            <a:off x="8972550" y="6443663"/>
            <a:ext cx="928688" cy="714375"/>
            <a:chOff x="2290" y="4020"/>
            <a:chExt cx="817" cy="315"/>
          </a:xfrm>
        </p:grpSpPr>
        <p:sp>
          <p:nvSpPr>
            <p:cNvPr id="11364" name="Rectangle 10"/>
            <p:cNvSpPr>
              <a:spLocks noChangeArrowheads="1"/>
            </p:cNvSpPr>
            <p:nvPr/>
          </p:nvSpPr>
          <p:spPr bwMode="auto">
            <a:xfrm>
              <a:off x="2702" y="4065"/>
              <a:ext cx="405" cy="270"/>
            </a:xfrm>
            <a:prstGeom prst="rect">
              <a:avLst/>
            </a:prstGeom>
            <a:noFill/>
            <a:ln w="25400">
              <a:noFill/>
              <a:miter lim="800000"/>
              <a:headEnd/>
              <a:tailEnd/>
            </a:ln>
          </p:spPr>
          <p:txBody>
            <a:bodyPr lIns="17745" tIns="17745" rIns="17745" bIns="17745"/>
            <a:lstStyle/>
            <a:p>
              <a:pPr defTabSz="1279525"/>
              <a:r>
                <a:rPr lang="ru-RU" sz="1100" b="1">
                  <a:cs typeface="Arial" charset="0"/>
                </a:rPr>
                <a:t>№12</a:t>
              </a:r>
              <a:endParaRPr lang="ru-RU" sz="1100">
                <a:cs typeface="Arial" charset="0"/>
              </a:endParaRPr>
            </a:p>
            <a:p>
              <a:pPr defTabSz="1279525"/>
              <a:r>
                <a:rPr lang="ru-RU" sz="1100">
                  <a:cs typeface="Arial" charset="0"/>
                </a:rPr>
                <a:t> </a:t>
              </a:r>
              <a:r>
                <a:rPr lang="ru-RU" sz="1100" b="1">
                  <a:cs typeface="Arial" charset="0"/>
                </a:rPr>
                <a:t>750</a:t>
              </a:r>
              <a:endParaRPr lang="ru-RU" sz="1100">
                <a:cs typeface="Arial" charset="0"/>
              </a:endParaRPr>
            </a:p>
          </p:txBody>
        </p:sp>
        <p:grpSp>
          <p:nvGrpSpPr>
            <p:cNvPr id="11365" name="Group 11"/>
            <p:cNvGrpSpPr>
              <a:grpSpLocks/>
            </p:cNvGrpSpPr>
            <p:nvPr/>
          </p:nvGrpSpPr>
          <p:grpSpPr bwMode="auto">
            <a:xfrm>
              <a:off x="2290" y="4020"/>
              <a:ext cx="545" cy="210"/>
              <a:chOff x="3288" y="3929"/>
              <a:chExt cx="479" cy="210"/>
            </a:xfrm>
          </p:grpSpPr>
          <p:grpSp>
            <p:nvGrpSpPr>
              <p:cNvPr id="11366" name="Group 12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0"/>
                <a:chOff x="0" y="1"/>
                <a:chExt cx="20000" cy="19999"/>
              </a:xfrm>
            </p:grpSpPr>
            <p:sp>
              <p:nvSpPr>
                <p:cNvPr id="11368" name="Rectangle 13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69" name="Line 14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0" name="Line 15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11371" name="Group 16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11372" name="Line 17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1373" name="Line 18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11367" name="Line 19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11271" name="Group 25"/>
          <p:cNvGrpSpPr>
            <a:grpSpLocks/>
          </p:cNvGrpSpPr>
          <p:nvPr/>
        </p:nvGrpSpPr>
        <p:grpSpPr bwMode="auto">
          <a:xfrm>
            <a:off x="7840663" y="7105650"/>
            <a:ext cx="1008062" cy="504825"/>
            <a:chOff x="2290" y="4020"/>
            <a:chExt cx="817" cy="315"/>
          </a:xfrm>
        </p:grpSpPr>
        <p:sp>
          <p:nvSpPr>
            <p:cNvPr id="11354" name="Rectangle 26"/>
            <p:cNvSpPr>
              <a:spLocks noChangeArrowheads="1"/>
            </p:cNvSpPr>
            <p:nvPr/>
          </p:nvSpPr>
          <p:spPr bwMode="auto">
            <a:xfrm>
              <a:off x="2702" y="4065"/>
              <a:ext cx="405" cy="270"/>
            </a:xfrm>
            <a:prstGeom prst="rect">
              <a:avLst/>
            </a:prstGeom>
            <a:noFill/>
            <a:ln w="25400">
              <a:noFill/>
              <a:miter lim="800000"/>
              <a:headEnd/>
              <a:tailEnd/>
            </a:ln>
          </p:spPr>
          <p:txBody>
            <a:bodyPr lIns="17745" tIns="17745" rIns="17745" bIns="17745"/>
            <a:lstStyle/>
            <a:p>
              <a:pPr defTabSz="1279525"/>
              <a:r>
                <a:rPr lang="ru-RU" sz="1100" b="1">
                  <a:cs typeface="Arial" charset="0"/>
                </a:rPr>
                <a:t>№ЦРБ</a:t>
              </a:r>
              <a:endParaRPr lang="ru-RU" sz="1100">
                <a:cs typeface="Arial" charset="0"/>
              </a:endParaRPr>
            </a:p>
            <a:p>
              <a:pPr defTabSz="1279525"/>
              <a:r>
                <a:rPr lang="ru-RU" sz="1100">
                  <a:cs typeface="Arial" charset="0"/>
                </a:rPr>
                <a:t> </a:t>
              </a:r>
              <a:r>
                <a:rPr lang="ru-RU" sz="1100" b="1">
                  <a:cs typeface="Arial" charset="0"/>
                </a:rPr>
                <a:t>750</a:t>
              </a:r>
              <a:endParaRPr lang="ru-RU" sz="1100">
                <a:cs typeface="Arial" charset="0"/>
              </a:endParaRPr>
            </a:p>
          </p:txBody>
        </p:sp>
        <p:grpSp>
          <p:nvGrpSpPr>
            <p:cNvPr id="11355" name="Group 27"/>
            <p:cNvGrpSpPr>
              <a:grpSpLocks/>
            </p:cNvGrpSpPr>
            <p:nvPr/>
          </p:nvGrpSpPr>
          <p:grpSpPr bwMode="auto">
            <a:xfrm>
              <a:off x="2290" y="4020"/>
              <a:ext cx="545" cy="210"/>
              <a:chOff x="3288" y="3929"/>
              <a:chExt cx="479" cy="210"/>
            </a:xfrm>
          </p:grpSpPr>
          <p:grpSp>
            <p:nvGrpSpPr>
              <p:cNvPr id="11356" name="Group 28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0"/>
                <a:chOff x="0" y="1"/>
                <a:chExt cx="20000" cy="19999"/>
              </a:xfrm>
            </p:grpSpPr>
            <p:sp>
              <p:nvSpPr>
                <p:cNvPr id="11358" name="Rectangle 29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59" name="Line 30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60" name="Line 31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11361" name="Group 32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11362" name="Line 33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1363" name="Line 34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11357" name="Line 35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11272" name="Text Box 37"/>
          <p:cNvSpPr txBox="1">
            <a:spLocks noChangeArrowheads="1"/>
          </p:cNvSpPr>
          <p:nvPr/>
        </p:nvSpPr>
        <p:spPr bwMode="auto">
          <a:xfrm>
            <a:off x="9686925" y="7015163"/>
            <a:ext cx="2697163" cy="43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7786" tIns="63900" rIns="127786" bIns="63900">
            <a:spAutoFit/>
          </a:bodyPr>
          <a:lstStyle/>
          <a:p>
            <a:pPr defTabSz="1279525">
              <a:spcBef>
                <a:spcPct val="50000"/>
              </a:spcBef>
            </a:pPr>
            <a:r>
              <a:rPr lang="ru-RU" sz="1000">
                <a:cs typeface="Arial" charset="0"/>
              </a:rPr>
              <a:t>- участок дороги с наибольшим риском возникновения ДТП</a:t>
            </a:r>
          </a:p>
        </p:txBody>
      </p:sp>
      <p:sp>
        <p:nvSpPr>
          <p:cNvPr id="11273" name="Rectangle 67"/>
          <p:cNvSpPr>
            <a:spLocks noChangeArrowheads="1"/>
          </p:cNvSpPr>
          <p:nvPr/>
        </p:nvSpPr>
        <p:spPr bwMode="auto">
          <a:xfrm>
            <a:off x="9043988" y="7443788"/>
            <a:ext cx="431800" cy="3603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11274" name="AutoShape 68"/>
          <p:cNvSpPr>
            <a:spLocks noChangeArrowheads="1"/>
          </p:cNvSpPr>
          <p:nvPr/>
        </p:nvSpPr>
        <p:spPr bwMode="auto">
          <a:xfrm>
            <a:off x="9115425" y="7515225"/>
            <a:ext cx="287338" cy="215900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2147483647 w 21600"/>
              <a:gd name="T7" fmla="*/ 2147483647 h 21600"/>
              <a:gd name="T8" fmla="*/ 2147483647 w 21600"/>
              <a:gd name="T9" fmla="*/ 2147483647 h 21600"/>
              <a:gd name="T10" fmla="*/ 2147483647 w 21600"/>
              <a:gd name="T11" fmla="*/ 2147483647 h 21600"/>
              <a:gd name="T12" fmla="*/ 2147483647 w 21600"/>
              <a:gd name="T13" fmla="*/ 2147483647 h 21600"/>
              <a:gd name="T14" fmla="*/ 2147483647 w 21600"/>
              <a:gd name="T15" fmla="*/ 2147483647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400" y="10800"/>
                </a:moveTo>
                <a:cubicBezTo>
                  <a:pt x="5400" y="13782"/>
                  <a:pt x="7818" y="16200"/>
                  <a:pt x="10800" y="16200"/>
                </a:cubicBezTo>
                <a:cubicBezTo>
                  <a:pt x="13782" y="16200"/>
                  <a:pt x="16200" y="13782"/>
                  <a:pt x="16200" y="10800"/>
                </a:cubicBezTo>
                <a:cubicBezTo>
                  <a:pt x="16200" y="7818"/>
                  <a:pt x="13782" y="5400"/>
                  <a:pt x="10800" y="5400"/>
                </a:cubicBezTo>
                <a:cubicBezTo>
                  <a:pt x="7818" y="5400"/>
                  <a:pt x="5400" y="7818"/>
                  <a:pt x="5400" y="10800"/>
                </a:cubicBezTo>
                <a:close/>
              </a:path>
            </a:pathLst>
          </a:cu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defTabSz="1279525"/>
            <a:endParaRPr lang="ru-RU"/>
          </a:p>
        </p:txBody>
      </p:sp>
      <p:sp>
        <p:nvSpPr>
          <p:cNvPr id="11275" name="Text Box 69"/>
          <p:cNvSpPr txBox="1">
            <a:spLocks noChangeArrowheads="1"/>
          </p:cNvSpPr>
          <p:nvPr/>
        </p:nvSpPr>
        <p:spPr bwMode="auto">
          <a:xfrm>
            <a:off x="9686925" y="7586663"/>
            <a:ext cx="2697163" cy="279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7786" tIns="63900" rIns="127786" bIns="63900">
            <a:spAutoFit/>
          </a:bodyPr>
          <a:lstStyle/>
          <a:p>
            <a:pPr defTabSz="1279525">
              <a:spcBef>
                <a:spcPct val="50000"/>
              </a:spcBef>
            </a:pPr>
            <a:r>
              <a:rPr lang="ru-RU" sz="1000">
                <a:cs typeface="Arial" charset="0"/>
              </a:rPr>
              <a:t>- Вертолетные площадки</a:t>
            </a:r>
          </a:p>
        </p:txBody>
      </p:sp>
      <p:sp>
        <p:nvSpPr>
          <p:cNvPr id="49" name="Знак запрета 48"/>
          <p:cNvSpPr/>
          <p:nvPr/>
        </p:nvSpPr>
        <p:spPr bwMode="auto">
          <a:xfrm>
            <a:off x="5608638" y="5160963"/>
            <a:ext cx="285750" cy="285750"/>
          </a:xfrm>
          <a:prstGeom prst="noSmoking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1279525">
              <a:defRPr/>
            </a:pPr>
            <a:endParaRPr lang="ru-RU"/>
          </a:p>
        </p:txBody>
      </p:sp>
      <p:sp>
        <p:nvSpPr>
          <p:cNvPr id="50" name="Знак запрета 49"/>
          <p:cNvSpPr/>
          <p:nvPr/>
        </p:nvSpPr>
        <p:spPr bwMode="auto">
          <a:xfrm>
            <a:off x="9115425" y="8015288"/>
            <a:ext cx="285750" cy="285750"/>
          </a:xfrm>
          <a:prstGeom prst="noSmoking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1279525">
              <a:defRPr/>
            </a:pPr>
            <a:endParaRPr lang="ru-RU"/>
          </a:p>
        </p:txBody>
      </p:sp>
      <p:sp>
        <p:nvSpPr>
          <p:cNvPr id="11278" name="Text Box 69"/>
          <p:cNvSpPr txBox="1">
            <a:spLocks noChangeArrowheads="1"/>
          </p:cNvSpPr>
          <p:nvPr/>
        </p:nvSpPr>
        <p:spPr bwMode="auto">
          <a:xfrm>
            <a:off x="9686925" y="8372475"/>
            <a:ext cx="2697163" cy="436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7786" tIns="63900" rIns="127786" bIns="63900">
            <a:spAutoFit/>
          </a:bodyPr>
          <a:lstStyle/>
          <a:p>
            <a:pPr defTabSz="1279525">
              <a:spcBef>
                <a:spcPct val="50000"/>
              </a:spcBef>
            </a:pPr>
            <a:r>
              <a:rPr lang="ru-RU" sz="1000">
                <a:cs typeface="Arial" charset="0"/>
              </a:rPr>
              <a:t>маршруты эвакуации пострадавших в ДТП в лечебные учреждения </a:t>
            </a:r>
          </a:p>
        </p:txBody>
      </p:sp>
      <p:cxnSp>
        <p:nvCxnSpPr>
          <p:cNvPr id="11279" name="Прямая соединительная линия 59"/>
          <p:cNvCxnSpPr>
            <a:cxnSpLocks noChangeShapeType="1"/>
          </p:cNvCxnSpPr>
          <p:nvPr/>
        </p:nvCxnSpPr>
        <p:spPr bwMode="auto">
          <a:xfrm rot="10800000" flipV="1">
            <a:off x="4972050" y="5229225"/>
            <a:ext cx="714375" cy="214313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11280" name="Прямая соединительная линия 61"/>
          <p:cNvCxnSpPr>
            <a:cxnSpLocks noChangeShapeType="1"/>
          </p:cNvCxnSpPr>
          <p:nvPr/>
        </p:nvCxnSpPr>
        <p:spPr bwMode="auto">
          <a:xfrm rot="10800000" flipV="1">
            <a:off x="4887913" y="5016500"/>
            <a:ext cx="1657350" cy="576263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11281" name="Прямая соединительная линия 63"/>
          <p:cNvCxnSpPr>
            <a:cxnSpLocks noChangeShapeType="1"/>
          </p:cNvCxnSpPr>
          <p:nvPr/>
        </p:nvCxnSpPr>
        <p:spPr bwMode="auto">
          <a:xfrm rot="16200000" flipH="1">
            <a:off x="5468144" y="5588794"/>
            <a:ext cx="1647825" cy="935037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11282" name="Прямая соединительная линия 65"/>
          <p:cNvCxnSpPr>
            <a:cxnSpLocks noChangeShapeType="1"/>
          </p:cNvCxnSpPr>
          <p:nvPr/>
        </p:nvCxnSpPr>
        <p:spPr bwMode="auto">
          <a:xfrm>
            <a:off x="9115425" y="8515350"/>
            <a:ext cx="428625" cy="1588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</p:spPr>
      </p:cxnSp>
      <p:sp>
        <p:nvSpPr>
          <p:cNvPr id="11283" name="Text Box 69"/>
          <p:cNvSpPr txBox="1">
            <a:spLocks noChangeArrowheads="1"/>
          </p:cNvSpPr>
          <p:nvPr/>
        </p:nvSpPr>
        <p:spPr bwMode="auto">
          <a:xfrm>
            <a:off x="9901238" y="8015288"/>
            <a:ext cx="2697162" cy="282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7786" tIns="63900" rIns="127786" bIns="63900">
            <a:spAutoFit/>
          </a:bodyPr>
          <a:lstStyle/>
          <a:p>
            <a:pPr defTabSz="1279525">
              <a:spcBef>
                <a:spcPct val="50000"/>
              </a:spcBef>
            </a:pPr>
            <a:r>
              <a:rPr lang="ru-RU" sz="1000">
                <a:cs typeface="Arial" charset="0"/>
              </a:rPr>
              <a:t>- Авария</a:t>
            </a:r>
          </a:p>
        </p:txBody>
      </p:sp>
      <p:sp>
        <p:nvSpPr>
          <p:cNvPr id="11284" name="Овал 72"/>
          <p:cNvSpPr>
            <a:spLocks noChangeArrowheads="1"/>
          </p:cNvSpPr>
          <p:nvPr/>
        </p:nvSpPr>
        <p:spPr bwMode="auto">
          <a:xfrm>
            <a:off x="8972550" y="8943975"/>
            <a:ext cx="642938" cy="214313"/>
          </a:xfrm>
          <a:prstGeom prst="ellipse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defTabSz="1279525"/>
            <a:endParaRPr lang="ru-RU"/>
          </a:p>
        </p:txBody>
      </p:sp>
      <p:sp>
        <p:nvSpPr>
          <p:cNvPr id="11285" name="Text Box 69"/>
          <p:cNvSpPr txBox="1">
            <a:spLocks noChangeArrowheads="1"/>
          </p:cNvSpPr>
          <p:nvPr/>
        </p:nvSpPr>
        <p:spPr bwMode="auto">
          <a:xfrm>
            <a:off x="9758363" y="8943975"/>
            <a:ext cx="2697162" cy="282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7786" tIns="63900" rIns="127786" bIns="63900">
            <a:spAutoFit/>
          </a:bodyPr>
          <a:lstStyle/>
          <a:p>
            <a:pPr defTabSz="1279525">
              <a:spcBef>
                <a:spcPct val="50000"/>
              </a:spcBef>
            </a:pPr>
            <a:r>
              <a:rPr lang="ru-RU" sz="1000">
                <a:cs typeface="Arial" charset="0"/>
              </a:rPr>
              <a:t>- Авиационная разведка</a:t>
            </a:r>
          </a:p>
        </p:txBody>
      </p:sp>
      <p:sp>
        <p:nvSpPr>
          <p:cNvPr id="11286" name="Text Box 8"/>
          <p:cNvSpPr txBox="1">
            <a:spLocks noChangeArrowheads="1"/>
          </p:cNvSpPr>
          <p:nvPr/>
        </p:nvSpPr>
        <p:spPr bwMode="auto">
          <a:xfrm>
            <a:off x="9686925" y="6157913"/>
            <a:ext cx="2420938" cy="4365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7786" tIns="63900" rIns="127786" bIns="63900">
            <a:spAutoFit/>
          </a:bodyPr>
          <a:lstStyle/>
          <a:p>
            <a:pPr defTabSz="1279525">
              <a:spcBef>
                <a:spcPct val="50000"/>
              </a:spcBef>
            </a:pPr>
            <a:r>
              <a:rPr lang="ru-RU" sz="1000">
                <a:cs typeface="Arial" charset="0"/>
              </a:rPr>
              <a:t>стационарный пост ДПС и зона ответственности</a:t>
            </a:r>
          </a:p>
        </p:txBody>
      </p:sp>
      <p:sp>
        <p:nvSpPr>
          <p:cNvPr id="11287" name="Text Box 20"/>
          <p:cNvSpPr txBox="1">
            <a:spLocks noChangeArrowheads="1"/>
          </p:cNvSpPr>
          <p:nvPr/>
        </p:nvSpPr>
        <p:spPr bwMode="auto">
          <a:xfrm>
            <a:off x="9829800" y="6515100"/>
            <a:ext cx="2697163" cy="433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7786" tIns="63900" rIns="127786" bIns="63900">
            <a:spAutoFit/>
          </a:bodyPr>
          <a:lstStyle/>
          <a:p>
            <a:pPr defTabSz="1279525">
              <a:spcBef>
                <a:spcPct val="50000"/>
              </a:spcBef>
            </a:pPr>
            <a:r>
              <a:rPr lang="ru-RU" sz="1000">
                <a:cs typeface="Arial" charset="0"/>
              </a:rPr>
              <a:t>- районная (городская  больница) с ук.номера и кол. коек</a:t>
            </a:r>
          </a:p>
        </p:txBody>
      </p:sp>
      <p:sp>
        <p:nvSpPr>
          <p:cNvPr id="11288" name="Freeform 36"/>
          <p:cNvSpPr>
            <a:spLocks/>
          </p:cNvSpPr>
          <p:nvPr/>
        </p:nvSpPr>
        <p:spPr bwMode="auto">
          <a:xfrm rot="-6844002">
            <a:off x="4919663" y="4841875"/>
            <a:ext cx="2049462" cy="382588"/>
          </a:xfrm>
          <a:custGeom>
            <a:avLst/>
            <a:gdLst>
              <a:gd name="T0" fmla="*/ 0 w 331"/>
              <a:gd name="T1" fmla="*/ 0 h 1"/>
              <a:gd name="T2" fmla="*/ 2147483647 w 331"/>
              <a:gd name="T3" fmla="*/ 0 h 1"/>
              <a:gd name="T4" fmla="*/ 0 60000 65536"/>
              <a:gd name="T5" fmla="*/ 0 60000 65536"/>
              <a:gd name="T6" fmla="*/ 0 w 331"/>
              <a:gd name="T7" fmla="*/ 0 h 1"/>
              <a:gd name="T8" fmla="*/ 331 w 331"/>
              <a:gd name="T9" fmla="*/ 1 h 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31" h="1">
                <a:moveTo>
                  <a:pt x="0" y="0"/>
                </a:moveTo>
                <a:cubicBezTo>
                  <a:pt x="110" y="0"/>
                  <a:pt x="221" y="0"/>
                  <a:pt x="331" y="0"/>
                </a:cubicBezTo>
              </a:path>
            </a:pathLst>
          </a:custGeom>
          <a:noFill/>
          <a:ln w="38100">
            <a:solidFill>
              <a:srgbClr val="FF0000"/>
            </a:solidFill>
            <a:prstDash val="dash"/>
            <a:round/>
            <a:headEnd/>
            <a:tailEnd/>
          </a:ln>
        </p:spPr>
        <p:txBody>
          <a:bodyPr vert="eaVert"/>
          <a:lstStyle/>
          <a:p>
            <a:endParaRPr lang="ru-RU"/>
          </a:p>
        </p:txBody>
      </p:sp>
      <p:sp>
        <p:nvSpPr>
          <p:cNvPr id="11289" name="Freeform 36"/>
          <p:cNvSpPr>
            <a:spLocks/>
          </p:cNvSpPr>
          <p:nvPr/>
        </p:nvSpPr>
        <p:spPr bwMode="auto">
          <a:xfrm>
            <a:off x="9196388" y="7381875"/>
            <a:ext cx="525462" cy="1588"/>
          </a:xfrm>
          <a:custGeom>
            <a:avLst/>
            <a:gdLst>
              <a:gd name="T0" fmla="*/ 0 w 331"/>
              <a:gd name="T1" fmla="*/ 0 h 1"/>
              <a:gd name="T2" fmla="*/ 2147483647 w 331"/>
              <a:gd name="T3" fmla="*/ 0 h 1"/>
              <a:gd name="T4" fmla="*/ 0 60000 65536"/>
              <a:gd name="T5" fmla="*/ 0 60000 65536"/>
              <a:gd name="T6" fmla="*/ 0 w 331"/>
              <a:gd name="T7" fmla="*/ 0 h 1"/>
              <a:gd name="T8" fmla="*/ 331 w 331"/>
              <a:gd name="T9" fmla="*/ 1 h 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31" h="1">
                <a:moveTo>
                  <a:pt x="0" y="0"/>
                </a:moveTo>
                <a:cubicBezTo>
                  <a:pt x="110" y="0"/>
                  <a:pt x="221" y="0"/>
                  <a:pt x="331" y="0"/>
                </a:cubicBezTo>
              </a:path>
            </a:pathLst>
          </a:custGeom>
          <a:noFill/>
          <a:ln w="38100">
            <a:solidFill>
              <a:srgbClr val="FF0000"/>
            </a:solidFill>
            <a:prstDash val="dash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1290" name="Freeform 36"/>
          <p:cNvSpPr>
            <a:spLocks/>
          </p:cNvSpPr>
          <p:nvPr/>
        </p:nvSpPr>
        <p:spPr bwMode="auto">
          <a:xfrm rot="5232546">
            <a:off x="3105945" y="5879306"/>
            <a:ext cx="715962" cy="2238375"/>
          </a:xfrm>
          <a:custGeom>
            <a:avLst/>
            <a:gdLst>
              <a:gd name="T0" fmla="*/ 0 w 331"/>
              <a:gd name="T1" fmla="*/ 0 h 1"/>
              <a:gd name="T2" fmla="*/ 2147483647 w 331"/>
              <a:gd name="T3" fmla="*/ 0 h 1"/>
              <a:gd name="T4" fmla="*/ 0 60000 65536"/>
              <a:gd name="T5" fmla="*/ 0 60000 65536"/>
              <a:gd name="T6" fmla="*/ 0 w 331"/>
              <a:gd name="T7" fmla="*/ 0 h 1"/>
              <a:gd name="T8" fmla="*/ 331 w 331"/>
              <a:gd name="T9" fmla="*/ 1 h 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31" h="1">
                <a:moveTo>
                  <a:pt x="0" y="0"/>
                </a:moveTo>
                <a:cubicBezTo>
                  <a:pt x="110" y="0"/>
                  <a:pt x="221" y="0"/>
                  <a:pt x="331" y="0"/>
                </a:cubicBezTo>
              </a:path>
            </a:pathLst>
          </a:custGeom>
          <a:noFill/>
          <a:ln w="38100">
            <a:solidFill>
              <a:srgbClr val="FF0000"/>
            </a:solidFill>
            <a:prstDash val="dash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1291" name="Rectangle 3"/>
          <p:cNvSpPr>
            <a:spLocks noGrp="1" noChangeArrowheads="1"/>
          </p:cNvSpPr>
          <p:nvPr>
            <p:ph type="ctrTitle"/>
          </p:nvPr>
        </p:nvSpPr>
        <p:spPr>
          <a:xfrm>
            <a:off x="0" y="800100"/>
            <a:ext cx="12801600" cy="766763"/>
          </a:xfrm>
          <a:solidFill>
            <a:srgbClr val="DDDDDD"/>
          </a:solidFill>
        </p:spPr>
        <p:txBody>
          <a:bodyPr/>
          <a:lstStyle/>
          <a:p>
            <a:pPr eaLnBrk="1" hangingPunct="1"/>
            <a:r>
              <a:rPr lang="ru-RU" sz="3200" smtClean="0">
                <a:latin typeface="Times New Roman" pitchFamily="18" charset="0"/>
              </a:rPr>
              <a:t>Риски возникновения ЧС на объектах автомобильного транспорта</a:t>
            </a:r>
          </a:p>
        </p:txBody>
      </p:sp>
      <p:graphicFrame>
        <p:nvGraphicFramePr>
          <p:cNvPr id="11378" name="Group 114"/>
          <p:cNvGraphicFramePr>
            <a:graphicFrameLocks noGrp="1"/>
          </p:cNvGraphicFramePr>
          <p:nvPr/>
        </p:nvGraphicFramePr>
        <p:xfrm>
          <a:off x="0" y="1585913"/>
          <a:ext cx="12801600" cy="988773"/>
        </p:xfrm>
        <a:graphic>
          <a:graphicData uri="http://schemas.openxmlformats.org/drawingml/2006/table">
            <a:tbl>
              <a:tblPr/>
              <a:tblGrid>
                <a:gridCol w="1233488"/>
                <a:gridCol w="1230312"/>
                <a:gridCol w="1233488"/>
                <a:gridCol w="1230312"/>
                <a:gridCol w="1282700"/>
                <a:gridCol w="6591300"/>
              </a:tblGrid>
              <a:tr h="180975">
                <a:tc gridSpan="5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Статистика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1321" marR="91321" marT="45660" marB="4566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Оценка риска возникновения ЧС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1321" marR="91321" marT="45660" marB="4566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303213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2015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1321" marR="91321" marT="45660" marB="4566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2016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1321" marR="91321" marT="45660" marB="4566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2017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1321" marR="91321" marT="45660" marB="4566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2018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1321" marR="91321" marT="45660" marB="4566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2019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1321" marR="91321" marT="45660" marB="4566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57188">
                <a:tc>
                  <a:txBody>
                    <a:bodyPr/>
                    <a:lstStyle/>
                    <a:p>
                      <a:pPr marL="0" marR="0" lvl="0" indent="0" algn="just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5ДТП</a:t>
                      </a:r>
                    </a:p>
                  </a:txBody>
                  <a:tcPr marL="91321" marR="91321" marT="45660" marB="4566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1ДТП</a:t>
                      </a:r>
                    </a:p>
                  </a:txBody>
                  <a:tcPr marL="91321" marR="91321" marT="45660" marB="4566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 ДТП</a:t>
                      </a:r>
                    </a:p>
                  </a:txBody>
                  <a:tcPr marL="91321" marR="91321" marT="45660" marB="4566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 ДТП</a:t>
                      </a:r>
                    </a:p>
                  </a:txBody>
                  <a:tcPr marL="91321" marR="91321" marT="45660" marB="4566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21" marR="91321" marT="45660" marB="4566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В соответствии со статистикой за последние года возникновение ДТП   в Красноярском  сельском поселении Цимлянского района Ростовской области маловероятно.</a:t>
                      </a:r>
                    </a:p>
                  </a:txBody>
                  <a:tcPr marL="91321" marR="91321" marT="45660" marB="4566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1386" name="Group 122"/>
          <p:cNvGraphicFramePr>
            <a:graphicFrameLocks noGrp="1"/>
          </p:cNvGraphicFramePr>
          <p:nvPr/>
        </p:nvGraphicFramePr>
        <p:xfrm>
          <a:off x="0" y="7824788"/>
          <a:ext cx="8429625" cy="1779244"/>
        </p:xfrm>
        <a:graphic>
          <a:graphicData uri="http://schemas.openxmlformats.org/drawingml/2006/table">
            <a:tbl>
              <a:tblPr/>
              <a:tblGrid>
                <a:gridCol w="569913"/>
                <a:gridCol w="1885950"/>
                <a:gridCol w="936625"/>
                <a:gridCol w="965200"/>
                <a:gridCol w="958850"/>
                <a:gridCol w="971550"/>
                <a:gridCol w="1068387"/>
                <a:gridCol w="1073150"/>
              </a:tblGrid>
              <a:tr h="331788">
                <a:tc gridSpan="8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</a:rPr>
                        <a:t>расчет сил и средств привлекаемых к ликвидации и оказанию помощи при ДТП</a:t>
                      </a:r>
                    </a:p>
                  </a:txBody>
                  <a:tcPr marL="110320" marR="110320" marT="55159" marB="55159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9999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76225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№</a:t>
                      </a:r>
                      <a:b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</a:b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п/п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</a:endParaRPr>
                    </a:p>
                  </a:txBody>
                  <a:tcPr marL="110320" marR="110320" marT="55159" marB="55159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9999"/>
                      </a:srgb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Наименование гарнизона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</a:endParaRPr>
                    </a:p>
                  </a:txBody>
                  <a:tcPr marL="110320" marR="110320" marT="55159" marB="55159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9999"/>
                      </a:srgb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ГПС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0320" marR="110320" marT="55159" marB="55159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9999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АСФ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0320" marR="110320" marT="55159" marB="55159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9999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Всего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</a:endParaRPr>
                    </a:p>
                  </a:txBody>
                  <a:tcPr marL="110320" marR="110320" marT="55159" marB="55159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9999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8001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Кол-во л/с, чел.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</a:endParaRPr>
                    </a:p>
                  </a:txBody>
                  <a:tcPr marL="110320" marR="110320" marT="55159" marB="55159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Кол-во пож. авт., ед.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</a:endParaRPr>
                    </a:p>
                  </a:txBody>
                  <a:tcPr marL="110320" marR="110320" marT="55159" marB="55159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Кол-во л/с, чел.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</a:endParaRPr>
                    </a:p>
                  </a:txBody>
                  <a:tcPr marL="110320" marR="110320" marT="55159" marB="55159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Кол-во пож. авт., ед.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</a:endParaRPr>
                    </a:p>
                  </a:txBody>
                  <a:tcPr marL="110320" marR="110320" marT="55159" marB="55159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Кол-во л/с, чел.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</a:endParaRPr>
                    </a:p>
                  </a:txBody>
                  <a:tcPr marL="110320" marR="110320" marT="55159" marB="55159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Кол-во пож. авт., ед.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</a:endParaRPr>
                    </a:p>
                  </a:txBody>
                  <a:tcPr marL="110320" marR="110320" marT="55159" marB="55159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9999"/>
                      </a:srgbClr>
                    </a:solidFill>
                  </a:tcPr>
                </a:tc>
              </a:tr>
              <a:tr h="274638">
                <a:tc>
                  <a:txBody>
                    <a:bodyPr/>
                    <a:lstStyle/>
                    <a:p>
                      <a:pPr marL="0" marR="0" lvl="0" indent="0" algn="l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</a:rPr>
                        <a:t>1</a:t>
                      </a:r>
                    </a:p>
                  </a:txBody>
                  <a:tcPr marL="110320" marR="110320" marT="55159" marB="55159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hlink">
                        <a:alpha val="59999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Цимлянский </a:t>
                      </a:r>
                    </a:p>
                  </a:txBody>
                  <a:tcPr marL="110320" marR="110320" marT="55159" marB="55159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hlink">
                        <a:alpha val="59999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8</a:t>
                      </a:r>
                    </a:p>
                  </a:txBody>
                  <a:tcPr marL="110320" marR="110320" marT="55159" marB="55159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hlink">
                        <a:alpha val="59999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</a:p>
                  </a:txBody>
                  <a:tcPr marL="110320" marR="110320" marT="55159" marB="55159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hlink">
                        <a:alpha val="59999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</a:t>
                      </a:r>
                    </a:p>
                  </a:txBody>
                  <a:tcPr marL="110320" marR="110320" marT="55159" marB="55159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hlink">
                        <a:alpha val="59999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</a:t>
                      </a:r>
                    </a:p>
                  </a:txBody>
                  <a:tcPr marL="110320" marR="110320" marT="55159" marB="55159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hlink">
                        <a:alpha val="59999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18</a:t>
                      </a:r>
                    </a:p>
                  </a:txBody>
                  <a:tcPr marL="110320" marR="110320" marT="55159" marB="55159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hlink">
                        <a:alpha val="59999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</a:p>
                  </a:txBody>
                  <a:tcPr marL="110320" marR="110320" marT="55159" marB="55159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hlink">
                        <a:alpha val="59999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11352" name="Text Box 4"/>
          <p:cNvSpPr txBox="1">
            <a:spLocks noChangeArrowheads="1"/>
          </p:cNvSpPr>
          <p:nvPr/>
        </p:nvSpPr>
        <p:spPr bwMode="auto">
          <a:xfrm>
            <a:off x="0" y="0"/>
            <a:ext cx="12801600" cy="946150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91395" tIns="45697" rIns="91395" bIns="45697">
            <a:spAutoFit/>
          </a:bodyPr>
          <a:lstStyle/>
          <a:p>
            <a:pPr algn="ctr" defTabSz="1279525"/>
            <a:r>
              <a:rPr lang="ru-RU" sz="2800" b="1">
                <a:solidFill>
                  <a:schemeClr val="tx2"/>
                </a:solidFill>
                <a:latin typeface="Times New Roman" pitchFamily="18" charset="0"/>
              </a:rPr>
              <a:t>Паспорт территории Красноярского сельского поселения</a:t>
            </a:r>
          </a:p>
          <a:p>
            <a:pPr algn="ctr" defTabSz="1279525"/>
            <a:r>
              <a:rPr lang="ru-RU" sz="2800" b="1">
                <a:solidFill>
                  <a:schemeClr val="tx2"/>
                </a:solidFill>
                <a:latin typeface="Times New Roman" pitchFamily="18" charset="0"/>
              </a:rPr>
              <a:t>Цимлянского района Ростовской области</a:t>
            </a:r>
          </a:p>
        </p:txBody>
      </p:sp>
      <p:pic>
        <p:nvPicPr>
          <p:cNvPr id="11353" name="Picture 7" descr="менты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8416925" y="8040688"/>
            <a:ext cx="265113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TextBox 2"/>
          <p:cNvSpPr txBox="1">
            <a:spLocks noChangeArrowheads="1"/>
          </p:cNvSpPr>
          <p:nvPr/>
        </p:nvSpPr>
        <p:spPr bwMode="auto">
          <a:xfrm>
            <a:off x="11806238" y="9263063"/>
            <a:ext cx="9906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06" tIns="45703" rIns="91406" bIns="45703">
            <a:spAutoFit/>
          </a:bodyPr>
          <a:lstStyle>
            <a:lvl1pPr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800">
                <a:solidFill>
                  <a:srgbClr val="000000"/>
                </a:solidFill>
                <a:latin typeface="Times New Roman" pitchFamily="18" charset="0"/>
              </a:rPr>
              <a:t>По состоянию на</a:t>
            </a:r>
          </a:p>
          <a:p>
            <a:pPr algn="ctr">
              <a:defRPr/>
            </a:pPr>
            <a:r>
              <a:rPr lang="ru-RU" altLang="ru-RU" sz="800">
                <a:solidFill>
                  <a:srgbClr val="000000"/>
                </a:solidFill>
                <a:latin typeface="Times New Roman" pitchFamily="18" charset="0"/>
              </a:rPr>
              <a:t>дд.мм.гг</a:t>
            </a:r>
          </a:p>
        </p:txBody>
      </p:sp>
      <p:sp>
        <p:nvSpPr>
          <p:cNvPr id="6" name="Rectangle 3"/>
          <p:cNvSpPr txBox="1">
            <a:spLocks noChangeArrowheads="1"/>
          </p:cNvSpPr>
          <p:nvPr/>
        </p:nvSpPr>
        <p:spPr bwMode="auto">
          <a:xfrm>
            <a:off x="-11113" y="0"/>
            <a:ext cx="12801601" cy="10795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lIns="127877" tIns="63945" rIns="127877" bIns="63945" anchor="ctr"/>
          <a:lstStyle/>
          <a:p>
            <a:pPr marL="479310" indent="-479310" algn="ctr" defTabSz="1279218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lang="ru-RU" sz="2400" b="1" kern="0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Справочная информация по ФП РСЧС в Цимлянском районе</a:t>
            </a:r>
          </a:p>
        </p:txBody>
      </p:sp>
      <p:sp>
        <p:nvSpPr>
          <p:cNvPr id="114692" name="Номер слайда 1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defRPr/>
            </a:pPr>
            <a:r>
              <a:rPr lang="ru-RU" altLang="ru-RU" sz="2000" b="1">
                <a:solidFill>
                  <a:srgbClr val="000000"/>
                </a:solidFill>
                <a:latin typeface="Times New Roman" pitchFamily="18" charset="0"/>
                <a:cs typeface="Arial" pitchFamily="34" charset="0"/>
              </a:rPr>
              <a:t>П 6</a:t>
            </a:r>
          </a:p>
        </p:txBody>
      </p:sp>
      <p:sp>
        <p:nvSpPr>
          <p:cNvPr id="114693" name="Rectangle 304"/>
          <p:cNvSpPr>
            <a:spLocks noChangeArrowheads="1"/>
          </p:cNvSpPr>
          <p:nvPr/>
        </p:nvSpPr>
        <p:spPr bwMode="auto">
          <a:xfrm>
            <a:off x="806450" y="642938"/>
            <a:ext cx="11766550" cy="8929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9584" tIns="19790" rIns="39584" bIns="19790" anchor="ctr"/>
          <a:lstStyle>
            <a:lvl1pPr defTabSz="39528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39528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39528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39528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39528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3952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3952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3952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3952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defRPr/>
            </a:pPr>
            <a:endParaRPr lang="ru-RU" altLang="ru-RU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4694" name="Rectangle 687"/>
          <p:cNvSpPr>
            <a:spLocks noChangeArrowheads="1"/>
          </p:cNvSpPr>
          <p:nvPr/>
        </p:nvSpPr>
        <p:spPr bwMode="auto">
          <a:xfrm flipH="1">
            <a:off x="1185863" y="1085850"/>
            <a:ext cx="11106150" cy="322263"/>
          </a:xfrm>
          <a:prstGeom prst="rect">
            <a:avLst/>
          </a:prstGeom>
          <a:solidFill>
            <a:srgbClr val="FF99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80563" tIns="40286" rIns="80563" bIns="40286" anchor="ctr"/>
          <a:lstStyle>
            <a:lvl1pPr defTabSz="368458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1000" b="1">
                <a:solidFill>
                  <a:srgbClr val="000000"/>
                </a:solidFill>
                <a:latin typeface="Times New Roman" pitchFamily="18" charset="0"/>
              </a:rPr>
              <a:t>КЧС и ПБ Цимлянского района</a:t>
            </a:r>
          </a:p>
        </p:txBody>
      </p:sp>
      <p:sp>
        <p:nvSpPr>
          <p:cNvPr id="114695" name="Rectangle 688"/>
          <p:cNvSpPr>
            <a:spLocks noChangeArrowheads="1"/>
          </p:cNvSpPr>
          <p:nvPr/>
        </p:nvSpPr>
        <p:spPr bwMode="auto">
          <a:xfrm flipH="1">
            <a:off x="1543050" y="1657350"/>
            <a:ext cx="10340975" cy="373063"/>
          </a:xfrm>
          <a:prstGeom prst="rect">
            <a:avLst/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0" tIns="0" rIns="0" bIns="0" anchor="ctr"/>
          <a:lstStyle>
            <a:lvl1pPr defTabSz="368458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1000">
                <a:solidFill>
                  <a:srgbClr val="000000"/>
                </a:solidFill>
                <a:latin typeface="Times New Roman" pitchFamily="18" charset="0"/>
              </a:rPr>
              <a:t>Отдел ГОЧС Администрации Цимлянского  района</a:t>
            </a:r>
          </a:p>
        </p:txBody>
      </p:sp>
      <p:sp>
        <p:nvSpPr>
          <p:cNvPr id="114696" name="Rectangle 689"/>
          <p:cNvSpPr>
            <a:spLocks noChangeArrowheads="1"/>
          </p:cNvSpPr>
          <p:nvPr/>
        </p:nvSpPr>
        <p:spPr bwMode="auto">
          <a:xfrm flipH="1">
            <a:off x="4686300" y="942975"/>
            <a:ext cx="4464050" cy="111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defTabSz="368458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defRPr/>
            </a:pPr>
            <a:r>
              <a:rPr lang="ru-RU" altLang="ru-RU" sz="800">
                <a:solidFill>
                  <a:srgbClr val="000000"/>
                </a:solidFill>
                <a:latin typeface="Times New Roman" pitchFamily="18" charset="0"/>
              </a:rPr>
              <a:t>КООРДИНАЦИОННЫЙ ОРГАН</a:t>
            </a:r>
          </a:p>
        </p:txBody>
      </p:sp>
      <p:sp>
        <p:nvSpPr>
          <p:cNvPr id="114697" name="Rectangle 744"/>
          <p:cNvSpPr>
            <a:spLocks noChangeArrowheads="1"/>
          </p:cNvSpPr>
          <p:nvPr/>
        </p:nvSpPr>
        <p:spPr bwMode="auto">
          <a:xfrm flipH="1">
            <a:off x="4043363" y="1443038"/>
            <a:ext cx="5629275" cy="144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defTabSz="368458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800">
                <a:solidFill>
                  <a:srgbClr val="000000"/>
                </a:solidFill>
                <a:latin typeface="Times New Roman" pitchFamily="18" charset="0"/>
              </a:rPr>
              <a:t>ПОСТОЯННО ДЕЙСТВУЮЩИЙ ОРГАН УПРАВЛЕНИЯ</a:t>
            </a:r>
          </a:p>
        </p:txBody>
      </p:sp>
      <p:sp>
        <p:nvSpPr>
          <p:cNvPr id="114698" name="Rectangle 648"/>
          <p:cNvSpPr>
            <a:spLocks noChangeArrowheads="1"/>
          </p:cNvSpPr>
          <p:nvPr/>
        </p:nvSpPr>
        <p:spPr bwMode="auto">
          <a:xfrm flipH="1">
            <a:off x="3971925" y="2085975"/>
            <a:ext cx="4464050" cy="111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defTabSz="368458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800">
                <a:solidFill>
                  <a:srgbClr val="000000"/>
                </a:solidFill>
                <a:latin typeface="Times New Roman" pitchFamily="18" charset="0"/>
              </a:rPr>
              <a:t>ОРГАНЫ ПОВСЕДНЕВНОГО УПРАВЛЕНИЯ</a:t>
            </a:r>
          </a:p>
        </p:txBody>
      </p:sp>
      <p:sp>
        <p:nvSpPr>
          <p:cNvPr id="114699" name="Rectangle 690"/>
          <p:cNvSpPr>
            <a:spLocks noChangeArrowheads="1"/>
          </p:cNvSpPr>
          <p:nvPr/>
        </p:nvSpPr>
        <p:spPr bwMode="auto">
          <a:xfrm>
            <a:off x="4186238" y="2300288"/>
            <a:ext cx="4627562" cy="422275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39584" tIns="19790" rIns="39584" bIns="19790" anchor="ctr"/>
          <a:lstStyle>
            <a:lvl1pPr defTabSz="1279525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279525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279525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279525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279525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1000">
                <a:solidFill>
                  <a:srgbClr val="000000"/>
                </a:solidFill>
                <a:latin typeface="Times New Roman" pitchFamily="18" charset="0"/>
              </a:rPr>
              <a:t>ЕДДС Цимлянского района</a:t>
            </a:r>
          </a:p>
        </p:txBody>
      </p:sp>
      <p:sp>
        <p:nvSpPr>
          <p:cNvPr id="114700" name="Rectangle 691"/>
          <p:cNvSpPr>
            <a:spLocks noChangeArrowheads="1"/>
          </p:cNvSpPr>
          <p:nvPr/>
        </p:nvSpPr>
        <p:spPr bwMode="auto">
          <a:xfrm>
            <a:off x="1471613" y="2800350"/>
            <a:ext cx="3201987" cy="423863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23376" tIns="19790" rIns="23376" bIns="19790" anchor="ctr"/>
          <a:lstStyle>
            <a:lvl1pPr defTabSz="1279525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279525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279525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279525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279525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lnSpc>
                <a:spcPct val="80000"/>
              </a:lnSpc>
              <a:defRPr/>
            </a:pPr>
            <a:r>
              <a:rPr lang="ru-RU" altLang="ru-RU" sz="1000">
                <a:solidFill>
                  <a:srgbClr val="000000"/>
                </a:solidFill>
                <a:latin typeface="Times New Roman" pitchFamily="18" charset="0"/>
              </a:rPr>
              <a:t>Дежурная часть Цимлянского РОВД </a:t>
            </a:r>
          </a:p>
        </p:txBody>
      </p:sp>
      <p:sp>
        <p:nvSpPr>
          <p:cNvPr id="114701" name="Rectangle 694"/>
          <p:cNvSpPr>
            <a:spLocks noChangeArrowheads="1"/>
          </p:cNvSpPr>
          <p:nvPr/>
        </p:nvSpPr>
        <p:spPr bwMode="auto">
          <a:xfrm>
            <a:off x="5186363" y="2800350"/>
            <a:ext cx="3198812" cy="423863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23376" tIns="19790" rIns="23376" bIns="19790" anchor="ctr"/>
          <a:lstStyle>
            <a:lvl1pPr defTabSz="1279525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279525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279525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279525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279525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1000">
                <a:solidFill>
                  <a:srgbClr val="000000"/>
                </a:solidFill>
                <a:latin typeface="Times New Roman" pitchFamily="18" charset="0"/>
              </a:rPr>
              <a:t>Дежурный по станции скорой медицинской помощи </a:t>
            </a:r>
          </a:p>
        </p:txBody>
      </p:sp>
      <p:sp>
        <p:nvSpPr>
          <p:cNvPr id="114702" name="Rectangle 698"/>
          <p:cNvSpPr>
            <a:spLocks noChangeArrowheads="1"/>
          </p:cNvSpPr>
          <p:nvPr/>
        </p:nvSpPr>
        <p:spPr bwMode="auto">
          <a:xfrm>
            <a:off x="8901113" y="2800350"/>
            <a:ext cx="3095625" cy="449263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23376" tIns="19790" rIns="23376" bIns="19790" anchor="ctr"/>
          <a:lstStyle>
            <a:lvl1pPr defTabSz="1279525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279525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279525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279525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279525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1000">
                <a:solidFill>
                  <a:srgbClr val="000000"/>
                </a:solidFill>
                <a:latin typeface="Times New Roman" pitchFamily="18" charset="0"/>
              </a:rPr>
              <a:t>ДДС объектов экономики</a:t>
            </a:r>
            <a:endParaRPr lang="en-US" altLang="ru-RU" sz="10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4703" name="Rectangle 699"/>
          <p:cNvSpPr>
            <a:spLocks noChangeArrowheads="1"/>
          </p:cNvSpPr>
          <p:nvPr/>
        </p:nvSpPr>
        <p:spPr bwMode="auto">
          <a:xfrm>
            <a:off x="1287463" y="3944938"/>
            <a:ext cx="1673225" cy="688975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 anchor="ctr"/>
          <a:lstStyle>
            <a:lvl1pPr marL="342900" indent="-3429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9375" indent="1588" defTabSz="368458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1" algn="ctr">
              <a:defRPr/>
            </a:pPr>
            <a:r>
              <a:rPr lang="ru-RU" altLang="ru-RU" sz="1000">
                <a:solidFill>
                  <a:srgbClr val="000000"/>
                </a:solidFill>
                <a:latin typeface="Times New Roman" pitchFamily="18" charset="0"/>
              </a:rPr>
              <a:t>МУЗ Центральная районная больница Цимлянского района</a:t>
            </a:r>
          </a:p>
        </p:txBody>
      </p:sp>
      <p:sp>
        <p:nvSpPr>
          <p:cNvPr id="114704" name="Rectangle 700"/>
          <p:cNvSpPr>
            <a:spLocks noChangeArrowheads="1"/>
          </p:cNvSpPr>
          <p:nvPr/>
        </p:nvSpPr>
        <p:spPr bwMode="auto">
          <a:xfrm>
            <a:off x="3176588" y="3944938"/>
            <a:ext cx="1670050" cy="688975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 anchor="ctr"/>
          <a:lstStyle>
            <a:lvl1pPr marL="342900" indent="-3429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9375" indent="1588" defTabSz="368458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1" algn="ctr">
              <a:defRPr/>
            </a:pPr>
            <a:r>
              <a:rPr lang="ru-RU" altLang="ru-RU" sz="1000">
                <a:solidFill>
                  <a:srgbClr val="000000"/>
                </a:solidFill>
                <a:latin typeface="Times New Roman" pitchFamily="18" charset="0"/>
              </a:rPr>
              <a:t>Администрация Цимлянского района</a:t>
            </a:r>
          </a:p>
        </p:txBody>
      </p:sp>
      <p:sp>
        <p:nvSpPr>
          <p:cNvPr id="114705" name="Rectangle 701"/>
          <p:cNvSpPr>
            <a:spLocks noChangeArrowheads="1"/>
          </p:cNvSpPr>
          <p:nvPr/>
        </p:nvSpPr>
        <p:spPr bwMode="auto">
          <a:xfrm>
            <a:off x="5060950" y="3944938"/>
            <a:ext cx="1673225" cy="688975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 anchor="ctr"/>
          <a:lstStyle>
            <a:lvl1pPr marL="342900" indent="-3429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9375" indent="1588" defTabSz="368458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1" algn="ctr">
              <a:defRPr/>
            </a:pPr>
            <a:r>
              <a:rPr lang="ru-RU" altLang="ru-RU" sz="1000">
                <a:solidFill>
                  <a:srgbClr val="000000"/>
                </a:solidFill>
                <a:latin typeface="Times New Roman" pitchFamily="18" charset="0"/>
              </a:rPr>
              <a:t>РОВД Цимлянского района</a:t>
            </a:r>
          </a:p>
        </p:txBody>
      </p:sp>
      <p:sp>
        <p:nvSpPr>
          <p:cNvPr id="114706" name="Rectangle 702"/>
          <p:cNvSpPr>
            <a:spLocks noChangeArrowheads="1"/>
          </p:cNvSpPr>
          <p:nvPr/>
        </p:nvSpPr>
        <p:spPr bwMode="auto">
          <a:xfrm>
            <a:off x="6946900" y="3944938"/>
            <a:ext cx="1674813" cy="688975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 anchor="ctr"/>
          <a:lstStyle>
            <a:lvl1pPr marL="342900" indent="-3429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9375" indent="1588" defTabSz="368458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1" algn="ctr">
              <a:defRPr/>
            </a:pPr>
            <a:r>
              <a:rPr lang="ru-RU" altLang="ru-RU" sz="1000">
                <a:solidFill>
                  <a:srgbClr val="000000"/>
                </a:solidFill>
                <a:latin typeface="Times New Roman" pitchFamily="18" charset="0"/>
              </a:rPr>
              <a:t>Транспортная служба </a:t>
            </a:r>
          </a:p>
        </p:txBody>
      </p:sp>
      <p:sp>
        <p:nvSpPr>
          <p:cNvPr id="114707" name="Rectangle 705"/>
          <p:cNvSpPr>
            <a:spLocks noChangeArrowheads="1"/>
          </p:cNvSpPr>
          <p:nvPr/>
        </p:nvSpPr>
        <p:spPr bwMode="auto">
          <a:xfrm>
            <a:off x="2254250" y="4779963"/>
            <a:ext cx="1673225" cy="803275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 anchor="ctr"/>
          <a:lstStyle>
            <a:lvl1pPr marL="342900" indent="-3429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9375" indent="1588" defTabSz="368458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1" algn="ctr">
              <a:defRPr/>
            </a:pPr>
            <a:r>
              <a:rPr lang="ru-RU" altLang="ru-RU" sz="1000">
                <a:solidFill>
                  <a:srgbClr val="000000"/>
                </a:solidFill>
                <a:latin typeface="Times New Roman" pitchFamily="18" charset="0"/>
              </a:rPr>
              <a:t>Инженерная  служба </a:t>
            </a:r>
          </a:p>
        </p:txBody>
      </p:sp>
      <p:sp>
        <p:nvSpPr>
          <p:cNvPr id="114708" name="Rectangle 706"/>
          <p:cNvSpPr>
            <a:spLocks noChangeArrowheads="1"/>
          </p:cNvSpPr>
          <p:nvPr/>
        </p:nvSpPr>
        <p:spPr bwMode="auto">
          <a:xfrm>
            <a:off x="4140200" y="4779963"/>
            <a:ext cx="1673225" cy="803275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 anchor="ctr"/>
          <a:lstStyle>
            <a:lvl1pPr marL="342900" indent="-3429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9375" indent="1588" defTabSz="368458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1" algn="ctr">
              <a:buFont typeface="Wingdings" pitchFamily="2" charset="2"/>
              <a:buNone/>
              <a:defRPr/>
            </a:pPr>
            <a:r>
              <a:rPr lang="ru-RU" altLang="ru-RU" sz="1000">
                <a:solidFill>
                  <a:srgbClr val="000000"/>
                </a:solidFill>
                <a:latin typeface="Times New Roman" pitchFamily="18" charset="0"/>
              </a:rPr>
              <a:t>ГУРО Цимлянского районная ветлаборатория</a:t>
            </a:r>
          </a:p>
        </p:txBody>
      </p:sp>
      <p:sp>
        <p:nvSpPr>
          <p:cNvPr id="114709" name="Rectangle 707"/>
          <p:cNvSpPr>
            <a:spLocks noChangeArrowheads="1"/>
          </p:cNvSpPr>
          <p:nvPr/>
        </p:nvSpPr>
        <p:spPr bwMode="auto">
          <a:xfrm>
            <a:off x="6027738" y="4779963"/>
            <a:ext cx="1674812" cy="803275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 anchor="ctr"/>
          <a:lstStyle>
            <a:lvl1pPr marL="342900" indent="-3429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9375" indent="1588" defTabSz="368458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1" algn="ctr">
              <a:buFont typeface="Wingdings" pitchFamily="2" charset="2"/>
              <a:buNone/>
              <a:defRPr/>
            </a:pPr>
            <a:r>
              <a:rPr lang="ru-RU" altLang="ru-RU" sz="1000">
                <a:solidFill>
                  <a:srgbClr val="000000"/>
                </a:solidFill>
                <a:latin typeface="Times New Roman" pitchFamily="18" charset="0"/>
              </a:rPr>
              <a:t>Дорожная служба </a:t>
            </a:r>
          </a:p>
        </p:txBody>
      </p:sp>
      <p:sp>
        <p:nvSpPr>
          <p:cNvPr id="114710" name="Rectangle 708"/>
          <p:cNvSpPr>
            <a:spLocks noChangeArrowheads="1"/>
          </p:cNvSpPr>
          <p:nvPr/>
        </p:nvSpPr>
        <p:spPr bwMode="auto">
          <a:xfrm>
            <a:off x="7985125" y="4779963"/>
            <a:ext cx="1603375" cy="803275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 anchor="ctr"/>
          <a:lstStyle>
            <a:lvl1pPr marL="342900" indent="-3429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9375" indent="1588" defTabSz="368458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1" algn="ctr">
              <a:defRPr/>
            </a:pPr>
            <a:r>
              <a:rPr lang="ru-RU" altLang="ru-RU" sz="1000">
                <a:solidFill>
                  <a:srgbClr val="000000"/>
                </a:solidFill>
                <a:latin typeface="Times New Roman" pitchFamily="18" charset="0"/>
              </a:rPr>
              <a:t>Служба энергетики и светомаскировки</a:t>
            </a:r>
          </a:p>
        </p:txBody>
      </p:sp>
      <p:sp>
        <p:nvSpPr>
          <p:cNvPr id="114711" name="Rectangle 709"/>
          <p:cNvSpPr>
            <a:spLocks noChangeArrowheads="1"/>
          </p:cNvSpPr>
          <p:nvPr/>
        </p:nvSpPr>
        <p:spPr bwMode="auto">
          <a:xfrm>
            <a:off x="9799638" y="4779963"/>
            <a:ext cx="1577975" cy="803275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 anchor="ctr"/>
          <a:lstStyle>
            <a:lvl1pPr marL="342900" indent="-3429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9375" indent="1588" defTabSz="368458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1" algn="ctr">
              <a:defRPr/>
            </a:pPr>
            <a:r>
              <a:rPr lang="ru-RU" altLang="ru-RU" sz="1000">
                <a:solidFill>
                  <a:srgbClr val="000000"/>
                </a:solidFill>
                <a:latin typeface="Times New Roman" pitchFamily="18" charset="0"/>
              </a:rPr>
              <a:t>Служба оповещения и связи </a:t>
            </a:r>
          </a:p>
        </p:txBody>
      </p:sp>
      <p:sp>
        <p:nvSpPr>
          <p:cNvPr id="114712" name="Rectangle 712"/>
          <p:cNvSpPr>
            <a:spLocks noChangeArrowheads="1"/>
          </p:cNvSpPr>
          <p:nvPr/>
        </p:nvSpPr>
        <p:spPr bwMode="auto">
          <a:xfrm>
            <a:off x="1287463" y="6022975"/>
            <a:ext cx="1673225" cy="933450"/>
          </a:xfrm>
          <a:prstGeom prst="rect">
            <a:avLst/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 anchor="ctr"/>
          <a:lstStyle>
            <a:lvl1pPr marL="342900" indent="-3429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9375" indent="1588" defTabSz="368458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1" algn="ctr">
              <a:buFont typeface="Wingdings" pitchFamily="2" charset="2"/>
              <a:buChar char="§"/>
              <a:defRPr/>
            </a:pPr>
            <a:r>
              <a:rPr lang="ru-RU" altLang="ru-RU" sz="1000">
                <a:solidFill>
                  <a:srgbClr val="000000"/>
                </a:solidFill>
                <a:latin typeface="Times New Roman" pitchFamily="18" charset="0"/>
              </a:rPr>
              <a:t>бригада скорой мед. помощи  </a:t>
            </a:r>
          </a:p>
          <a:p>
            <a:pPr lvl="1" algn="ctr">
              <a:buFont typeface="Wingdings" pitchFamily="2" charset="2"/>
              <a:buNone/>
              <a:defRPr/>
            </a:pPr>
            <a:r>
              <a:rPr lang="ru-RU" altLang="ru-RU" sz="1000">
                <a:solidFill>
                  <a:srgbClr val="000000"/>
                </a:solidFill>
                <a:latin typeface="Times New Roman" pitchFamily="18" charset="0"/>
              </a:rPr>
              <a:t>(3 чел. 1 ед. техники)</a:t>
            </a:r>
          </a:p>
          <a:p>
            <a:pPr lvl="1" algn="ctr">
              <a:buFont typeface="Wingdings" pitchFamily="2" charset="2"/>
              <a:buChar char="§"/>
              <a:defRPr/>
            </a:pPr>
            <a:r>
              <a:rPr lang="ru-RU" altLang="ru-RU" sz="1000">
                <a:solidFill>
                  <a:srgbClr val="000000"/>
                </a:solidFill>
                <a:latin typeface="Times New Roman" pitchFamily="18" charset="0"/>
              </a:rPr>
              <a:t>районная больница </a:t>
            </a:r>
          </a:p>
          <a:p>
            <a:pPr lvl="1" algn="ctr">
              <a:buFont typeface="Wingdings" pitchFamily="2" charset="2"/>
              <a:buNone/>
              <a:defRPr/>
            </a:pPr>
            <a:r>
              <a:rPr lang="ru-RU" altLang="ru-RU" sz="1000">
                <a:solidFill>
                  <a:srgbClr val="000000"/>
                </a:solidFill>
                <a:latin typeface="Times New Roman" pitchFamily="18" charset="0"/>
              </a:rPr>
              <a:t>(коек: взросл./детей-250/50)</a:t>
            </a:r>
          </a:p>
        </p:txBody>
      </p:sp>
      <p:sp>
        <p:nvSpPr>
          <p:cNvPr id="114713" name="Rectangle 713"/>
          <p:cNvSpPr>
            <a:spLocks noChangeArrowheads="1"/>
          </p:cNvSpPr>
          <p:nvPr/>
        </p:nvSpPr>
        <p:spPr bwMode="auto">
          <a:xfrm>
            <a:off x="3176588" y="6022975"/>
            <a:ext cx="1670050" cy="933450"/>
          </a:xfrm>
          <a:prstGeom prst="rect">
            <a:avLst/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 anchor="ctr"/>
          <a:lstStyle>
            <a:lvl1pPr marL="342900" indent="-3429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9375" indent="1588" defTabSz="368458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1" algn="ctr">
              <a:defRPr/>
            </a:pPr>
            <a:r>
              <a:rPr lang="ru-RU" altLang="ru-RU" sz="1000">
                <a:solidFill>
                  <a:srgbClr val="000000"/>
                </a:solidFill>
                <a:latin typeface="Times New Roman" pitchFamily="18" charset="0"/>
              </a:rPr>
              <a:t>ПСП «Служба спасения» (4 чел. 1 ед. тех)</a:t>
            </a:r>
          </a:p>
        </p:txBody>
      </p:sp>
      <p:sp>
        <p:nvSpPr>
          <p:cNvPr id="114714" name="Rectangle 714"/>
          <p:cNvSpPr>
            <a:spLocks noChangeArrowheads="1"/>
          </p:cNvSpPr>
          <p:nvPr/>
        </p:nvSpPr>
        <p:spPr bwMode="auto">
          <a:xfrm>
            <a:off x="5060950" y="6022975"/>
            <a:ext cx="1673225" cy="933450"/>
          </a:xfrm>
          <a:prstGeom prst="rect">
            <a:avLst/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 anchor="ctr"/>
          <a:lstStyle>
            <a:lvl1pPr marL="342900" indent="-3429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9375" indent="1588" defTabSz="368458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1" algn="ctr">
              <a:defRPr/>
            </a:pPr>
            <a:r>
              <a:rPr lang="ru-RU" altLang="ru-RU" sz="1000">
                <a:solidFill>
                  <a:srgbClr val="000000"/>
                </a:solidFill>
                <a:latin typeface="Times New Roman" pitchFamily="18" charset="0"/>
              </a:rPr>
              <a:t>служба охраны общественного порядка </a:t>
            </a:r>
          </a:p>
          <a:p>
            <a:pPr lvl="1" algn="ctr">
              <a:defRPr/>
            </a:pPr>
            <a:r>
              <a:rPr lang="ru-RU" altLang="ru-RU" sz="1000">
                <a:solidFill>
                  <a:srgbClr val="000000"/>
                </a:solidFill>
                <a:latin typeface="Times New Roman" pitchFamily="18" charset="0"/>
              </a:rPr>
              <a:t>(11 чел., 4 ед.тех.)</a:t>
            </a:r>
          </a:p>
        </p:txBody>
      </p:sp>
      <p:sp>
        <p:nvSpPr>
          <p:cNvPr id="114715" name="Rectangle 715"/>
          <p:cNvSpPr>
            <a:spLocks noChangeArrowheads="1"/>
          </p:cNvSpPr>
          <p:nvPr/>
        </p:nvSpPr>
        <p:spPr bwMode="auto">
          <a:xfrm>
            <a:off x="6899275" y="6022975"/>
            <a:ext cx="1795463" cy="933450"/>
          </a:xfrm>
          <a:prstGeom prst="rect">
            <a:avLst/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 anchor="ctr"/>
          <a:lstStyle>
            <a:lvl1pPr marL="342900" indent="-3429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9375" indent="1588" defTabSz="368458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1" algn="ctr">
              <a:defRPr/>
            </a:pPr>
            <a:r>
              <a:rPr lang="ru-RU" altLang="ru-RU" sz="1000">
                <a:solidFill>
                  <a:srgbClr val="000000"/>
                </a:solidFill>
                <a:latin typeface="Times New Roman" pitchFamily="18" charset="0"/>
              </a:rPr>
              <a:t>(3 чел., 3ед. тех)</a:t>
            </a:r>
          </a:p>
        </p:txBody>
      </p:sp>
      <p:sp>
        <p:nvSpPr>
          <p:cNvPr id="114716" name="Rectangle 716"/>
          <p:cNvSpPr>
            <a:spLocks noChangeArrowheads="1"/>
          </p:cNvSpPr>
          <p:nvPr/>
        </p:nvSpPr>
        <p:spPr bwMode="auto">
          <a:xfrm>
            <a:off x="2254250" y="7112000"/>
            <a:ext cx="1673225" cy="806450"/>
          </a:xfrm>
          <a:prstGeom prst="rect">
            <a:avLst/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 anchor="ctr"/>
          <a:lstStyle>
            <a:lvl1pPr marL="342900" indent="-3429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9375" indent="1588" defTabSz="368458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1" algn="ctr">
              <a:defRPr/>
            </a:pPr>
            <a:r>
              <a:rPr lang="ru-RU" altLang="ru-RU" sz="1000">
                <a:solidFill>
                  <a:srgbClr val="000000"/>
                </a:solidFill>
                <a:latin typeface="Times New Roman" pitchFamily="18" charset="0"/>
              </a:rPr>
              <a:t>(15 чел. 6 ед. тех.)</a:t>
            </a:r>
          </a:p>
        </p:txBody>
      </p:sp>
      <p:sp>
        <p:nvSpPr>
          <p:cNvPr id="114717" name="Rectangle 718"/>
          <p:cNvSpPr>
            <a:spLocks noChangeArrowheads="1"/>
          </p:cNvSpPr>
          <p:nvPr/>
        </p:nvSpPr>
        <p:spPr bwMode="auto">
          <a:xfrm>
            <a:off x="6027738" y="7112000"/>
            <a:ext cx="1674812" cy="806450"/>
          </a:xfrm>
          <a:prstGeom prst="rect">
            <a:avLst/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 anchor="ctr"/>
          <a:lstStyle>
            <a:lvl1pPr marL="342900" indent="-3429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9375" indent="1588" defTabSz="368458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1" algn="ctr">
              <a:buFont typeface="Wingdings" pitchFamily="2" charset="2"/>
              <a:buNone/>
              <a:defRPr/>
            </a:pPr>
            <a:r>
              <a:rPr lang="ru-RU" altLang="ru-RU" sz="1000">
                <a:solidFill>
                  <a:srgbClr val="000000"/>
                </a:solidFill>
                <a:latin typeface="Times New Roman" pitchFamily="18" charset="0"/>
              </a:rPr>
              <a:t>(10 чел. 5 ед.тех.) </a:t>
            </a:r>
          </a:p>
          <a:p>
            <a:pPr lvl="1" algn="ctr">
              <a:buFont typeface="Wingdings" pitchFamily="2" charset="2"/>
              <a:buChar char="§"/>
              <a:defRPr/>
            </a:pPr>
            <a:endParaRPr lang="ru-RU" altLang="ru-RU" sz="10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4718" name="Rectangle 726"/>
          <p:cNvSpPr>
            <a:spLocks noChangeArrowheads="1"/>
          </p:cNvSpPr>
          <p:nvPr/>
        </p:nvSpPr>
        <p:spPr bwMode="auto">
          <a:xfrm>
            <a:off x="4113213" y="8321675"/>
            <a:ext cx="1671637" cy="99060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 anchor="ctr"/>
          <a:lstStyle>
            <a:lvl1pPr defTabSz="368458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1000">
                <a:solidFill>
                  <a:srgbClr val="000000"/>
                </a:solidFill>
                <a:latin typeface="Times New Roman" pitchFamily="18" charset="0"/>
              </a:rPr>
              <a:t>ветеринарная лаборатория</a:t>
            </a:r>
          </a:p>
          <a:p>
            <a:pPr algn="ctr">
              <a:defRPr/>
            </a:pPr>
            <a:r>
              <a:rPr lang="ru-RU" altLang="ru-RU" sz="1000">
                <a:solidFill>
                  <a:srgbClr val="000000"/>
                </a:solidFill>
                <a:latin typeface="Times New Roman" pitchFamily="18" charset="0"/>
              </a:rPr>
              <a:t> (2 чел)</a:t>
            </a:r>
          </a:p>
        </p:txBody>
      </p:sp>
      <p:sp>
        <p:nvSpPr>
          <p:cNvPr id="114719" name="Rectangle 719"/>
          <p:cNvSpPr>
            <a:spLocks noChangeArrowheads="1"/>
          </p:cNvSpPr>
          <p:nvPr/>
        </p:nvSpPr>
        <p:spPr bwMode="auto">
          <a:xfrm>
            <a:off x="7913688" y="7112000"/>
            <a:ext cx="1674812" cy="806450"/>
          </a:xfrm>
          <a:prstGeom prst="rect">
            <a:avLst/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 anchor="ctr"/>
          <a:lstStyle>
            <a:lvl1pPr marL="342900" indent="-3429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9375" indent="1588" defTabSz="368458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1" algn="ctr">
              <a:defRPr/>
            </a:pPr>
            <a:r>
              <a:rPr lang="ru-RU" altLang="ru-RU" sz="1000">
                <a:solidFill>
                  <a:srgbClr val="000000"/>
                </a:solidFill>
                <a:latin typeface="Times New Roman" pitchFamily="18" charset="0"/>
              </a:rPr>
              <a:t>(15 чел. 3 ед.тех.)</a:t>
            </a:r>
          </a:p>
        </p:txBody>
      </p:sp>
      <p:sp>
        <p:nvSpPr>
          <p:cNvPr id="114720" name="Rectangle 720"/>
          <p:cNvSpPr>
            <a:spLocks noChangeArrowheads="1"/>
          </p:cNvSpPr>
          <p:nvPr/>
        </p:nvSpPr>
        <p:spPr bwMode="auto">
          <a:xfrm>
            <a:off x="9799638" y="7112000"/>
            <a:ext cx="1674812" cy="806450"/>
          </a:xfrm>
          <a:prstGeom prst="rect">
            <a:avLst/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 anchor="ctr"/>
          <a:lstStyle>
            <a:lvl1pPr defTabSz="368458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1000">
                <a:solidFill>
                  <a:srgbClr val="000000"/>
                </a:solidFill>
                <a:latin typeface="Times New Roman" pitchFamily="18" charset="0"/>
              </a:rPr>
              <a:t> (10 чел. )</a:t>
            </a:r>
          </a:p>
        </p:txBody>
      </p:sp>
      <p:cxnSp>
        <p:nvCxnSpPr>
          <p:cNvPr id="34" name="Прямая со стрелкой 33"/>
          <p:cNvCxnSpPr/>
          <p:nvPr/>
        </p:nvCxnSpPr>
        <p:spPr>
          <a:xfrm rot="5400000">
            <a:off x="1219994" y="5336381"/>
            <a:ext cx="1358900" cy="158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Прямая со стрелкой 35"/>
          <p:cNvCxnSpPr>
            <a:stCxn id="114707" idx="2"/>
            <a:endCxn id="114716" idx="0"/>
          </p:cNvCxnSpPr>
          <p:nvPr/>
        </p:nvCxnSpPr>
        <p:spPr>
          <a:xfrm rot="5400000">
            <a:off x="2327275" y="6348413"/>
            <a:ext cx="1528763" cy="158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Прямая со стрелкой 37"/>
          <p:cNvCxnSpPr>
            <a:stCxn id="114704" idx="2"/>
            <a:endCxn id="114713" idx="0"/>
          </p:cNvCxnSpPr>
          <p:nvPr/>
        </p:nvCxnSpPr>
        <p:spPr>
          <a:xfrm rot="5400000">
            <a:off x="3317875" y="5329238"/>
            <a:ext cx="1389063" cy="158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Прямая со стрелкой 39"/>
          <p:cNvCxnSpPr>
            <a:stCxn id="114708" idx="2"/>
            <a:endCxn id="114718" idx="0"/>
          </p:cNvCxnSpPr>
          <p:nvPr/>
        </p:nvCxnSpPr>
        <p:spPr>
          <a:xfrm rot="5400000">
            <a:off x="3594100" y="6938963"/>
            <a:ext cx="2738437" cy="2698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Прямая со стрелкой 41"/>
          <p:cNvCxnSpPr>
            <a:stCxn id="114705" idx="2"/>
            <a:endCxn id="114714" idx="0"/>
          </p:cNvCxnSpPr>
          <p:nvPr/>
        </p:nvCxnSpPr>
        <p:spPr>
          <a:xfrm rot="5400000">
            <a:off x="5203825" y="5329238"/>
            <a:ext cx="1389063" cy="158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Прямая со стрелкой 43"/>
          <p:cNvCxnSpPr>
            <a:stCxn id="114706" idx="2"/>
            <a:endCxn id="114715" idx="0"/>
          </p:cNvCxnSpPr>
          <p:nvPr/>
        </p:nvCxnSpPr>
        <p:spPr>
          <a:xfrm rot="16200000" flipH="1">
            <a:off x="7096919" y="5322094"/>
            <a:ext cx="1389062" cy="127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Прямая со стрелкой 45"/>
          <p:cNvCxnSpPr>
            <a:stCxn id="114709" idx="2"/>
            <a:endCxn id="114717" idx="0"/>
          </p:cNvCxnSpPr>
          <p:nvPr/>
        </p:nvCxnSpPr>
        <p:spPr>
          <a:xfrm rot="5400000">
            <a:off x="6100762" y="6348413"/>
            <a:ext cx="1528763" cy="158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Прямая со стрелкой 47"/>
          <p:cNvCxnSpPr/>
          <p:nvPr/>
        </p:nvCxnSpPr>
        <p:spPr>
          <a:xfrm rot="5400000">
            <a:off x="8116094" y="6373019"/>
            <a:ext cx="1571625" cy="158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Прямая со стрелкой 49"/>
          <p:cNvCxnSpPr>
            <a:stCxn id="114711" idx="2"/>
            <a:endCxn id="114720" idx="0"/>
          </p:cNvCxnSpPr>
          <p:nvPr/>
        </p:nvCxnSpPr>
        <p:spPr>
          <a:xfrm rot="16200000" flipH="1">
            <a:off x="9848851" y="6323012"/>
            <a:ext cx="1528762" cy="49213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4730" name="Rectangle 98"/>
          <p:cNvSpPr>
            <a:spLocks noChangeArrowheads="1"/>
          </p:cNvSpPr>
          <p:nvPr/>
        </p:nvSpPr>
        <p:spPr bwMode="auto">
          <a:xfrm flipH="1">
            <a:off x="4700588" y="3756025"/>
            <a:ext cx="4383087" cy="134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defTabSz="368458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800">
                <a:solidFill>
                  <a:srgbClr val="000000"/>
                </a:solidFill>
                <a:latin typeface="Times New Roman" pitchFamily="18" charset="0"/>
              </a:rPr>
              <a:t>СИЛЫ И СРЕДСТВА</a:t>
            </a:r>
          </a:p>
        </p:txBody>
      </p:sp>
      <p:sp>
        <p:nvSpPr>
          <p:cNvPr id="114731" name="Rectangle 711"/>
          <p:cNvSpPr>
            <a:spLocks noChangeArrowheads="1"/>
          </p:cNvSpPr>
          <p:nvPr/>
        </p:nvSpPr>
        <p:spPr bwMode="auto">
          <a:xfrm flipH="1">
            <a:off x="4700588" y="5756275"/>
            <a:ext cx="4383087" cy="134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defTabSz="368458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800">
                <a:solidFill>
                  <a:srgbClr val="000000"/>
                </a:solidFill>
                <a:latin typeface="Times New Roman" pitchFamily="18" charset="0"/>
              </a:rPr>
              <a:t>Ликвидации ЧС</a:t>
            </a:r>
          </a:p>
        </p:txBody>
      </p:sp>
      <p:sp>
        <p:nvSpPr>
          <p:cNvPr id="114732" name="Rectangle 721"/>
          <p:cNvSpPr>
            <a:spLocks noChangeArrowheads="1"/>
          </p:cNvSpPr>
          <p:nvPr/>
        </p:nvSpPr>
        <p:spPr bwMode="auto">
          <a:xfrm flipH="1">
            <a:off x="4700588" y="8066088"/>
            <a:ext cx="4383087" cy="134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defTabSz="368458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368458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36845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800">
                <a:solidFill>
                  <a:srgbClr val="000000"/>
                </a:solidFill>
                <a:latin typeface="Times New Roman" pitchFamily="18" charset="0"/>
              </a:rPr>
              <a:t>Наблюдения и контроля</a:t>
            </a:r>
          </a:p>
        </p:txBody>
      </p:sp>
    </p:spTree>
    <p:extLst>
      <p:ext uri="{BB962C8B-B14F-4D97-AF65-F5344CB8AC3E}">
        <p14:creationId xmlns:p14="http://schemas.microsoft.com/office/powerpoint/2010/main" val="3404883662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>
            <a:lum/>
          </a:blip>
          <a:srcRect/>
          <a:stretch>
            <a:fillRect l="-17000" r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0" y="912168"/>
            <a:ext cx="5654040" cy="6336348"/>
          </a:xfrm>
        </p:spPr>
        <p:txBody>
          <a:bodyPr/>
          <a:lstStyle/>
          <a:p>
            <a:pPr marL="0" indent="0" algn="ctr">
              <a:buNone/>
            </a:pPr>
            <a:r>
              <a:rPr lang="ru-RU" sz="3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На территории Красноярского сельского поселения нет официальных свалок и полигонов твердых бытовых (коммунальных) отходов.</a:t>
            </a:r>
            <a:endParaRPr lang="ru-RU" sz="3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3598373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"/>
          <p:cNvSpPr>
            <a:spLocks noChangeArrowheads="1"/>
          </p:cNvSpPr>
          <p:nvPr/>
        </p:nvSpPr>
        <p:spPr bwMode="auto">
          <a:xfrm>
            <a:off x="7640" y="35496"/>
            <a:ext cx="1280160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>
            <a:lvl1pPr eaLnBrk="0" hangingPunct="0"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hangingPunct="0"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hangingPunct="0"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hangingPunct="0"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hangingPunct="0"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defRPr/>
            </a:pPr>
            <a:r>
              <a:rPr lang="ru-RU" alt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В</a:t>
            </a:r>
            <a:r>
              <a:rPr lang="ru-RU" altLang="ru-RU" sz="2000" b="1" dirty="0" smtClean="0" bmk="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едомость привлечения сил и средств для ликвидации последствий ЧС</a:t>
            </a:r>
            <a:endParaRPr lang="ru-RU" altLang="ru-RU" sz="2800" dirty="0" smtClean="0">
              <a:solidFill>
                <a:srgbClr val="000000"/>
              </a:solidFill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/>
          </p:nvPr>
        </p:nvGraphicFramePr>
        <p:xfrm>
          <a:off x="0" y="552128"/>
          <a:ext cx="12793961" cy="9049074"/>
        </p:xfrm>
        <a:graphic>
          <a:graphicData uri="http://schemas.openxmlformats.org/drawingml/2006/table">
            <a:tbl>
              <a:tblPr firstRow="1" firstCol="1" bandRow="1"/>
              <a:tblGrid>
                <a:gridCol w="479503">
                  <a:extLst>
                    <a:ext uri="{9D8B030D-6E8A-4147-A177-3AD203B41FA5}">
                      <a16:colId xmlns="" xmlns:a16="http://schemas.microsoft.com/office/drawing/2014/main" val="4129616901"/>
                    </a:ext>
                  </a:extLst>
                </a:gridCol>
                <a:gridCol w="1246565">
                  <a:extLst>
                    <a:ext uri="{9D8B030D-6E8A-4147-A177-3AD203B41FA5}">
                      <a16:colId xmlns="" xmlns:a16="http://schemas.microsoft.com/office/drawing/2014/main" val="1780783950"/>
                    </a:ext>
                  </a:extLst>
                </a:gridCol>
                <a:gridCol w="627596">
                  <a:extLst>
                    <a:ext uri="{9D8B030D-6E8A-4147-A177-3AD203B41FA5}">
                      <a16:colId xmlns="" xmlns:a16="http://schemas.microsoft.com/office/drawing/2014/main" val="3084303492"/>
                    </a:ext>
                  </a:extLst>
                </a:gridCol>
                <a:gridCol w="627596">
                  <a:extLst>
                    <a:ext uri="{9D8B030D-6E8A-4147-A177-3AD203B41FA5}">
                      <a16:colId xmlns="" xmlns:a16="http://schemas.microsoft.com/office/drawing/2014/main" val="190814839"/>
                    </a:ext>
                  </a:extLst>
                </a:gridCol>
                <a:gridCol w="509697">
                  <a:extLst>
                    <a:ext uri="{9D8B030D-6E8A-4147-A177-3AD203B41FA5}">
                      <a16:colId xmlns="" xmlns:a16="http://schemas.microsoft.com/office/drawing/2014/main" val="1017414573"/>
                    </a:ext>
                  </a:extLst>
                </a:gridCol>
                <a:gridCol w="865551">
                  <a:extLst>
                    <a:ext uri="{9D8B030D-6E8A-4147-A177-3AD203B41FA5}">
                      <a16:colId xmlns="" xmlns:a16="http://schemas.microsoft.com/office/drawing/2014/main" val="4099589982"/>
                    </a:ext>
                  </a:extLst>
                </a:gridCol>
                <a:gridCol w="865551">
                  <a:extLst>
                    <a:ext uri="{9D8B030D-6E8A-4147-A177-3AD203B41FA5}">
                      <a16:colId xmlns="" xmlns:a16="http://schemas.microsoft.com/office/drawing/2014/main" val="3277739665"/>
                    </a:ext>
                  </a:extLst>
                </a:gridCol>
                <a:gridCol w="831763">
                  <a:extLst>
                    <a:ext uri="{9D8B030D-6E8A-4147-A177-3AD203B41FA5}">
                      <a16:colId xmlns="" xmlns:a16="http://schemas.microsoft.com/office/drawing/2014/main" val="208993581"/>
                    </a:ext>
                  </a:extLst>
                </a:gridCol>
                <a:gridCol w="806600">
                  <a:extLst>
                    <a:ext uri="{9D8B030D-6E8A-4147-A177-3AD203B41FA5}">
                      <a16:colId xmlns="" xmlns:a16="http://schemas.microsoft.com/office/drawing/2014/main" val="1357787053"/>
                    </a:ext>
                  </a:extLst>
                </a:gridCol>
                <a:gridCol w="831763">
                  <a:extLst>
                    <a:ext uri="{9D8B030D-6E8A-4147-A177-3AD203B41FA5}">
                      <a16:colId xmlns="" xmlns:a16="http://schemas.microsoft.com/office/drawing/2014/main" val="428412550"/>
                    </a:ext>
                  </a:extLst>
                </a:gridCol>
                <a:gridCol w="754841">
                  <a:extLst>
                    <a:ext uri="{9D8B030D-6E8A-4147-A177-3AD203B41FA5}">
                      <a16:colId xmlns="" xmlns:a16="http://schemas.microsoft.com/office/drawing/2014/main" val="3292881524"/>
                    </a:ext>
                  </a:extLst>
                </a:gridCol>
                <a:gridCol w="754841">
                  <a:extLst>
                    <a:ext uri="{9D8B030D-6E8A-4147-A177-3AD203B41FA5}">
                      <a16:colId xmlns="" xmlns:a16="http://schemas.microsoft.com/office/drawing/2014/main" val="1302772604"/>
                    </a:ext>
                  </a:extLst>
                </a:gridCol>
                <a:gridCol w="724646">
                  <a:extLst>
                    <a:ext uri="{9D8B030D-6E8A-4147-A177-3AD203B41FA5}">
                      <a16:colId xmlns="" xmlns:a16="http://schemas.microsoft.com/office/drawing/2014/main" val="2095028575"/>
                    </a:ext>
                  </a:extLst>
                </a:gridCol>
                <a:gridCol w="115516">
                  <a:extLst>
                    <a:ext uri="{9D8B030D-6E8A-4147-A177-3AD203B41FA5}">
                      <a16:colId xmlns="" xmlns:a16="http://schemas.microsoft.com/office/drawing/2014/main" val="1009107041"/>
                    </a:ext>
                  </a:extLst>
                </a:gridCol>
                <a:gridCol w="2751932">
                  <a:extLst>
                    <a:ext uri="{9D8B030D-6E8A-4147-A177-3AD203B41FA5}">
                      <a16:colId xmlns="" xmlns:a16="http://schemas.microsoft.com/office/drawing/2014/main" val="3712488020"/>
                    </a:ext>
                  </a:extLst>
                </a:gridCol>
              </a:tblGrid>
              <a:tr h="78631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№ п/п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Привлечение в соответствии с планами применения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Привлекалось фактически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Нормативное время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Нормативный документ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показателей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Расстояние до места ЧС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Недостатки в реагировании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3041125474"/>
                  </a:ext>
                </a:extLst>
              </a:tr>
              <a:tr h="58974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Получение информации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3216322800"/>
                  </a:ext>
                </a:extLst>
              </a:tr>
              <a:tr h="344014">
                <a:tc gridSpan="1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Функциональные подсистемы РСЧС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AEEF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50331402"/>
                  </a:ext>
                </a:extLst>
              </a:tr>
              <a:tr h="245725">
                <a:tc gridSpan="1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МЧС России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2564805442"/>
                  </a:ext>
                </a:extLst>
              </a:tr>
              <a:tr h="245725">
                <a:tc gridSpan="1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Органы повседневного управления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3945279661"/>
                  </a:ext>
                </a:extLst>
              </a:tr>
              <a:tr h="40565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ЦУКС по субъекту РФ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68220253"/>
                  </a:ext>
                </a:extLst>
              </a:tr>
              <a:tr h="334823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ОПУ: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621626976"/>
                  </a:ext>
                </a:extLst>
              </a:tr>
              <a:tr h="245725">
                <a:tc gridSpan="1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Территориальные органы 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3500934496"/>
                  </a:ext>
                </a:extLst>
              </a:tr>
              <a:tr h="58404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ОГ регионального центра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3762762456"/>
                  </a:ext>
                </a:extLst>
              </a:tr>
              <a:tr h="49144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ОГ ГУ МЧС России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686480317"/>
                  </a:ext>
                </a:extLst>
              </a:tr>
              <a:tr h="118518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ОГ пожарно-спасательного гарнизона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Приказ  ГУ МЧС России по РО №700  от 09.12.2013г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3872085199"/>
                  </a:ext>
                </a:extLst>
              </a:tr>
              <a:tr h="57020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ОШ регионального центра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933640684"/>
                  </a:ext>
                </a:extLst>
              </a:tr>
              <a:tr h="49144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ОШ ГУ МЧС России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2189922596"/>
                  </a:ext>
                </a:extLst>
              </a:tr>
              <a:tr h="563226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территориальные органы: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r>
                        <a:rPr lang="ru-RU" sz="1100" b="1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835703754"/>
                  </a:ext>
                </a:extLst>
              </a:tr>
              <a:tr h="245725">
                <a:tc gridSpan="1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5365750" algn="l"/>
                        </a:tabLs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Силы и средства ликвидации ЧС 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3640848572"/>
                  </a:ext>
                </a:extLst>
              </a:tr>
              <a:tr h="73717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Аэромобильная группировка СРФ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4239458173"/>
                  </a:ext>
                </a:extLst>
              </a:tr>
              <a:tr h="49144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1.1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Подразделения ФПС СРФ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2764958699"/>
                  </a:ext>
                </a:extLst>
              </a:tr>
              <a:tr h="49144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1.2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Подразделения ППС СРФ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87513366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392209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/>
          </p:nvPr>
        </p:nvGraphicFramePr>
        <p:xfrm>
          <a:off x="15240" y="0"/>
          <a:ext cx="12793961" cy="9601202"/>
        </p:xfrm>
        <a:graphic>
          <a:graphicData uri="http://schemas.openxmlformats.org/drawingml/2006/table">
            <a:tbl>
              <a:tblPr firstRow="1" firstCol="1" bandRow="1"/>
              <a:tblGrid>
                <a:gridCol w="479503">
                  <a:extLst>
                    <a:ext uri="{9D8B030D-6E8A-4147-A177-3AD203B41FA5}">
                      <a16:colId xmlns="" xmlns:a16="http://schemas.microsoft.com/office/drawing/2014/main" val="3510777593"/>
                    </a:ext>
                  </a:extLst>
                </a:gridCol>
                <a:gridCol w="1246565">
                  <a:extLst>
                    <a:ext uri="{9D8B030D-6E8A-4147-A177-3AD203B41FA5}">
                      <a16:colId xmlns="" xmlns:a16="http://schemas.microsoft.com/office/drawing/2014/main" val="1042365540"/>
                    </a:ext>
                  </a:extLst>
                </a:gridCol>
                <a:gridCol w="627596">
                  <a:extLst>
                    <a:ext uri="{9D8B030D-6E8A-4147-A177-3AD203B41FA5}">
                      <a16:colId xmlns="" xmlns:a16="http://schemas.microsoft.com/office/drawing/2014/main" val="1291358279"/>
                    </a:ext>
                  </a:extLst>
                </a:gridCol>
                <a:gridCol w="575512">
                  <a:extLst>
                    <a:ext uri="{9D8B030D-6E8A-4147-A177-3AD203B41FA5}">
                      <a16:colId xmlns="" xmlns:a16="http://schemas.microsoft.com/office/drawing/2014/main" val="473366050"/>
                    </a:ext>
                  </a:extLst>
                </a:gridCol>
                <a:gridCol w="561781">
                  <a:extLst>
                    <a:ext uri="{9D8B030D-6E8A-4147-A177-3AD203B41FA5}">
                      <a16:colId xmlns="" xmlns:a16="http://schemas.microsoft.com/office/drawing/2014/main" val="4159104476"/>
                    </a:ext>
                  </a:extLst>
                </a:gridCol>
                <a:gridCol w="865551">
                  <a:extLst>
                    <a:ext uri="{9D8B030D-6E8A-4147-A177-3AD203B41FA5}">
                      <a16:colId xmlns="" xmlns:a16="http://schemas.microsoft.com/office/drawing/2014/main" val="1637654881"/>
                    </a:ext>
                  </a:extLst>
                </a:gridCol>
                <a:gridCol w="865551">
                  <a:extLst>
                    <a:ext uri="{9D8B030D-6E8A-4147-A177-3AD203B41FA5}">
                      <a16:colId xmlns="" xmlns:a16="http://schemas.microsoft.com/office/drawing/2014/main" val="4235608934"/>
                    </a:ext>
                  </a:extLst>
                </a:gridCol>
                <a:gridCol w="831763">
                  <a:extLst>
                    <a:ext uri="{9D8B030D-6E8A-4147-A177-3AD203B41FA5}">
                      <a16:colId xmlns="" xmlns:a16="http://schemas.microsoft.com/office/drawing/2014/main" val="75180526"/>
                    </a:ext>
                  </a:extLst>
                </a:gridCol>
                <a:gridCol w="979810">
                  <a:extLst>
                    <a:ext uri="{9D8B030D-6E8A-4147-A177-3AD203B41FA5}">
                      <a16:colId xmlns="" xmlns:a16="http://schemas.microsoft.com/office/drawing/2014/main" val="3337906326"/>
                    </a:ext>
                  </a:extLst>
                </a:gridCol>
                <a:gridCol w="936104">
                  <a:extLst>
                    <a:ext uri="{9D8B030D-6E8A-4147-A177-3AD203B41FA5}">
                      <a16:colId xmlns="" xmlns:a16="http://schemas.microsoft.com/office/drawing/2014/main" val="4189125140"/>
                    </a:ext>
                  </a:extLst>
                </a:gridCol>
                <a:gridCol w="792088">
                  <a:extLst>
                    <a:ext uri="{9D8B030D-6E8A-4147-A177-3AD203B41FA5}">
                      <a16:colId xmlns="" xmlns:a16="http://schemas.microsoft.com/office/drawing/2014/main" val="541391541"/>
                    </a:ext>
                  </a:extLst>
                </a:gridCol>
                <a:gridCol w="792088">
                  <a:extLst>
                    <a:ext uri="{9D8B030D-6E8A-4147-A177-3AD203B41FA5}">
                      <a16:colId xmlns="" xmlns:a16="http://schemas.microsoft.com/office/drawing/2014/main" val="1233954462"/>
                    </a:ext>
                  </a:extLst>
                </a:gridCol>
                <a:gridCol w="936104">
                  <a:extLst>
                    <a:ext uri="{9D8B030D-6E8A-4147-A177-3AD203B41FA5}">
                      <a16:colId xmlns="" xmlns:a16="http://schemas.microsoft.com/office/drawing/2014/main" val="340264211"/>
                    </a:ext>
                  </a:extLst>
                </a:gridCol>
                <a:gridCol w="2303945">
                  <a:extLst>
                    <a:ext uri="{9D8B030D-6E8A-4147-A177-3AD203B41FA5}">
                      <a16:colId xmlns="" xmlns:a16="http://schemas.microsoft.com/office/drawing/2014/main" val="1479381423"/>
                    </a:ext>
                  </a:extLst>
                </a:gridCol>
              </a:tblGrid>
              <a:tr h="812146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№ п/п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Привлечение в соответствии с планами применения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Привлекалось фактически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Нормативное время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Нормативный документ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показателей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Расстояние до места ЧС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Недостатки в реагировании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4262969"/>
                  </a:ext>
                </a:extLst>
              </a:tr>
              <a:tr h="60911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Получение информации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2094280484"/>
                  </a:ext>
                </a:extLst>
              </a:tr>
              <a:tr h="46709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1.3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Подразделения ГИМС СРФ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45441307"/>
                  </a:ext>
                </a:extLst>
              </a:tr>
              <a:tr h="47040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1.4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Подразделения ВГСЧ СРФ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696702168"/>
                  </a:ext>
                </a:extLst>
              </a:tr>
              <a:tr h="45931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1.5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Подразделения ЦЭПП СРФ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252717311"/>
                  </a:ext>
                </a:extLst>
              </a:tr>
              <a:tr h="36544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1.6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СВФ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477058101"/>
                  </a:ext>
                </a:extLst>
              </a:tr>
              <a:tr h="50917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1.7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Авиационные подразделения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895188194"/>
                  </a:ext>
                </a:extLst>
              </a:tr>
              <a:tr h="91983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1.8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Другие структурные подразделения, организации и учреждения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043590750"/>
                  </a:ext>
                </a:extLst>
              </a:tr>
              <a:tr h="89109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Структурные подразделения ЦА МЧС России на территории субъекта РФ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827367902"/>
                  </a:ext>
                </a:extLst>
              </a:tr>
              <a:tr h="486842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силы и средства ликвидации ЧС: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780188731"/>
                  </a:ext>
                </a:extLst>
              </a:tr>
              <a:tr h="459312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МЧС России: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190812447"/>
                  </a:ext>
                </a:extLst>
              </a:tr>
              <a:tr h="263796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Минздрав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4213000605"/>
                  </a:ext>
                </a:extLst>
              </a:tr>
              <a:tr h="306208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Органы повседневного управления Минздрава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2686356823"/>
                  </a:ext>
                </a:extLst>
              </a:tr>
              <a:tr h="71287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2.1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Оперативный дежурный тер.центра ВЦМК «Защита»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969707033"/>
                  </a:ext>
                </a:extLst>
              </a:tr>
              <a:tr h="390175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Всего за ОПУ ВСМК: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266992810"/>
                  </a:ext>
                </a:extLst>
              </a:tr>
              <a:tr h="382760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ОПУ: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965907927"/>
                  </a:ext>
                </a:extLst>
              </a:tr>
              <a:tr h="382760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Территориальные органы Минздрава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662406432"/>
                  </a:ext>
                </a:extLst>
              </a:tr>
              <a:tr h="71287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Дежурные врачи медучреждений различного профиля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 smtClean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12362006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979131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Таблица 2"/>
          <p:cNvGraphicFramePr>
            <a:graphicFrameLocks noGrp="1"/>
          </p:cNvGraphicFramePr>
          <p:nvPr>
            <p:extLst/>
          </p:nvPr>
        </p:nvGraphicFramePr>
        <p:xfrm>
          <a:off x="7639" y="0"/>
          <a:ext cx="12793961" cy="9601201"/>
        </p:xfrm>
        <a:graphic>
          <a:graphicData uri="http://schemas.openxmlformats.org/drawingml/2006/table">
            <a:tbl>
              <a:tblPr firstRow="1" firstCol="1" bandRow="1"/>
              <a:tblGrid>
                <a:gridCol w="479503">
                  <a:extLst>
                    <a:ext uri="{9D8B030D-6E8A-4147-A177-3AD203B41FA5}">
                      <a16:colId xmlns="" xmlns:a16="http://schemas.microsoft.com/office/drawing/2014/main" val="2183867191"/>
                    </a:ext>
                  </a:extLst>
                </a:gridCol>
                <a:gridCol w="1246565">
                  <a:extLst>
                    <a:ext uri="{9D8B030D-6E8A-4147-A177-3AD203B41FA5}">
                      <a16:colId xmlns="" xmlns:a16="http://schemas.microsoft.com/office/drawing/2014/main" val="1251406380"/>
                    </a:ext>
                  </a:extLst>
                </a:gridCol>
                <a:gridCol w="627596">
                  <a:extLst>
                    <a:ext uri="{9D8B030D-6E8A-4147-A177-3AD203B41FA5}">
                      <a16:colId xmlns="" xmlns:a16="http://schemas.microsoft.com/office/drawing/2014/main" val="811616020"/>
                    </a:ext>
                  </a:extLst>
                </a:gridCol>
                <a:gridCol w="575512">
                  <a:extLst>
                    <a:ext uri="{9D8B030D-6E8A-4147-A177-3AD203B41FA5}">
                      <a16:colId xmlns="" xmlns:a16="http://schemas.microsoft.com/office/drawing/2014/main" val="2888743277"/>
                    </a:ext>
                  </a:extLst>
                </a:gridCol>
                <a:gridCol w="561781">
                  <a:extLst>
                    <a:ext uri="{9D8B030D-6E8A-4147-A177-3AD203B41FA5}">
                      <a16:colId xmlns="" xmlns:a16="http://schemas.microsoft.com/office/drawing/2014/main" val="1111729052"/>
                    </a:ext>
                  </a:extLst>
                </a:gridCol>
                <a:gridCol w="865551">
                  <a:extLst>
                    <a:ext uri="{9D8B030D-6E8A-4147-A177-3AD203B41FA5}">
                      <a16:colId xmlns="" xmlns:a16="http://schemas.microsoft.com/office/drawing/2014/main" val="831942240"/>
                    </a:ext>
                  </a:extLst>
                </a:gridCol>
                <a:gridCol w="865551">
                  <a:extLst>
                    <a:ext uri="{9D8B030D-6E8A-4147-A177-3AD203B41FA5}">
                      <a16:colId xmlns="" xmlns:a16="http://schemas.microsoft.com/office/drawing/2014/main" val="2498129480"/>
                    </a:ext>
                  </a:extLst>
                </a:gridCol>
                <a:gridCol w="831763">
                  <a:extLst>
                    <a:ext uri="{9D8B030D-6E8A-4147-A177-3AD203B41FA5}">
                      <a16:colId xmlns="" xmlns:a16="http://schemas.microsoft.com/office/drawing/2014/main" val="2322798208"/>
                    </a:ext>
                  </a:extLst>
                </a:gridCol>
                <a:gridCol w="979810">
                  <a:extLst>
                    <a:ext uri="{9D8B030D-6E8A-4147-A177-3AD203B41FA5}">
                      <a16:colId xmlns="" xmlns:a16="http://schemas.microsoft.com/office/drawing/2014/main" val="2132221538"/>
                    </a:ext>
                  </a:extLst>
                </a:gridCol>
                <a:gridCol w="936104">
                  <a:extLst>
                    <a:ext uri="{9D8B030D-6E8A-4147-A177-3AD203B41FA5}">
                      <a16:colId xmlns="" xmlns:a16="http://schemas.microsoft.com/office/drawing/2014/main" val="2502160845"/>
                    </a:ext>
                  </a:extLst>
                </a:gridCol>
                <a:gridCol w="792088">
                  <a:extLst>
                    <a:ext uri="{9D8B030D-6E8A-4147-A177-3AD203B41FA5}">
                      <a16:colId xmlns="" xmlns:a16="http://schemas.microsoft.com/office/drawing/2014/main" val="853992750"/>
                    </a:ext>
                  </a:extLst>
                </a:gridCol>
                <a:gridCol w="792088">
                  <a:extLst>
                    <a:ext uri="{9D8B030D-6E8A-4147-A177-3AD203B41FA5}">
                      <a16:colId xmlns="" xmlns:a16="http://schemas.microsoft.com/office/drawing/2014/main" val="1676913441"/>
                    </a:ext>
                  </a:extLst>
                </a:gridCol>
                <a:gridCol w="936104">
                  <a:extLst>
                    <a:ext uri="{9D8B030D-6E8A-4147-A177-3AD203B41FA5}">
                      <a16:colId xmlns="" xmlns:a16="http://schemas.microsoft.com/office/drawing/2014/main" val="2148672614"/>
                    </a:ext>
                  </a:extLst>
                </a:gridCol>
                <a:gridCol w="2303945">
                  <a:extLst>
                    <a:ext uri="{9D8B030D-6E8A-4147-A177-3AD203B41FA5}">
                      <a16:colId xmlns="" xmlns:a16="http://schemas.microsoft.com/office/drawing/2014/main" val="4024504271"/>
                    </a:ext>
                  </a:extLst>
                </a:gridCol>
              </a:tblGrid>
              <a:tr h="924719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№ п/п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Привлечение в соответствии с планами применения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Привлекалось фактически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Нормативное время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Нормативный документ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показателей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Расстояние до места ЧС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Недостатки в реагировании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247401374"/>
                  </a:ext>
                </a:extLst>
              </a:tr>
              <a:tr h="478516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Получение информации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2194549473"/>
                  </a:ext>
                </a:extLst>
              </a:tr>
              <a:tr h="95707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Ответственный дежурный ФБУ здравоохранения «Центр гигиены и эпидемиологии»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147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1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57443272"/>
                  </a:ext>
                </a:extLst>
              </a:tr>
              <a:tr h="53587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Ответственный дежурный </a:t>
                      </a:r>
                      <a:r>
                        <a:rPr lang="ru-RU" sz="1100" dirty="0" err="1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тер.фонда</a:t>
                      </a: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ОМС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901007957"/>
                  </a:ext>
                </a:extLst>
              </a:tr>
              <a:tr h="481832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территориальные органы: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098173756"/>
                  </a:ext>
                </a:extLst>
              </a:tr>
              <a:tr h="398780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Силы и средства ликвидации ЧС Минздрава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572697284"/>
                  </a:ext>
                </a:extLst>
              </a:tr>
              <a:tr h="74271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Бригада специализированной медицинской помощи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505917737"/>
                  </a:ext>
                </a:extLst>
              </a:tr>
              <a:tr h="47459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Станции скорой помощи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147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1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682492696"/>
                  </a:ext>
                </a:extLst>
              </a:tr>
              <a:tr h="55829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Мобильный медицинский отряд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207757408"/>
                  </a:ext>
                </a:extLst>
              </a:tr>
              <a:tr h="63804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Комплексная хирургическая бригада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380412708"/>
                  </a:ext>
                </a:extLst>
              </a:tr>
              <a:tr h="36449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Инфекционная бригада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4151968799"/>
                  </a:ext>
                </a:extLst>
              </a:tr>
              <a:tr h="47853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Психотерапевтическая бригада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017598496"/>
                  </a:ext>
                </a:extLst>
              </a:tr>
              <a:tr h="57383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Токсико-терапевтическая бригада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836937263"/>
                  </a:ext>
                </a:extLst>
              </a:tr>
              <a:tr h="478536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силы и средства ликвидации ЧС: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46591507"/>
                  </a:ext>
                </a:extLst>
              </a:tr>
              <a:tr h="478536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Итого за Минздрав России: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731090809"/>
                  </a:ext>
                </a:extLst>
              </a:tr>
              <a:tr h="398780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Минприроды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144241833"/>
                  </a:ext>
                </a:extLst>
              </a:tr>
              <a:tr h="319024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Органы повседневного управления Минприроды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864589303"/>
                  </a:ext>
                </a:extLst>
              </a:tr>
              <a:tr h="319024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ОПУ: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="" xmlns:a16="http://schemas.microsoft.com/office/drawing/2014/main" val="294462307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1411486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/>
          </p:nvPr>
        </p:nvGraphicFramePr>
        <p:xfrm>
          <a:off x="7639" y="0"/>
          <a:ext cx="12793961" cy="9601199"/>
        </p:xfrm>
        <a:graphic>
          <a:graphicData uri="http://schemas.openxmlformats.org/drawingml/2006/table">
            <a:tbl>
              <a:tblPr firstRow="1" firstCol="1" bandRow="1"/>
              <a:tblGrid>
                <a:gridCol w="479503">
                  <a:extLst>
                    <a:ext uri="{9D8B030D-6E8A-4147-A177-3AD203B41FA5}">
                      <a16:colId xmlns="" xmlns:a16="http://schemas.microsoft.com/office/drawing/2014/main" val="487051862"/>
                    </a:ext>
                  </a:extLst>
                </a:gridCol>
                <a:gridCol w="1246565">
                  <a:extLst>
                    <a:ext uri="{9D8B030D-6E8A-4147-A177-3AD203B41FA5}">
                      <a16:colId xmlns="" xmlns:a16="http://schemas.microsoft.com/office/drawing/2014/main" val="3496448293"/>
                    </a:ext>
                  </a:extLst>
                </a:gridCol>
                <a:gridCol w="627596">
                  <a:extLst>
                    <a:ext uri="{9D8B030D-6E8A-4147-A177-3AD203B41FA5}">
                      <a16:colId xmlns="" xmlns:a16="http://schemas.microsoft.com/office/drawing/2014/main" val="3668335045"/>
                    </a:ext>
                  </a:extLst>
                </a:gridCol>
                <a:gridCol w="575512">
                  <a:extLst>
                    <a:ext uri="{9D8B030D-6E8A-4147-A177-3AD203B41FA5}">
                      <a16:colId xmlns="" xmlns:a16="http://schemas.microsoft.com/office/drawing/2014/main" val="1956239988"/>
                    </a:ext>
                  </a:extLst>
                </a:gridCol>
                <a:gridCol w="561781">
                  <a:extLst>
                    <a:ext uri="{9D8B030D-6E8A-4147-A177-3AD203B41FA5}">
                      <a16:colId xmlns="" xmlns:a16="http://schemas.microsoft.com/office/drawing/2014/main" val="4060889146"/>
                    </a:ext>
                  </a:extLst>
                </a:gridCol>
                <a:gridCol w="865551">
                  <a:extLst>
                    <a:ext uri="{9D8B030D-6E8A-4147-A177-3AD203B41FA5}">
                      <a16:colId xmlns="" xmlns:a16="http://schemas.microsoft.com/office/drawing/2014/main" val="2456068940"/>
                    </a:ext>
                  </a:extLst>
                </a:gridCol>
                <a:gridCol w="865551">
                  <a:extLst>
                    <a:ext uri="{9D8B030D-6E8A-4147-A177-3AD203B41FA5}">
                      <a16:colId xmlns="" xmlns:a16="http://schemas.microsoft.com/office/drawing/2014/main" val="1286948465"/>
                    </a:ext>
                  </a:extLst>
                </a:gridCol>
                <a:gridCol w="831763">
                  <a:extLst>
                    <a:ext uri="{9D8B030D-6E8A-4147-A177-3AD203B41FA5}">
                      <a16:colId xmlns="" xmlns:a16="http://schemas.microsoft.com/office/drawing/2014/main" val="4285622560"/>
                    </a:ext>
                  </a:extLst>
                </a:gridCol>
                <a:gridCol w="979810">
                  <a:extLst>
                    <a:ext uri="{9D8B030D-6E8A-4147-A177-3AD203B41FA5}">
                      <a16:colId xmlns="" xmlns:a16="http://schemas.microsoft.com/office/drawing/2014/main" val="2620723707"/>
                    </a:ext>
                  </a:extLst>
                </a:gridCol>
                <a:gridCol w="936104">
                  <a:extLst>
                    <a:ext uri="{9D8B030D-6E8A-4147-A177-3AD203B41FA5}">
                      <a16:colId xmlns="" xmlns:a16="http://schemas.microsoft.com/office/drawing/2014/main" val="3238765957"/>
                    </a:ext>
                  </a:extLst>
                </a:gridCol>
                <a:gridCol w="792088">
                  <a:extLst>
                    <a:ext uri="{9D8B030D-6E8A-4147-A177-3AD203B41FA5}">
                      <a16:colId xmlns="" xmlns:a16="http://schemas.microsoft.com/office/drawing/2014/main" val="3307363571"/>
                    </a:ext>
                  </a:extLst>
                </a:gridCol>
                <a:gridCol w="792088">
                  <a:extLst>
                    <a:ext uri="{9D8B030D-6E8A-4147-A177-3AD203B41FA5}">
                      <a16:colId xmlns="" xmlns:a16="http://schemas.microsoft.com/office/drawing/2014/main" val="1227324584"/>
                    </a:ext>
                  </a:extLst>
                </a:gridCol>
                <a:gridCol w="936104">
                  <a:extLst>
                    <a:ext uri="{9D8B030D-6E8A-4147-A177-3AD203B41FA5}">
                      <a16:colId xmlns="" xmlns:a16="http://schemas.microsoft.com/office/drawing/2014/main" val="3794682356"/>
                    </a:ext>
                  </a:extLst>
                </a:gridCol>
                <a:gridCol w="2303945">
                  <a:extLst>
                    <a:ext uri="{9D8B030D-6E8A-4147-A177-3AD203B41FA5}">
                      <a16:colId xmlns="" xmlns:a16="http://schemas.microsoft.com/office/drawing/2014/main" val="1795078635"/>
                    </a:ext>
                  </a:extLst>
                </a:gridCol>
              </a:tblGrid>
              <a:tr h="988640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№ п/п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Привлечение в соответствии с планами применения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Привлекалось фактически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Нормативное время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Нормативный документ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показателей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Расстояние до места ЧС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Недостатки в реагировании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379422943"/>
                  </a:ext>
                </a:extLst>
              </a:tr>
              <a:tr h="60313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Получение информации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420438121"/>
                  </a:ext>
                </a:extLst>
              </a:tr>
              <a:tr h="31029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Территориальные органы Минприроды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166549412"/>
                  </a:ext>
                </a:extLst>
              </a:tr>
              <a:tr h="546598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территориальные органы: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12781655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Силы и средства ликвидации ЧС Минприроды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4270480602"/>
                  </a:ext>
                </a:extLst>
              </a:tr>
              <a:tr h="482194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силы и средства ликвидации ЧС: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726635768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err="1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Минкомсвязь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829022166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Органы повседневного управления </a:t>
                      </a:r>
                      <a:r>
                        <a:rPr lang="ru-RU" sz="1100" dirty="0" err="1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Минкомсвязи</a:t>
                      </a: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713866799"/>
                  </a:ext>
                </a:extLst>
              </a:tr>
              <a:tr h="321462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ОПУ: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650591187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Территориальные органы </a:t>
                      </a:r>
                      <a:r>
                        <a:rPr lang="ru-RU" sz="1100" dirty="0" err="1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Минкомсвязи</a:t>
                      </a: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4095257333"/>
                  </a:ext>
                </a:extLst>
              </a:tr>
              <a:tr h="642926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территориальные органы: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97434697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Силы и средства ликвидации ЧС </a:t>
                      </a:r>
                      <a:r>
                        <a:rPr lang="ru-RU" sz="1100" dirty="0" err="1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Минкомсвязи</a:t>
                      </a: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204041626"/>
                  </a:ext>
                </a:extLst>
              </a:tr>
              <a:tr h="482194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силы и средства ликвидации ЧС: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2867644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Минтранс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154147799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Органы повседневного управления Минтранса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4015688558"/>
                  </a:ext>
                </a:extLst>
              </a:tr>
              <a:tr h="321462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ОПУ: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09661144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Территориальные органы Минтранса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413341980"/>
                  </a:ext>
                </a:extLst>
              </a:tr>
              <a:tr h="321462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ОПУ: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416246073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563232225"/>
                  </a:ext>
                </a:extLst>
              </a:tr>
              <a:tr h="561292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территориальные органы: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014671690"/>
                  </a:ext>
                </a:extLst>
              </a:tr>
              <a:tr h="322731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94557977"/>
                  </a:ext>
                </a:extLst>
              </a:tr>
              <a:tr h="401829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силы и средства ликвидации ЧС: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61886291"/>
                  </a:ext>
                </a:extLst>
              </a:tr>
              <a:tr h="401829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Итого за ФП РСЧС: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18854776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35620390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/>
          </p:nvPr>
        </p:nvGraphicFramePr>
        <p:xfrm>
          <a:off x="9559" y="13752"/>
          <a:ext cx="12793961" cy="11721693"/>
        </p:xfrm>
        <a:graphic>
          <a:graphicData uri="http://schemas.openxmlformats.org/drawingml/2006/table">
            <a:tbl>
              <a:tblPr firstRow="1" firstCol="1" bandRow="1"/>
              <a:tblGrid>
                <a:gridCol w="479503">
                  <a:extLst>
                    <a:ext uri="{9D8B030D-6E8A-4147-A177-3AD203B41FA5}">
                      <a16:colId xmlns="" xmlns:a16="http://schemas.microsoft.com/office/drawing/2014/main" val="3407734190"/>
                    </a:ext>
                  </a:extLst>
                </a:gridCol>
                <a:gridCol w="1246565">
                  <a:extLst>
                    <a:ext uri="{9D8B030D-6E8A-4147-A177-3AD203B41FA5}">
                      <a16:colId xmlns="" xmlns:a16="http://schemas.microsoft.com/office/drawing/2014/main" val="140577033"/>
                    </a:ext>
                  </a:extLst>
                </a:gridCol>
                <a:gridCol w="627596">
                  <a:extLst>
                    <a:ext uri="{9D8B030D-6E8A-4147-A177-3AD203B41FA5}">
                      <a16:colId xmlns="" xmlns:a16="http://schemas.microsoft.com/office/drawing/2014/main" val="3525632412"/>
                    </a:ext>
                  </a:extLst>
                </a:gridCol>
                <a:gridCol w="575512">
                  <a:extLst>
                    <a:ext uri="{9D8B030D-6E8A-4147-A177-3AD203B41FA5}">
                      <a16:colId xmlns="" xmlns:a16="http://schemas.microsoft.com/office/drawing/2014/main" val="1224047616"/>
                    </a:ext>
                  </a:extLst>
                </a:gridCol>
                <a:gridCol w="561781">
                  <a:extLst>
                    <a:ext uri="{9D8B030D-6E8A-4147-A177-3AD203B41FA5}">
                      <a16:colId xmlns="" xmlns:a16="http://schemas.microsoft.com/office/drawing/2014/main" val="315251980"/>
                    </a:ext>
                  </a:extLst>
                </a:gridCol>
                <a:gridCol w="865551">
                  <a:extLst>
                    <a:ext uri="{9D8B030D-6E8A-4147-A177-3AD203B41FA5}">
                      <a16:colId xmlns="" xmlns:a16="http://schemas.microsoft.com/office/drawing/2014/main" val="2661792507"/>
                    </a:ext>
                  </a:extLst>
                </a:gridCol>
                <a:gridCol w="865551">
                  <a:extLst>
                    <a:ext uri="{9D8B030D-6E8A-4147-A177-3AD203B41FA5}">
                      <a16:colId xmlns="" xmlns:a16="http://schemas.microsoft.com/office/drawing/2014/main" val="1693306583"/>
                    </a:ext>
                  </a:extLst>
                </a:gridCol>
                <a:gridCol w="831763">
                  <a:extLst>
                    <a:ext uri="{9D8B030D-6E8A-4147-A177-3AD203B41FA5}">
                      <a16:colId xmlns="" xmlns:a16="http://schemas.microsoft.com/office/drawing/2014/main" val="1917734699"/>
                    </a:ext>
                  </a:extLst>
                </a:gridCol>
                <a:gridCol w="979810">
                  <a:extLst>
                    <a:ext uri="{9D8B030D-6E8A-4147-A177-3AD203B41FA5}">
                      <a16:colId xmlns="" xmlns:a16="http://schemas.microsoft.com/office/drawing/2014/main" val="4282354229"/>
                    </a:ext>
                  </a:extLst>
                </a:gridCol>
                <a:gridCol w="936104">
                  <a:extLst>
                    <a:ext uri="{9D8B030D-6E8A-4147-A177-3AD203B41FA5}">
                      <a16:colId xmlns="" xmlns:a16="http://schemas.microsoft.com/office/drawing/2014/main" val="3305427715"/>
                    </a:ext>
                  </a:extLst>
                </a:gridCol>
                <a:gridCol w="792088">
                  <a:extLst>
                    <a:ext uri="{9D8B030D-6E8A-4147-A177-3AD203B41FA5}">
                      <a16:colId xmlns="" xmlns:a16="http://schemas.microsoft.com/office/drawing/2014/main" val="1276981954"/>
                    </a:ext>
                  </a:extLst>
                </a:gridCol>
                <a:gridCol w="792088">
                  <a:extLst>
                    <a:ext uri="{9D8B030D-6E8A-4147-A177-3AD203B41FA5}">
                      <a16:colId xmlns="" xmlns:a16="http://schemas.microsoft.com/office/drawing/2014/main" val="2738053924"/>
                    </a:ext>
                  </a:extLst>
                </a:gridCol>
                <a:gridCol w="936104">
                  <a:extLst>
                    <a:ext uri="{9D8B030D-6E8A-4147-A177-3AD203B41FA5}">
                      <a16:colId xmlns="" xmlns:a16="http://schemas.microsoft.com/office/drawing/2014/main" val="3219751980"/>
                    </a:ext>
                  </a:extLst>
                </a:gridCol>
                <a:gridCol w="2303945">
                  <a:extLst>
                    <a:ext uri="{9D8B030D-6E8A-4147-A177-3AD203B41FA5}">
                      <a16:colId xmlns="" xmlns:a16="http://schemas.microsoft.com/office/drawing/2014/main" val="3498512011"/>
                    </a:ext>
                  </a:extLst>
                </a:gridCol>
              </a:tblGrid>
              <a:tr h="885826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№ п/п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Привлечение в соответствии с планами применения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Привлекалось фактически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Нормативное время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Нормативный документ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показателей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Расстояние до места ЧС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Недостатки в реагировании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147463285"/>
                  </a:ext>
                </a:extLst>
              </a:tr>
              <a:tr h="54040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Получение информации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587233917"/>
                  </a:ext>
                </a:extLst>
              </a:tr>
              <a:tr h="336279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Территориальные подсистемы РСЧС</a:t>
                      </a:r>
                      <a:endParaRPr lang="ru-RU" sz="12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067540521"/>
                  </a:ext>
                </a:extLst>
              </a:tr>
              <a:tr h="28803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Координационные органы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50435112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КЧС и ОПБ субъекта РФ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432724980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КЧС и ОПБ муниципального образования субъекта РФ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147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Постановление главы администрации №820 от 27.12.2017г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4163839053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КЧС и ОПБ муниципального образования субъекта РФ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684344670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КЧС и ОПБ муниципального образования субъекта РФ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03441974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ОГ КЧС и ОПБ субъекта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042582957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ОГ КЧС и ОПБ муниципального образования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4259090541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ОШ (КЧС и ОПБ объекта)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649901602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ОШ (КЧС и ОПБ муниципального образования)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4111607629"/>
                  </a:ext>
                </a:extLst>
              </a:tr>
              <a:tr h="336279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КЧС и ОПБ субъекта: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386592281"/>
                  </a:ext>
                </a:extLst>
              </a:tr>
              <a:tr h="336279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Органы повседневного управления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483891999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ДДС субъекта Администрации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4222500663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ЕДДС муниципального образования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635806954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ЕДДС муниципального образования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4216068851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ЕДДС муниципального образования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540872136"/>
                  </a:ext>
                </a:extLst>
              </a:tr>
              <a:tr h="336279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ЕДДС: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79278028"/>
                  </a:ext>
                </a:extLst>
              </a:tr>
              <a:tr h="336279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Силы и средства ликвидации ЧС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973663331"/>
                  </a:ext>
                </a:extLst>
              </a:tr>
              <a:tr h="27232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Газовая служба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764369485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Медицинская служба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4024762850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Аварийно-спасательные формирования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579002673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Энергетическая служба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23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08246820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Коммунальная служба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25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535328459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Другие силы и средства ликвидации ЧС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19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75518515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8064870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/>
          </p:nvPr>
        </p:nvGraphicFramePr>
        <p:xfrm>
          <a:off x="7639" y="13752"/>
          <a:ext cx="12793961" cy="6082992"/>
        </p:xfrm>
        <a:graphic>
          <a:graphicData uri="http://schemas.openxmlformats.org/drawingml/2006/table">
            <a:tbl>
              <a:tblPr firstRow="1" firstCol="1" bandRow="1"/>
              <a:tblGrid>
                <a:gridCol w="479503">
                  <a:extLst>
                    <a:ext uri="{9D8B030D-6E8A-4147-A177-3AD203B41FA5}">
                      <a16:colId xmlns="" xmlns:a16="http://schemas.microsoft.com/office/drawing/2014/main" val="2720773614"/>
                    </a:ext>
                  </a:extLst>
                </a:gridCol>
                <a:gridCol w="1246565">
                  <a:extLst>
                    <a:ext uri="{9D8B030D-6E8A-4147-A177-3AD203B41FA5}">
                      <a16:colId xmlns="" xmlns:a16="http://schemas.microsoft.com/office/drawing/2014/main" val="3898689218"/>
                    </a:ext>
                  </a:extLst>
                </a:gridCol>
                <a:gridCol w="627596">
                  <a:extLst>
                    <a:ext uri="{9D8B030D-6E8A-4147-A177-3AD203B41FA5}">
                      <a16:colId xmlns="" xmlns:a16="http://schemas.microsoft.com/office/drawing/2014/main" val="175032523"/>
                    </a:ext>
                  </a:extLst>
                </a:gridCol>
                <a:gridCol w="575512">
                  <a:extLst>
                    <a:ext uri="{9D8B030D-6E8A-4147-A177-3AD203B41FA5}">
                      <a16:colId xmlns="" xmlns:a16="http://schemas.microsoft.com/office/drawing/2014/main" val="541042877"/>
                    </a:ext>
                  </a:extLst>
                </a:gridCol>
                <a:gridCol w="561781">
                  <a:extLst>
                    <a:ext uri="{9D8B030D-6E8A-4147-A177-3AD203B41FA5}">
                      <a16:colId xmlns="" xmlns:a16="http://schemas.microsoft.com/office/drawing/2014/main" val="696866474"/>
                    </a:ext>
                  </a:extLst>
                </a:gridCol>
                <a:gridCol w="865551">
                  <a:extLst>
                    <a:ext uri="{9D8B030D-6E8A-4147-A177-3AD203B41FA5}">
                      <a16:colId xmlns="" xmlns:a16="http://schemas.microsoft.com/office/drawing/2014/main" val="2171300598"/>
                    </a:ext>
                  </a:extLst>
                </a:gridCol>
                <a:gridCol w="865551">
                  <a:extLst>
                    <a:ext uri="{9D8B030D-6E8A-4147-A177-3AD203B41FA5}">
                      <a16:colId xmlns="" xmlns:a16="http://schemas.microsoft.com/office/drawing/2014/main" val="2026199940"/>
                    </a:ext>
                  </a:extLst>
                </a:gridCol>
                <a:gridCol w="831763">
                  <a:extLst>
                    <a:ext uri="{9D8B030D-6E8A-4147-A177-3AD203B41FA5}">
                      <a16:colId xmlns="" xmlns:a16="http://schemas.microsoft.com/office/drawing/2014/main" val="1764007075"/>
                    </a:ext>
                  </a:extLst>
                </a:gridCol>
                <a:gridCol w="979810">
                  <a:extLst>
                    <a:ext uri="{9D8B030D-6E8A-4147-A177-3AD203B41FA5}">
                      <a16:colId xmlns="" xmlns:a16="http://schemas.microsoft.com/office/drawing/2014/main" val="2710519578"/>
                    </a:ext>
                  </a:extLst>
                </a:gridCol>
                <a:gridCol w="936104">
                  <a:extLst>
                    <a:ext uri="{9D8B030D-6E8A-4147-A177-3AD203B41FA5}">
                      <a16:colId xmlns="" xmlns:a16="http://schemas.microsoft.com/office/drawing/2014/main" val="2957633988"/>
                    </a:ext>
                  </a:extLst>
                </a:gridCol>
                <a:gridCol w="792088">
                  <a:extLst>
                    <a:ext uri="{9D8B030D-6E8A-4147-A177-3AD203B41FA5}">
                      <a16:colId xmlns="" xmlns:a16="http://schemas.microsoft.com/office/drawing/2014/main" val="746391306"/>
                    </a:ext>
                  </a:extLst>
                </a:gridCol>
                <a:gridCol w="792088">
                  <a:extLst>
                    <a:ext uri="{9D8B030D-6E8A-4147-A177-3AD203B41FA5}">
                      <a16:colId xmlns="" xmlns:a16="http://schemas.microsoft.com/office/drawing/2014/main" val="4026836226"/>
                    </a:ext>
                  </a:extLst>
                </a:gridCol>
                <a:gridCol w="936104">
                  <a:extLst>
                    <a:ext uri="{9D8B030D-6E8A-4147-A177-3AD203B41FA5}">
                      <a16:colId xmlns="" xmlns:a16="http://schemas.microsoft.com/office/drawing/2014/main" val="3673405990"/>
                    </a:ext>
                  </a:extLst>
                </a:gridCol>
                <a:gridCol w="2303945">
                  <a:extLst>
                    <a:ext uri="{9D8B030D-6E8A-4147-A177-3AD203B41FA5}">
                      <a16:colId xmlns="" xmlns:a16="http://schemas.microsoft.com/office/drawing/2014/main" val="2999882609"/>
                    </a:ext>
                  </a:extLst>
                </a:gridCol>
              </a:tblGrid>
              <a:tr h="885826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№ п/п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Привлечение в соответствии с планами применения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Привлекалось фактически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Нормативное время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Нормативный документ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показателей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Расстояние до места ЧС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Недостатки в реагировании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497602774"/>
                  </a:ext>
                </a:extLst>
              </a:tr>
              <a:tr h="54040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Получение информации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697748497"/>
                  </a:ext>
                </a:extLst>
              </a:tr>
              <a:tr h="91681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Ответственный дежурный ФБУ здравоохранения «Центр гигиены и эпидемиологии»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340946476"/>
                  </a:ext>
                </a:extLst>
              </a:tr>
              <a:tr h="643596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Всего за силы и средства ликвидации ЧС субъекта: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73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52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735539381"/>
                  </a:ext>
                </a:extLst>
              </a:tr>
              <a:tr h="432048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Итого за ТП РСЧС: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73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52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901502106"/>
                  </a:ext>
                </a:extLst>
              </a:tr>
              <a:tr h="360040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Другие министерства и ведомства (организации), не имеющие функциональных подсистем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609802436"/>
                  </a:ext>
                </a:extLst>
              </a:tr>
              <a:tr h="3600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Прокуратура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60134646"/>
                  </a:ext>
                </a:extLst>
              </a:tr>
              <a:tr h="3600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ФСБ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119408377"/>
                  </a:ext>
                </a:extLst>
              </a:tr>
              <a:tr h="3600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Следственный комитет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706171736"/>
                  </a:ext>
                </a:extLst>
              </a:tr>
              <a:tr h="864096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Итого за министерства и ведомства, не имеющие функциональных подсистем 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596568903"/>
                  </a:ext>
                </a:extLst>
              </a:tr>
              <a:tr h="360040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ИТОГО за РСЧС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71999479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76538398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0" name="Freeform 213"/>
          <p:cNvSpPr>
            <a:spLocks/>
          </p:cNvSpPr>
          <p:nvPr/>
        </p:nvSpPr>
        <p:spPr bwMode="auto">
          <a:xfrm>
            <a:off x="2368550" y="407988"/>
            <a:ext cx="7704138" cy="9145587"/>
          </a:xfrm>
          <a:custGeom>
            <a:avLst/>
            <a:gdLst>
              <a:gd name="T0" fmla="*/ 2147483647 w 4853"/>
              <a:gd name="T1" fmla="*/ 2147483647 h 5761"/>
              <a:gd name="T2" fmla="*/ 2147483647 w 4853"/>
              <a:gd name="T3" fmla="*/ 2147483647 h 5761"/>
              <a:gd name="T4" fmla="*/ 2147483647 w 4853"/>
              <a:gd name="T5" fmla="*/ 2147483647 h 5761"/>
              <a:gd name="T6" fmla="*/ 2147483647 w 4853"/>
              <a:gd name="T7" fmla="*/ 2147483647 h 5761"/>
              <a:gd name="T8" fmla="*/ 2147483647 w 4853"/>
              <a:gd name="T9" fmla="*/ 2147483647 h 5761"/>
              <a:gd name="T10" fmla="*/ 2147483647 w 4853"/>
              <a:gd name="T11" fmla="*/ 2147483647 h 5761"/>
              <a:gd name="T12" fmla="*/ 2147483647 w 4853"/>
              <a:gd name="T13" fmla="*/ 2147483647 h 5761"/>
              <a:gd name="T14" fmla="*/ 2147483647 w 4853"/>
              <a:gd name="T15" fmla="*/ 0 h 5761"/>
              <a:gd name="T16" fmla="*/ 2147483647 w 4853"/>
              <a:gd name="T17" fmla="*/ 2147483647 h 5761"/>
              <a:gd name="T18" fmla="*/ 2147483647 w 4853"/>
              <a:gd name="T19" fmla="*/ 2147483647 h 5761"/>
              <a:gd name="T20" fmla="*/ 0 w 4853"/>
              <a:gd name="T21" fmla="*/ 2147483647 h 5761"/>
              <a:gd name="T22" fmla="*/ 2147483647 w 4853"/>
              <a:gd name="T23" fmla="*/ 2147483647 h 5761"/>
              <a:gd name="T24" fmla="*/ 2147483647 w 4853"/>
              <a:gd name="T25" fmla="*/ 2147483647 h 5761"/>
              <a:gd name="T26" fmla="*/ 2147483647 w 4853"/>
              <a:gd name="T27" fmla="*/ 2147483647 h 5761"/>
              <a:gd name="T28" fmla="*/ 2147483647 w 4853"/>
              <a:gd name="T29" fmla="*/ 2147483647 h 5761"/>
              <a:gd name="T30" fmla="*/ 2147483647 w 4853"/>
              <a:gd name="T31" fmla="*/ 2147483647 h 5761"/>
              <a:gd name="T32" fmla="*/ 2147483647 w 4853"/>
              <a:gd name="T33" fmla="*/ 2147483647 h 5761"/>
              <a:gd name="T34" fmla="*/ 2147483647 w 4853"/>
              <a:gd name="T35" fmla="*/ 2147483647 h 5761"/>
              <a:gd name="T36" fmla="*/ 2147483647 w 4853"/>
              <a:gd name="T37" fmla="*/ 2147483647 h 5761"/>
              <a:gd name="T38" fmla="*/ 2147483647 w 4853"/>
              <a:gd name="T39" fmla="*/ 2147483647 h 5761"/>
              <a:gd name="T40" fmla="*/ 2147483647 w 4853"/>
              <a:gd name="T41" fmla="*/ 2147483647 h 5761"/>
              <a:gd name="T42" fmla="*/ 2147483647 w 4853"/>
              <a:gd name="T43" fmla="*/ 2147483647 h 576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4853"/>
              <a:gd name="T67" fmla="*/ 0 h 5761"/>
              <a:gd name="T68" fmla="*/ 4853 w 4853"/>
              <a:gd name="T69" fmla="*/ 5761 h 576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4853" h="5761">
                <a:moveTo>
                  <a:pt x="4853" y="5761"/>
                </a:moveTo>
                <a:lnTo>
                  <a:pt x="4853" y="4536"/>
                </a:lnTo>
                <a:lnTo>
                  <a:pt x="4354" y="4264"/>
                </a:lnTo>
                <a:lnTo>
                  <a:pt x="3629" y="3311"/>
                </a:lnTo>
                <a:lnTo>
                  <a:pt x="3311" y="2586"/>
                </a:lnTo>
                <a:lnTo>
                  <a:pt x="2812" y="1633"/>
                </a:lnTo>
                <a:lnTo>
                  <a:pt x="2676" y="1043"/>
                </a:lnTo>
                <a:lnTo>
                  <a:pt x="2313" y="0"/>
                </a:lnTo>
                <a:lnTo>
                  <a:pt x="907" y="45"/>
                </a:lnTo>
                <a:lnTo>
                  <a:pt x="91" y="499"/>
                </a:lnTo>
                <a:lnTo>
                  <a:pt x="0" y="1134"/>
                </a:lnTo>
                <a:lnTo>
                  <a:pt x="227" y="1860"/>
                </a:lnTo>
                <a:lnTo>
                  <a:pt x="680" y="1814"/>
                </a:lnTo>
                <a:lnTo>
                  <a:pt x="862" y="2631"/>
                </a:lnTo>
                <a:lnTo>
                  <a:pt x="1587" y="3130"/>
                </a:lnTo>
                <a:lnTo>
                  <a:pt x="1769" y="3447"/>
                </a:lnTo>
                <a:lnTo>
                  <a:pt x="2222" y="3402"/>
                </a:lnTo>
                <a:lnTo>
                  <a:pt x="2404" y="3629"/>
                </a:lnTo>
                <a:lnTo>
                  <a:pt x="2858" y="4581"/>
                </a:lnTo>
                <a:lnTo>
                  <a:pt x="3175" y="5398"/>
                </a:lnTo>
                <a:lnTo>
                  <a:pt x="3175" y="5761"/>
                </a:lnTo>
                <a:lnTo>
                  <a:pt x="4853" y="5761"/>
                </a:lnTo>
                <a:close/>
              </a:path>
            </a:pathLst>
          </a:cu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4101" name="Oval 31"/>
          <p:cNvSpPr>
            <a:spLocks noChangeArrowheads="1"/>
          </p:cNvSpPr>
          <p:nvPr/>
        </p:nvSpPr>
        <p:spPr bwMode="auto">
          <a:xfrm>
            <a:off x="5176838" y="1776413"/>
            <a:ext cx="330200" cy="290512"/>
          </a:xfrm>
          <a:prstGeom prst="ellipse">
            <a:avLst/>
          </a:prstGeom>
          <a:solidFill>
            <a:schemeClr val="bg1"/>
          </a:solidFill>
          <a:ln w="57150">
            <a:solidFill>
              <a:srgbClr val="FF0000"/>
            </a:solidFill>
            <a:round/>
            <a:headEnd/>
            <a:tailEnd/>
          </a:ln>
        </p:spPr>
        <p:txBody>
          <a:bodyPr wrap="none" lIns="178800" tIns="89403" rIns="178800" bIns="89403" anchor="ctr"/>
          <a:lstStyle>
            <a:lvl1pPr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7907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7907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7907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7907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ru-RU" altLang="ru-RU" sz="1500" b="1">
                <a:latin typeface="Times New Roman" pitchFamily="18" charset="0"/>
                <a:cs typeface="Times New Roman" pitchFamily="18" charset="0"/>
              </a:rPr>
              <a:t>Т</a:t>
            </a:r>
          </a:p>
        </p:txBody>
      </p:sp>
      <p:sp>
        <p:nvSpPr>
          <p:cNvPr id="4102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800100"/>
            <a:ext cx="12801600" cy="766763"/>
          </a:xfrm>
          <a:solidFill>
            <a:srgbClr val="DDDDDD"/>
          </a:solidFill>
        </p:spPr>
        <p:txBody>
          <a:bodyPr/>
          <a:lstStyle/>
          <a:p>
            <a:pPr eaLnBrk="1" hangingPunct="1"/>
            <a:r>
              <a:rPr lang="ru-RU" altLang="ru-RU" sz="3200" smtClean="0">
                <a:latin typeface="Times New Roman" pitchFamily="18" charset="0"/>
              </a:rPr>
              <a:t>Риски возникновения ЧС на объектах железнодорожного транспорта</a:t>
            </a:r>
          </a:p>
        </p:txBody>
      </p:sp>
      <p:sp>
        <p:nvSpPr>
          <p:cNvPr id="4103" name="Text Box 4"/>
          <p:cNvSpPr txBox="1">
            <a:spLocks noChangeArrowheads="1"/>
          </p:cNvSpPr>
          <p:nvPr/>
        </p:nvSpPr>
        <p:spPr bwMode="auto">
          <a:xfrm>
            <a:off x="0" y="0"/>
            <a:ext cx="12801600" cy="946150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95" tIns="45697" rIns="91395" bIns="45697">
            <a:spAutoFit/>
          </a:bodyPr>
          <a:lstStyle>
            <a:lvl1pPr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ru-RU" altLang="ru-RU" sz="2800" b="1">
                <a:solidFill>
                  <a:schemeClr val="tx2"/>
                </a:solidFill>
                <a:latin typeface="Times New Roman" pitchFamily="18" charset="0"/>
              </a:rPr>
              <a:t>Паспорт территории Красноярского сельского поселения</a:t>
            </a:r>
          </a:p>
          <a:p>
            <a:pPr algn="ctr" eaLnBrk="1" hangingPunct="1"/>
            <a:r>
              <a:rPr lang="ru-RU" altLang="ru-RU" sz="2800" b="1">
                <a:solidFill>
                  <a:schemeClr val="tx2"/>
                </a:solidFill>
                <a:latin typeface="Times New Roman" pitchFamily="18" charset="0"/>
              </a:rPr>
              <a:t>Цимлянского района Ростовской области</a:t>
            </a:r>
          </a:p>
        </p:txBody>
      </p:sp>
      <p:sp>
        <p:nvSpPr>
          <p:cNvPr id="4104" name="AutoShape 51"/>
          <p:cNvSpPr>
            <a:spLocks noChangeArrowheads="1"/>
          </p:cNvSpPr>
          <p:nvPr/>
        </p:nvSpPr>
        <p:spPr bwMode="auto">
          <a:xfrm>
            <a:off x="7913688" y="5880100"/>
            <a:ext cx="3068637" cy="1366838"/>
          </a:xfrm>
          <a:prstGeom prst="wedgeRectCallout">
            <a:avLst>
              <a:gd name="adj1" fmla="val -124134"/>
              <a:gd name="adj2" fmla="val -120847"/>
            </a:avLst>
          </a:prstGeom>
          <a:solidFill>
            <a:srgbClr val="CCE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16203" tIns="58101" rIns="116203" bIns="58101"/>
          <a:lstStyle>
            <a:lvl1pPr defTabSz="1160463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160463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160463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160463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160463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1604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1604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1604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1604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just"/>
            <a:r>
              <a:rPr lang="ru-RU" altLang="ru-RU" sz="1300" b="1"/>
              <a:t>Участок железной дороги </a:t>
            </a:r>
          </a:p>
          <a:p>
            <a:pPr algn="just"/>
            <a:r>
              <a:rPr lang="ru-RU" altLang="ru-RU" sz="1300" b="1"/>
              <a:t>г.– Волгодонск</a:t>
            </a:r>
            <a:r>
              <a:rPr lang="en-US" altLang="ru-RU" sz="1300" b="1"/>
              <a:t>-</a:t>
            </a:r>
            <a:r>
              <a:rPr lang="ru-RU" altLang="ru-RU" sz="1300" b="1"/>
              <a:t>Черкассы</a:t>
            </a:r>
          </a:p>
          <a:p>
            <a:pPr algn="just"/>
            <a:r>
              <a:rPr lang="ru-RU" altLang="ru-RU" sz="1300" b="1"/>
              <a:t> Протяженность  59 км </a:t>
            </a:r>
          </a:p>
          <a:p>
            <a:pPr algn="just"/>
            <a:r>
              <a:rPr lang="ru-RU" altLang="ru-RU" sz="1300" b="1"/>
              <a:t>Провозимые потенциально опасные грузы:</a:t>
            </a:r>
          </a:p>
          <a:p>
            <a:pPr algn="just"/>
            <a:r>
              <a:rPr lang="ru-RU" altLang="ru-RU" sz="1300" b="1"/>
              <a:t>ГСМ</a:t>
            </a:r>
            <a:endParaRPr lang="ru-RU" altLang="ru-RU" sz="1100"/>
          </a:p>
        </p:txBody>
      </p:sp>
      <p:sp>
        <p:nvSpPr>
          <p:cNvPr id="4105" name="AutoShape 51"/>
          <p:cNvSpPr>
            <a:spLocks noChangeArrowheads="1"/>
          </p:cNvSpPr>
          <p:nvPr/>
        </p:nvSpPr>
        <p:spPr bwMode="auto">
          <a:xfrm>
            <a:off x="7624763" y="3071813"/>
            <a:ext cx="2989262" cy="608012"/>
          </a:xfrm>
          <a:prstGeom prst="wedgeRectCallout">
            <a:avLst>
              <a:gd name="adj1" fmla="val -120472"/>
              <a:gd name="adj2" fmla="val 214231"/>
            </a:avLst>
          </a:prstGeom>
          <a:solidFill>
            <a:srgbClr val="FFCC99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16203" tIns="58101" rIns="116203" bIns="58101"/>
          <a:lstStyle>
            <a:lvl1pPr defTabSz="1160463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160463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160463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160463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160463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1604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1604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1604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1604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/>
            <a:r>
              <a:rPr lang="ru-RU" altLang="ru-RU" sz="1400" b="1">
                <a:latin typeface="Times New Roman" pitchFamily="18" charset="0"/>
              </a:rPr>
              <a:t>Пересечение автомобильной дороги</a:t>
            </a:r>
          </a:p>
        </p:txBody>
      </p:sp>
      <p:graphicFrame>
        <p:nvGraphicFramePr>
          <p:cNvPr id="12595" name="Group 30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70568621"/>
              </p:ext>
            </p:extLst>
          </p:nvPr>
        </p:nvGraphicFramePr>
        <p:xfrm>
          <a:off x="0" y="1508125"/>
          <a:ext cx="12665075" cy="951100"/>
        </p:xfrm>
        <a:graphic>
          <a:graphicData uri="http://schemas.openxmlformats.org/drawingml/2006/table">
            <a:tbl>
              <a:tblPr/>
              <a:tblGrid>
                <a:gridCol w="1371600"/>
                <a:gridCol w="1716088"/>
                <a:gridCol w="1851025"/>
                <a:gridCol w="2066925"/>
                <a:gridCol w="2000250"/>
                <a:gridCol w="3659187"/>
              </a:tblGrid>
              <a:tr h="282403">
                <a:tc gridSpan="5">
                  <a:txBody>
                    <a:bodyPr/>
                    <a:lstStyle/>
                    <a:p>
                      <a:pPr marL="0" marR="0" lvl="0" indent="0" algn="ctr" defTabSz="82867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Статистика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82904" marR="82904" marT="41540" marB="4154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82867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Оценка риска возникновения ЧС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82904" marR="82904" marT="41540" marB="4154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280817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2014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27832" marR="127832" marT="63904" marB="6390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2015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27832" marR="127832" marT="63904" marB="6390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2016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27832" marR="127832" marT="63904" marB="6390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2017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27832" marR="127832" marT="63904" marB="6390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2018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27832" marR="127832" marT="63904" marB="6390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87694">
                <a:tc>
                  <a:txBody>
                    <a:bodyPr/>
                    <a:lstStyle/>
                    <a:p>
                      <a:pPr marL="0" marR="0" lvl="0" indent="0" algn="ctr" defTabSz="82867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82904" marR="82904" marT="41540" marB="4154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867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82904" marR="82904" marT="41540" marB="4154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867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82904" marR="82904" marT="41540" marB="4154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867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82904" marR="82904" marT="41540" marB="4154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867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82904" marR="82904" marT="41540" marB="4154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867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Возможно возникновение ЧС, связанных со сходом вагонов с рельсов</a:t>
                      </a:r>
                    </a:p>
                  </a:txBody>
                  <a:tcPr marL="82904" marR="82904" marT="41540" marB="4154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</a:tr>
            </a:tbl>
          </a:graphicData>
        </a:graphic>
      </p:graphicFrame>
      <p:pic>
        <p:nvPicPr>
          <p:cNvPr id="4131" name="Picture 71" descr="00HN4CAGVHGSDCA2FMU9ICATVIK36CA6NCVFHCA0X6B2UCACLWGBFCA6I4EM3CA27JLPKCAOEIB3GCAWN46CICAGIJUURCAEICG1KCAUJBNL4CAXUZY43CANJ34NCCAQY62NPCAZ62ID3CA0S7FHTCAT2WMC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69000" y="7464425"/>
            <a:ext cx="2649538" cy="1947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32" name="Rectangle 92"/>
          <p:cNvSpPr>
            <a:spLocks noChangeArrowheads="1"/>
          </p:cNvSpPr>
          <p:nvPr/>
        </p:nvSpPr>
        <p:spPr bwMode="auto">
          <a:xfrm>
            <a:off x="9350375" y="7296150"/>
            <a:ext cx="3451225" cy="2305050"/>
          </a:xfrm>
          <a:prstGeom prst="rect">
            <a:avLst/>
          </a:prstGeom>
          <a:solidFill>
            <a:srgbClr val="FFFF00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wrap="none" lIns="117377" tIns="58689" rIns="117377" bIns="58689" anchor="ctr"/>
          <a:lstStyle>
            <a:lvl1pPr defTabSz="1173163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173163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173163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173163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173163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1731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1731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1731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1731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ru-RU" altLang="ru-RU" sz="1300" b="1">
                <a:solidFill>
                  <a:srgbClr val="000000"/>
                </a:solidFill>
              </a:rPr>
              <a:t>          ХАРАКТЕРИСТИКА Ж/Д ЛИНИИ</a:t>
            </a:r>
          </a:p>
          <a:p>
            <a:pPr eaLnBrk="1" hangingPunct="1"/>
            <a:r>
              <a:rPr lang="ru-RU" altLang="ru-RU" sz="1300" b="1">
                <a:solidFill>
                  <a:srgbClr val="000000"/>
                </a:solidFill>
              </a:rPr>
              <a:t>               Волгодонск-Черкассы</a:t>
            </a:r>
          </a:p>
          <a:p>
            <a:pPr eaLnBrk="1" hangingPunct="1"/>
            <a:r>
              <a:rPr lang="ru-RU" altLang="ru-RU" sz="1300" b="1">
                <a:solidFill>
                  <a:srgbClr val="000000"/>
                </a:solidFill>
              </a:rPr>
              <a:t>Станции НЕТ ЖД линия 1-х путевая</a:t>
            </a:r>
          </a:p>
          <a:p>
            <a:pPr eaLnBrk="1" hangingPunct="1"/>
            <a:r>
              <a:rPr lang="ru-RU" altLang="ru-RU" sz="1300" b="1">
                <a:solidFill>
                  <a:srgbClr val="000000"/>
                </a:solidFill>
              </a:rPr>
              <a:t>Количество проходящих </a:t>
            </a:r>
          </a:p>
          <a:p>
            <a:pPr eaLnBrk="1" hangingPunct="1"/>
            <a:r>
              <a:rPr lang="ru-RU" altLang="ru-RU" sz="1300" b="1">
                <a:solidFill>
                  <a:srgbClr val="000000"/>
                </a:solidFill>
              </a:rPr>
              <a:t>составов - 15, из них</a:t>
            </a:r>
            <a:r>
              <a:rPr lang="en-US" altLang="ru-RU" sz="1300" b="1">
                <a:solidFill>
                  <a:srgbClr val="000000"/>
                </a:solidFill>
              </a:rPr>
              <a:t>:</a:t>
            </a:r>
            <a:endParaRPr lang="ru-RU" altLang="ru-RU" sz="1300" b="1">
              <a:solidFill>
                <a:srgbClr val="000000"/>
              </a:solidFill>
            </a:endParaRPr>
          </a:p>
          <a:p>
            <a:pPr eaLnBrk="1" hangingPunct="1">
              <a:buFontTx/>
              <a:buChar char="-"/>
            </a:pPr>
            <a:r>
              <a:rPr lang="ru-RU" altLang="ru-RU" sz="1300" b="1">
                <a:solidFill>
                  <a:srgbClr val="000000"/>
                </a:solidFill>
              </a:rPr>
              <a:t> 0 пассажирских;</a:t>
            </a:r>
          </a:p>
          <a:p>
            <a:pPr eaLnBrk="1" hangingPunct="1"/>
            <a:r>
              <a:rPr lang="ru-RU" altLang="ru-RU" sz="1300" b="1">
                <a:solidFill>
                  <a:srgbClr val="000000"/>
                </a:solidFill>
              </a:rPr>
              <a:t>- 100 грузовой состав (в год).</a:t>
            </a:r>
          </a:p>
          <a:p>
            <a:pPr eaLnBrk="1" hangingPunct="1"/>
            <a:endParaRPr lang="ru-RU" altLang="ru-RU" sz="1300" b="1">
              <a:solidFill>
                <a:srgbClr val="000000"/>
              </a:solidFill>
            </a:endParaRPr>
          </a:p>
          <a:p>
            <a:pPr eaLnBrk="1" hangingPunct="1"/>
            <a:r>
              <a:rPr lang="ru-RU" altLang="ru-RU" sz="1300" b="1">
                <a:solidFill>
                  <a:srgbClr val="000000"/>
                </a:solidFill>
              </a:rPr>
              <a:t>КОЛИЧЕСТВО ОПАСНЫХ ГРУЗОВ:</a:t>
            </a:r>
          </a:p>
          <a:p>
            <a:pPr eaLnBrk="1" hangingPunct="1"/>
            <a:r>
              <a:rPr lang="ru-RU" altLang="ru-RU" sz="1300" b="1">
                <a:solidFill>
                  <a:srgbClr val="000000"/>
                </a:solidFill>
              </a:rPr>
              <a:t> ГСМ</a:t>
            </a:r>
          </a:p>
          <a:p>
            <a:pPr eaLnBrk="1" hangingPunct="1"/>
            <a:endParaRPr lang="ru-RU" altLang="ru-RU" sz="1300" b="1">
              <a:solidFill>
                <a:srgbClr val="000000"/>
              </a:solidFill>
            </a:endParaRPr>
          </a:p>
        </p:txBody>
      </p:sp>
      <p:grpSp>
        <p:nvGrpSpPr>
          <p:cNvPr id="2" name="Group 6"/>
          <p:cNvGrpSpPr>
            <a:grpSpLocks/>
          </p:cNvGrpSpPr>
          <p:nvPr/>
        </p:nvGrpSpPr>
        <p:grpSpPr bwMode="auto">
          <a:xfrm>
            <a:off x="636588" y="6951663"/>
            <a:ext cx="2668587" cy="2640012"/>
            <a:chOff x="4558" y="3566"/>
            <a:chExt cx="1202" cy="754"/>
          </a:xfrm>
        </p:grpSpPr>
        <p:sp>
          <p:nvSpPr>
            <p:cNvPr id="4295" name="Rectangle 7"/>
            <p:cNvSpPr>
              <a:spLocks noChangeArrowheads="1"/>
            </p:cNvSpPr>
            <p:nvPr/>
          </p:nvSpPr>
          <p:spPr bwMode="auto">
            <a:xfrm>
              <a:off x="4558" y="3566"/>
              <a:ext cx="1202" cy="754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17" tIns="45709" rIns="91417" bIns="45709" anchor="ctr"/>
            <a:lstStyle>
              <a:lvl1pPr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/>
              <a:endParaRPr lang="ru-RU" altLang="ru-RU"/>
            </a:p>
          </p:txBody>
        </p:sp>
        <p:grpSp>
          <p:nvGrpSpPr>
            <p:cNvPr id="3" name="Group 8"/>
            <p:cNvGrpSpPr>
              <a:grpSpLocks/>
            </p:cNvGrpSpPr>
            <p:nvPr/>
          </p:nvGrpSpPr>
          <p:grpSpPr bwMode="auto">
            <a:xfrm>
              <a:off x="4694" y="3974"/>
              <a:ext cx="154" cy="119"/>
              <a:chOff x="4150" y="3838"/>
              <a:chExt cx="272" cy="91"/>
            </a:xfrm>
          </p:grpSpPr>
          <p:sp>
            <p:nvSpPr>
              <p:cNvPr id="4306" name="Rectangle 9"/>
              <p:cNvSpPr>
                <a:spLocks noChangeArrowheads="1"/>
              </p:cNvSpPr>
              <p:nvPr/>
            </p:nvSpPr>
            <p:spPr bwMode="auto">
              <a:xfrm>
                <a:off x="4150" y="3838"/>
                <a:ext cx="272" cy="91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lIns="91417" tIns="45709" rIns="91417" bIns="45709" anchor="ctr"/>
              <a:lstStyle>
                <a:lvl1pPr defTabSz="912813" eaLnBrk="0" hangingPunct="0">
                  <a:defRPr sz="25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912813" eaLnBrk="0" hangingPunct="0">
                  <a:defRPr sz="25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912813" eaLnBrk="0" hangingPunct="0">
                  <a:defRPr sz="25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912813" eaLnBrk="0" hangingPunct="0">
                  <a:defRPr sz="25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912813" eaLnBrk="0" hangingPunct="0">
                  <a:defRPr sz="25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defTabSz="91281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defTabSz="91281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defTabSz="91281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defTabSz="91281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4307" name="Rectangle 10"/>
              <p:cNvSpPr>
                <a:spLocks noChangeArrowheads="1"/>
              </p:cNvSpPr>
              <p:nvPr/>
            </p:nvSpPr>
            <p:spPr bwMode="auto">
              <a:xfrm>
                <a:off x="4241" y="3838"/>
                <a:ext cx="91" cy="4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lIns="91417" tIns="45709" rIns="91417" bIns="45709" anchor="ctr"/>
              <a:lstStyle>
                <a:lvl1pPr defTabSz="912813" eaLnBrk="0" hangingPunct="0">
                  <a:defRPr sz="25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912813" eaLnBrk="0" hangingPunct="0">
                  <a:defRPr sz="25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912813" eaLnBrk="0" hangingPunct="0">
                  <a:defRPr sz="25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912813" eaLnBrk="0" hangingPunct="0">
                  <a:defRPr sz="25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912813" eaLnBrk="0" hangingPunct="0">
                  <a:defRPr sz="25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defTabSz="91281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defTabSz="91281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defTabSz="91281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defTabSz="91281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  <p:sp>
          <p:nvSpPr>
            <p:cNvPr id="4297" name="Text Box 11"/>
            <p:cNvSpPr txBox="1">
              <a:spLocks noChangeArrowheads="1"/>
            </p:cNvSpPr>
            <p:nvPr/>
          </p:nvSpPr>
          <p:spPr bwMode="auto">
            <a:xfrm>
              <a:off x="4921" y="3974"/>
              <a:ext cx="726" cy="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defTabSz="17907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17907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17907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17907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17907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17907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17907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17907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17907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ru-RU" altLang="ru-RU" sz="1300">
                  <a:cs typeface="Arial" charset="0"/>
                </a:rPr>
                <a:t>Узловые станции</a:t>
              </a:r>
            </a:p>
          </p:txBody>
        </p:sp>
        <p:sp>
          <p:nvSpPr>
            <p:cNvPr id="4298" name="Text Box 12"/>
            <p:cNvSpPr txBox="1">
              <a:spLocks noChangeAspect="1" noChangeArrowheads="1"/>
            </p:cNvSpPr>
            <p:nvPr/>
          </p:nvSpPr>
          <p:spPr bwMode="auto">
            <a:xfrm>
              <a:off x="4785" y="3612"/>
              <a:ext cx="888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74862" tIns="37437" rIns="74862" bIns="37437"/>
            <a:lstStyle>
              <a:lvl1pPr defTabSz="7493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7493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7493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7493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7493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7493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7493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7493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7493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/>
              <a:r>
                <a:rPr lang="ru-RU" altLang="ru-RU" sz="1300" b="1">
                  <a:cs typeface="Times New Roman" pitchFamily="18" charset="0"/>
                </a:rPr>
                <a:t>Условные обозначения</a:t>
              </a:r>
            </a:p>
            <a:p>
              <a:endParaRPr lang="ru-RU" altLang="ru-RU" sz="1300">
                <a:cs typeface="Times New Roman" pitchFamily="18" charset="0"/>
              </a:endParaRPr>
            </a:p>
          </p:txBody>
        </p:sp>
        <p:grpSp>
          <p:nvGrpSpPr>
            <p:cNvPr id="4" name="Group 13"/>
            <p:cNvGrpSpPr>
              <a:grpSpLocks/>
            </p:cNvGrpSpPr>
            <p:nvPr/>
          </p:nvGrpSpPr>
          <p:grpSpPr bwMode="auto">
            <a:xfrm>
              <a:off x="4683" y="3845"/>
              <a:ext cx="227" cy="18"/>
              <a:chOff x="4785" y="2777"/>
              <a:chExt cx="227" cy="18"/>
            </a:xfrm>
          </p:grpSpPr>
          <p:sp>
            <p:nvSpPr>
              <p:cNvPr id="4301" name="Line 14"/>
              <p:cNvSpPr>
                <a:spLocks noChangeShapeType="1"/>
              </p:cNvSpPr>
              <p:nvPr/>
            </p:nvSpPr>
            <p:spPr bwMode="auto">
              <a:xfrm>
                <a:off x="4785" y="2795"/>
                <a:ext cx="22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02" name="Line 15"/>
              <p:cNvSpPr>
                <a:spLocks noChangeShapeType="1"/>
              </p:cNvSpPr>
              <p:nvPr/>
            </p:nvSpPr>
            <p:spPr bwMode="auto">
              <a:xfrm>
                <a:off x="4785" y="2777"/>
                <a:ext cx="22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03" name="Line 16"/>
              <p:cNvSpPr>
                <a:spLocks noChangeShapeType="1"/>
              </p:cNvSpPr>
              <p:nvPr/>
            </p:nvSpPr>
            <p:spPr bwMode="auto">
              <a:xfrm>
                <a:off x="4796" y="2786"/>
                <a:ext cx="45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04" name="Line 17"/>
              <p:cNvSpPr>
                <a:spLocks noChangeShapeType="1"/>
              </p:cNvSpPr>
              <p:nvPr/>
            </p:nvSpPr>
            <p:spPr bwMode="auto">
              <a:xfrm>
                <a:off x="4882" y="2786"/>
                <a:ext cx="45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05" name="Line 18"/>
              <p:cNvSpPr>
                <a:spLocks noChangeShapeType="1"/>
              </p:cNvSpPr>
              <p:nvPr/>
            </p:nvSpPr>
            <p:spPr bwMode="auto">
              <a:xfrm>
                <a:off x="4962" y="2785"/>
                <a:ext cx="45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300" name="Rectangle 19"/>
            <p:cNvSpPr>
              <a:spLocks noChangeArrowheads="1"/>
            </p:cNvSpPr>
            <p:nvPr/>
          </p:nvSpPr>
          <p:spPr bwMode="auto">
            <a:xfrm>
              <a:off x="4955" y="3821"/>
              <a:ext cx="514" cy="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ru-RU" altLang="ru-RU" sz="1100"/>
                <a:t>Железная дорога</a:t>
              </a:r>
            </a:p>
          </p:txBody>
        </p:sp>
      </p:grpSp>
      <p:grpSp>
        <p:nvGrpSpPr>
          <p:cNvPr id="5" name="Group 79"/>
          <p:cNvGrpSpPr>
            <a:grpSpLocks/>
          </p:cNvGrpSpPr>
          <p:nvPr/>
        </p:nvGrpSpPr>
        <p:grpSpPr bwMode="auto">
          <a:xfrm>
            <a:off x="636588" y="6959600"/>
            <a:ext cx="2668587" cy="2641600"/>
            <a:chOff x="4558" y="3566"/>
            <a:chExt cx="1202" cy="754"/>
          </a:xfrm>
        </p:grpSpPr>
        <p:sp>
          <p:nvSpPr>
            <p:cNvPr id="4282" name="Rectangle 80"/>
            <p:cNvSpPr>
              <a:spLocks noChangeArrowheads="1"/>
            </p:cNvSpPr>
            <p:nvPr/>
          </p:nvSpPr>
          <p:spPr bwMode="auto">
            <a:xfrm>
              <a:off x="4558" y="3566"/>
              <a:ext cx="1202" cy="754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17" tIns="45709" rIns="91417" bIns="45709" anchor="ctr"/>
            <a:lstStyle>
              <a:lvl1pPr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/>
              <a:endParaRPr lang="ru-RU" altLang="ru-RU"/>
            </a:p>
          </p:txBody>
        </p:sp>
        <p:grpSp>
          <p:nvGrpSpPr>
            <p:cNvPr id="6" name="Group 81"/>
            <p:cNvGrpSpPr>
              <a:grpSpLocks/>
            </p:cNvGrpSpPr>
            <p:nvPr/>
          </p:nvGrpSpPr>
          <p:grpSpPr bwMode="auto">
            <a:xfrm>
              <a:off x="4694" y="3974"/>
              <a:ext cx="154" cy="119"/>
              <a:chOff x="4150" y="3838"/>
              <a:chExt cx="272" cy="91"/>
            </a:xfrm>
          </p:grpSpPr>
          <p:sp>
            <p:nvSpPr>
              <p:cNvPr id="4293" name="Rectangle 82"/>
              <p:cNvSpPr>
                <a:spLocks noChangeArrowheads="1"/>
              </p:cNvSpPr>
              <p:nvPr/>
            </p:nvSpPr>
            <p:spPr bwMode="auto">
              <a:xfrm>
                <a:off x="4150" y="3838"/>
                <a:ext cx="272" cy="91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lIns="91417" tIns="45709" rIns="91417" bIns="45709" anchor="ctr"/>
              <a:lstStyle>
                <a:lvl1pPr defTabSz="912813" eaLnBrk="0" hangingPunct="0">
                  <a:defRPr sz="25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912813" eaLnBrk="0" hangingPunct="0">
                  <a:defRPr sz="25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912813" eaLnBrk="0" hangingPunct="0">
                  <a:defRPr sz="25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912813" eaLnBrk="0" hangingPunct="0">
                  <a:defRPr sz="25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912813" eaLnBrk="0" hangingPunct="0">
                  <a:defRPr sz="25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defTabSz="91281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defTabSz="91281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defTabSz="91281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defTabSz="91281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4294" name="Rectangle 83"/>
              <p:cNvSpPr>
                <a:spLocks noChangeArrowheads="1"/>
              </p:cNvSpPr>
              <p:nvPr/>
            </p:nvSpPr>
            <p:spPr bwMode="auto">
              <a:xfrm>
                <a:off x="4241" y="3838"/>
                <a:ext cx="91" cy="4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lIns="91417" tIns="45709" rIns="91417" bIns="45709" anchor="ctr"/>
              <a:lstStyle>
                <a:lvl1pPr defTabSz="912813" eaLnBrk="0" hangingPunct="0">
                  <a:defRPr sz="25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912813" eaLnBrk="0" hangingPunct="0">
                  <a:defRPr sz="25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912813" eaLnBrk="0" hangingPunct="0">
                  <a:defRPr sz="25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912813" eaLnBrk="0" hangingPunct="0">
                  <a:defRPr sz="25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912813" eaLnBrk="0" hangingPunct="0">
                  <a:defRPr sz="25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defTabSz="91281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defTabSz="91281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defTabSz="91281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defTabSz="91281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  <p:sp>
          <p:nvSpPr>
            <p:cNvPr id="4284" name="Text Box 84"/>
            <p:cNvSpPr txBox="1">
              <a:spLocks noChangeArrowheads="1"/>
            </p:cNvSpPr>
            <p:nvPr/>
          </p:nvSpPr>
          <p:spPr bwMode="auto">
            <a:xfrm>
              <a:off x="4921" y="3974"/>
              <a:ext cx="726" cy="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ru-RU" altLang="ru-RU" sz="1300"/>
                <a:t>Узловые станции</a:t>
              </a:r>
              <a:endParaRPr lang="ru-RU" altLang="ru-RU"/>
            </a:p>
          </p:txBody>
        </p:sp>
        <p:sp>
          <p:nvSpPr>
            <p:cNvPr id="4285" name="Text Box 85"/>
            <p:cNvSpPr txBox="1">
              <a:spLocks noChangeAspect="1" noChangeArrowheads="1"/>
            </p:cNvSpPr>
            <p:nvPr/>
          </p:nvSpPr>
          <p:spPr bwMode="auto">
            <a:xfrm>
              <a:off x="4785" y="3612"/>
              <a:ext cx="888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74862" tIns="37437" rIns="74862" bIns="37437"/>
            <a:lstStyle>
              <a:lvl1pPr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/>
              <a:r>
                <a:rPr lang="ru-RU" altLang="ru-RU" sz="1300" b="1">
                  <a:latin typeface="Times New Roman" pitchFamily="18" charset="0"/>
                </a:rPr>
                <a:t>Условные</a:t>
              </a:r>
              <a:r>
                <a:rPr lang="ru-RU" altLang="ru-RU" sz="1300" b="1"/>
                <a:t> </a:t>
              </a:r>
              <a:r>
                <a:rPr lang="ru-RU" altLang="ru-RU" sz="1300" b="1">
                  <a:latin typeface="Times New Roman" pitchFamily="18" charset="0"/>
                </a:rPr>
                <a:t>обозначения</a:t>
              </a:r>
              <a:endParaRPr lang="ru-RU" altLang="ru-RU" sz="1300" b="1"/>
            </a:p>
            <a:p>
              <a:pPr eaLnBrk="1" hangingPunct="1"/>
              <a:endParaRPr lang="ru-RU" altLang="ru-RU"/>
            </a:p>
          </p:txBody>
        </p:sp>
        <p:grpSp>
          <p:nvGrpSpPr>
            <p:cNvPr id="7" name="Group 86"/>
            <p:cNvGrpSpPr>
              <a:grpSpLocks/>
            </p:cNvGrpSpPr>
            <p:nvPr/>
          </p:nvGrpSpPr>
          <p:grpSpPr bwMode="auto">
            <a:xfrm>
              <a:off x="4683" y="3845"/>
              <a:ext cx="227" cy="18"/>
              <a:chOff x="4785" y="2777"/>
              <a:chExt cx="227" cy="18"/>
            </a:xfrm>
          </p:grpSpPr>
          <p:sp>
            <p:nvSpPr>
              <p:cNvPr id="4288" name="Line 87"/>
              <p:cNvSpPr>
                <a:spLocks noChangeShapeType="1"/>
              </p:cNvSpPr>
              <p:nvPr/>
            </p:nvSpPr>
            <p:spPr bwMode="auto">
              <a:xfrm>
                <a:off x="4785" y="2795"/>
                <a:ext cx="22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89" name="Line 88"/>
              <p:cNvSpPr>
                <a:spLocks noChangeShapeType="1"/>
              </p:cNvSpPr>
              <p:nvPr/>
            </p:nvSpPr>
            <p:spPr bwMode="auto">
              <a:xfrm>
                <a:off x="4785" y="2777"/>
                <a:ext cx="22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90" name="Line 89"/>
              <p:cNvSpPr>
                <a:spLocks noChangeShapeType="1"/>
              </p:cNvSpPr>
              <p:nvPr/>
            </p:nvSpPr>
            <p:spPr bwMode="auto">
              <a:xfrm>
                <a:off x="4796" y="2786"/>
                <a:ext cx="45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91" name="Line 90"/>
              <p:cNvSpPr>
                <a:spLocks noChangeShapeType="1"/>
              </p:cNvSpPr>
              <p:nvPr/>
            </p:nvSpPr>
            <p:spPr bwMode="auto">
              <a:xfrm>
                <a:off x="4882" y="2786"/>
                <a:ext cx="45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92" name="Line 91"/>
              <p:cNvSpPr>
                <a:spLocks noChangeShapeType="1"/>
              </p:cNvSpPr>
              <p:nvPr/>
            </p:nvSpPr>
            <p:spPr bwMode="auto">
              <a:xfrm>
                <a:off x="4962" y="2785"/>
                <a:ext cx="45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287" name="Rectangle 92"/>
            <p:cNvSpPr>
              <a:spLocks noChangeArrowheads="1"/>
            </p:cNvSpPr>
            <p:nvPr/>
          </p:nvSpPr>
          <p:spPr bwMode="auto">
            <a:xfrm>
              <a:off x="4955" y="3821"/>
              <a:ext cx="514" cy="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ru-RU" altLang="ru-RU" sz="1100"/>
                <a:t>Железная дорога</a:t>
              </a:r>
              <a:endParaRPr lang="ru-RU" altLang="ru-RU"/>
            </a:p>
          </p:txBody>
        </p:sp>
      </p:grpSp>
      <p:grpSp>
        <p:nvGrpSpPr>
          <p:cNvPr id="8" name="Group 93"/>
          <p:cNvGrpSpPr>
            <a:grpSpLocks/>
          </p:cNvGrpSpPr>
          <p:nvPr/>
        </p:nvGrpSpPr>
        <p:grpSpPr bwMode="auto">
          <a:xfrm>
            <a:off x="636588" y="6959600"/>
            <a:ext cx="2668587" cy="2641600"/>
            <a:chOff x="4558" y="3566"/>
            <a:chExt cx="1202" cy="754"/>
          </a:xfrm>
        </p:grpSpPr>
        <p:sp>
          <p:nvSpPr>
            <p:cNvPr id="4269" name="Rectangle 94"/>
            <p:cNvSpPr>
              <a:spLocks noChangeArrowheads="1"/>
            </p:cNvSpPr>
            <p:nvPr/>
          </p:nvSpPr>
          <p:spPr bwMode="auto">
            <a:xfrm>
              <a:off x="4558" y="3566"/>
              <a:ext cx="1202" cy="754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17" tIns="45709" rIns="91417" bIns="45709" anchor="ctr"/>
            <a:lstStyle>
              <a:lvl1pPr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/>
              <a:endParaRPr lang="ru-RU" altLang="ru-RU"/>
            </a:p>
          </p:txBody>
        </p:sp>
        <p:grpSp>
          <p:nvGrpSpPr>
            <p:cNvPr id="9" name="Group 95"/>
            <p:cNvGrpSpPr>
              <a:grpSpLocks/>
            </p:cNvGrpSpPr>
            <p:nvPr/>
          </p:nvGrpSpPr>
          <p:grpSpPr bwMode="auto">
            <a:xfrm>
              <a:off x="4694" y="3974"/>
              <a:ext cx="154" cy="119"/>
              <a:chOff x="4150" y="3838"/>
              <a:chExt cx="272" cy="91"/>
            </a:xfrm>
          </p:grpSpPr>
          <p:sp>
            <p:nvSpPr>
              <p:cNvPr id="4280" name="Rectangle 96"/>
              <p:cNvSpPr>
                <a:spLocks noChangeArrowheads="1"/>
              </p:cNvSpPr>
              <p:nvPr/>
            </p:nvSpPr>
            <p:spPr bwMode="auto">
              <a:xfrm>
                <a:off x="4150" y="3838"/>
                <a:ext cx="272" cy="91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lIns="91417" tIns="45709" rIns="91417" bIns="45709" anchor="ctr"/>
              <a:lstStyle>
                <a:lvl1pPr defTabSz="912813" eaLnBrk="0" hangingPunct="0">
                  <a:defRPr sz="25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912813" eaLnBrk="0" hangingPunct="0">
                  <a:defRPr sz="25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912813" eaLnBrk="0" hangingPunct="0">
                  <a:defRPr sz="25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912813" eaLnBrk="0" hangingPunct="0">
                  <a:defRPr sz="25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912813" eaLnBrk="0" hangingPunct="0">
                  <a:defRPr sz="25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defTabSz="91281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defTabSz="91281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defTabSz="91281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defTabSz="91281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4281" name="Rectangle 97"/>
              <p:cNvSpPr>
                <a:spLocks noChangeArrowheads="1"/>
              </p:cNvSpPr>
              <p:nvPr/>
            </p:nvSpPr>
            <p:spPr bwMode="auto">
              <a:xfrm>
                <a:off x="4241" y="3838"/>
                <a:ext cx="91" cy="4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lIns="91417" tIns="45709" rIns="91417" bIns="45709" anchor="ctr"/>
              <a:lstStyle>
                <a:lvl1pPr defTabSz="912813" eaLnBrk="0" hangingPunct="0">
                  <a:defRPr sz="25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912813" eaLnBrk="0" hangingPunct="0">
                  <a:defRPr sz="25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912813" eaLnBrk="0" hangingPunct="0">
                  <a:defRPr sz="25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912813" eaLnBrk="0" hangingPunct="0">
                  <a:defRPr sz="25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912813" eaLnBrk="0" hangingPunct="0">
                  <a:defRPr sz="25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defTabSz="91281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defTabSz="91281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defTabSz="91281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defTabSz="912813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  <p:sp>
          <p:nvSpPr>
            <p:cNvPr id="4271" name="Text Box 98"/>
            <p:cNvSpPr txBox="1">
              <a:spLocks noChangeArrowheads="1"/>
            </p:cNvSpPr>
            <p:nvPr/>
          </p:nvSpPr>
          <p:spPr bwMode="auto">
            <a:xfrm>
              <a:off x="4921" y="3974"/>
              <a:ext cx="726" cy="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ru-RU" altLang="ru-RU" sz="1300"/>
                <a:t>Узловые станции</a:t>
              </a:r>
              <a:endParaRPr lang="ru-RU" altLang="ru-RU"/>
            </a:p>
          </p:txBody>
        </p:sp>
        <p:sp>
          <p:nvSpPr>
            <p:cNvPr id="4272" name="Text Box 99"/>
            <p:cNvSpPr txBox="1">
              <a:spLocks noChangeAspect="1" noChangeArrowheads="1"/>
            </p:cNvSpPr>
            <p:nvPr/>
          </p:nvSpPr>
          <p:spPr bwMode="auto">
            <a:xfrm>
              <a:off x="4785" y="3612"/>
              <a:ext cx="888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74862" tIns="37437" rIns="74862" bIns="37437"/>
            <a:lstStyle>
              <a:lvl1pPr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/>
              <a:r>
                <a:rPr lang="ru-RU" altLang="ru-RU" sz="1300" b="1">
                  <a:latin typeface="Times New Roman" pitchFamily="18" charset="0"/>
                </a:rPr>
                <a:t>Условные</a:t>
              </a:r>
              <a:r>
                <a:rPr lang="ru-RU" altLang="ru-RU" sz="1300" b="1"/>
                <a:t> </a:t>
              </a:r>
              <a:r>
                <a:rPr lang="ru-RU" altLang="ru-RU" sz="1300" b="1">
                  <a:latin typeface="Times New Roman" pitchFamily="18" charset="0"/>
                </a:rPr>
                <a:t>обозначения</a:t>
              </a:r>
              <a:endParaRPr lang="ru-RU" altLang="ru-RU" sz="1300" b="1"/>
            </a:p>
            <a:p>
              <a:pPr eaLnBrk="1" hangingPunct="1"/>
              <a:endParaRPr lang="ru-RU" altLang="ru-RU"/>
            </a:p>
          </p:txBody>
        </p:sp>
        <p:grpSp>
          <p:nvGrpSpPr>
            <p:cNvPr id="10" name="Group 100"/>
            <p:cNvGrpSpPr>
              <a:grpSpLocks/>
            </p:cNvGrpSpPr>
            <p:nvPr/>
          </p:nvGrpSpPr>
          <p:grpSpPr bwMode="auto">
            <a:xfrm>
              <a:off x="4683" y="3845"/>
              <a:ext cx="227" cy="18"/>
              <a:chOff x="4785" y="2777"/>
              <a:chExt cx="227" cy="18"/>
            </a:xfrm>
          </p:grpSpPr>
          <p:sp>
            <p:nvSpPr>
              <p:cNvPr id="4275" name="Line 101"/>
              <p:cNvSpPr>
                <a:spLocks noChangeShapeType="1"/>
              </p:cNvSpPr>
              <p:nvPr/>
            </p:nvSpPr>
            <p:spPr bwMode="auto">
              <a:xfrm>
                <a:off x="4785" y="2795"/>
                <a:ext cx="22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76" name="Line 102"/>
              <p:cNvSpPr>
                <a:spLocks noChangeShapeType="1"/>
              </p:cNvSpPr>
              <p:nvPr/>
            </p:nvSpPr>
            <p:spPr bwMode="auto">
              <a:xfrm>
                <a:off x="4785" y="2777"/>
                <a:ext cx="22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77" name="Line 103"/>
              <p:cNvSpPr>
                <a:spLocks noChangeShapeType="1"/>
              </p:cNvSpPr>
              <p:nvPr/>
            </p:nvSpPr>
            <p:spPr bwMode="auto">
              <a:xfrm>
                <a:off x="4796" y="2786"/>
                <a:ext cx="45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78" name="Line 104"/>
              <p:cNvSpPr>
                <a:spLocks noChangeShapeType="1"/>
              </p:cNvSpPr>
              <p:nvPr/>
            </p:nvSpPr>
            <p:spPr bwMode="auto">
              <a:xfrm>
                <a:off x="4882" y="2786"/>
                <a:ext cx="45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79" name="Line 105"/>
              <p:cNvSpPr>
                <a:spLocks noChangeShapeType="1"/>
              </p:cNvSpPr>
              <p:nvPr/>
            </p:nvSpPr>
            <p:spPr bwMode="auto">
              <a:xfrm>
                <a:off x="4962" y="2785"/>
                <a:ext cx="45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274" name="Rectangle 106"/>
            <p:cNvSpPr>
              <a:spLocks noChangeArrowheads="1"/>
            </p:cNvSpPr>
            <p:nvPr/>
          </p:nvSpPr>
          <p:spPr bwMode="auto">
            <a:xfrm>
              <a:off x="4955" y="3821"/>
              <a:ext cx="514" cy="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ru-RU" altLang="ru-RU" sz="1100"/>
                <a:t>Железная дорога</a:t>
              </a:r>
              <a:endParaRPr lang="ru-RU" altLang="ru-RU"/>
            </a:p>
          </p:txBody>
        </p:sp>
      </p:grpSp>
      <p:sp>
        <p:nvSpPr>
          <p:cNvPr id="4136" name="Rectangle 108"/>
          <p:cNvSpPr>
            <a:spLocks noChangeArrowheads="1"/>
          </p:cNvSpPr>
          <p:nvPr/>
        </p:nvSpPr>
        <p:spPr bwMode="auto">
          <a:xfrm>
            <a:off x="0" y="5656263"/>
            <a:ext cx="3305175" cy="3935412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91417" tIns="45709" rIns="91417" bIns="45709" anchor="ctr"/>
          <a:lstStyle>
            <a:lvl1pPr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endParaRPr lang="ru-RU" altLang="ru-RU"/>
          </a:p>
        </p:txBody>
      </p:sp>
      <p:grpSp>
        <p:nvGrpSpPr>
          <p:cNvPr id="11" name="Group 109"/>
          <p:cNvGrpSpPr>
            <a:grpSpLocks/>
          </p:cNvGrpSpPr>
          <p:nvPr/>
        </p:nvGrpSpPr>
        <p:grpSpPr bwMode="auto">
          <a:xfrm>
            <a:off x="373063" y="7537450"/>
            <a:ext cx="422275" cy="246063"/>
            <a:chOff x="4150" y="3838"/>
            <a:chExt cx="272" cy="91"/>
          </a:xfrm>
        </p:grpSpPr>
        <p:sp>
          <p:nvSpPr>
            <p:cNvPr id="4267" name="Rectangle 110"/>
            <p:cNvSpPr>
              <a:spLocks noChangeArrowheads="1"/>
            </p:cNvSpPr>
            <p:nvPr/>
          </p:nvSpPr>
          <p:spPr bwMode="auto">
            <a:xfrm>
              <a:off x="4150" y="3838"/>
              <a:ext cx="272" cy="91"/>
            </a:xfrm>
            <a:prstGeom prst="rect">
              <a:avLst/>
            </a:prstGeom>
            <a:solidFill>
              <a:schemeClr val="tx1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17" tIns="45709" rIns="91417" bIns="45709" anchor="ctr"/>
            <a:lstStyle>
              <a:lvl1pPr defTabSz="912813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12813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12813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12813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12813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912813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912813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912813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912813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4268" name="Rectangle 111"/>
            <p:cNvSpPr>
              <a:spLocks noChangeArrowheads="1"/>
            </p:cNvSpPr>
            <p:nvPr/>
          </p:nvSpPr>
          <p:spPr bwMode="auto">
            <a:xfrm>
              <a:off x="4241" y="3838"/>
              <a:ext cx="91" cy="4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17" tIns="45709" rIns="91417" bIns="45709" anchor="ctr"/>
            <a:lstStyle>
              <a:lvl1pPr defTabSz="912813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12813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12813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12813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12813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912813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912813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912813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912813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sp>
        <p:nvSpPr>
          <p:cNvPr id="4138" name="Text Box 112"/>
          <p:cNvSpPr txBox="1">
            <a:spLocks noChangeArrowheads="1"/>
          </p:cNvSpPr>
          <p:nvPr/>
        </p:nvSpPr>
        <p:spPr bwMode="auto">
          <a:xfrm>
            <a:off x="998538" y="7785100"/>
            <a:ext cx="1995487" cy="19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ru-RU" altLang="ru-RU" sz="1300"/>
              <a:t>Узловые станции</a:t>
            </a:r>
            <a:endParaRPr lang="ru-RU" altLang="ru-RU"/>
          </a:p>
        </p:txBody>
      </p:sp>
      <p:sp>
        <p:nvSpPr>
          <p:cNvPr id="4139" name="Text Box 113"/>
          <p:cNvSpPr txBox="1">
            <a:spLocks noChangeAspect="1" noChangeArrowheads="1"/>
          </p:cNvSpPr>
          <p:nvPr/>
        </p:nvSpPr>
        <p:spPr bwMode="auto">
          <a:xfrm>
            <a:off x="625475" y="5664200"/>
            <a:ext cx="2439988" cy="603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862" tIns="37437" rIns="74862" bIns="37437"/>
          <a:lstStyle>
            <a:lvl1pPr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ru-RU" altLang="ru-RU" sz="1300" b="1">
                <a:latin typeface="Times New Roman" pitchFamily="18" charset="0"/>
              </a:rPr>
              <a:t>Условные</a:t>
            </a:r>
            <a:r>
              <a:rPr lang="ru-RU" altLang="ru-RU" sz="1300" b="1"/>
              <a:t> </a:t>
            </a:r>
            <a:r>
              <a:rPr lang="ru-RU" altLang="ru-RU" sz="1300" b="1">
                <a:latin typeface="Times New Roman" pitchFamily="18" charset="0"/>
              </a:rPr>
              <a:t>обозначения</a:t>
            </a:r>
            <a:endParaRPr lang="ru-RU" altLang="ru-RU"/>
          </a:p>
        </p:txBody>
      </p:sp>
      <p:sp>
        <p:nvSpPr>
          <p:cNvPr id="4140" name="Rectangle 120"/>
          <p:cNvSpPr>
            <a:spLocks noChangeArrowheads="1"/>
          </p:cNvSpPr>
          <p:nvPr/>
        </p:nvSpPr>
        <p:spPr bwMode="auto">
          <a:xfrm>
            <a:off x="1092200" y="6986588"/>
            <a:ext cx="1412875" cy="166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ru-RU" altLang="ru-RU" sz="1100"/>
              <a:t>Железная дорога</a:t>
            </a:r>
            <a:endParaRPr lang="ru-RU" altLang="ru-RU"/>
          </a:p>
        </p:txBody>
      </p:sp>
      <p:sp>
        <p:nvSpPr>
          <p:cNvPr id="4141" name="Text Box 61"/>
          <p:cNvSpPr txBox="1">
            <a:spLocks noChangeArrowheads="1"/>
          </p:cNvSpPr>
          <p:nvPr/>
        </p:nvSpPr>
        <p:spPr bwMode="auto">
          <a:xfrm>
            <a:off x="1344613" y="7456488"/>
            <a:ext cx="1960562" cy="328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619" tIns="89317" rIns="178619" bIns="89317">
            <a:spAutoFit/>
          </a:bodyPr>
          <a:lstStyle>
            <a:lvl1pPr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ru-RU" altLang="ru-RU" sz="1000">
              <a:cs typeface="Arial" charset="0"/>
            </a:endParaRPr>
          </a:p>
        </p:txBody>
      </p:sp>
      <p:sp>
        <p:nvSpPr>
          <p:cNvPr id="4142" name="Text Box 61"/>
          <p:cNvSpPr txBox="1">
            <a:spLocks noChangeArrowheads="1"/>
          </p:cNvSpPr>
          <p:nvPr/>
        </p:nvSpPr>
        <p:spPr bwMode="auto">
          <a:xfrm>
            <a:off x="865188" y="6024563"/>
            <a:ext cx="1960562" cy="48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619" tIns="89317" rIns="178619" bIns="89317">
            <a:spAutoFit/>
          </a:bodyPr>
          <a:lstStyle>
            <a:lvl1pPr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ru-RU" altLang="ru-RU" sz="800">
                <a:cs typeface="Arial" charset="0"/>
              </a:rPr>
              <a:t>- </a:t>
            </a:r>
            <a:r>
              <a:rPr lang="ru-RU" altLang="ru-RU" sz="1000">
                <a:cs typeface="Arial" charset="0"/>
              </a:rPr>
              <a:t>Аварийно-опасные участки железной дороги </a:t>
            </a:r>
            <a:endParaRPr lang="ru-RU" altLang="ru-RU" sz="800">
              <a:cs typeface="Arial" charset="0"/>
            </a:endParaRPr>
          </a:p>
        </p:txBody>
      </p:sp>
      <p:sp>
        <p:nvSpPr>
          <p:cNvPr id="4143" name="Text Box 64"/>
          <p:cNvSpPr txBox="1">
            <a:spLocks noChangeArrowheads="1"/>
          </p:cNvSpPr>
          <p:nvPr/>
        </p:nvSpPr>
        <p:spPr bwMode="auto">
          <a:xfrm>
            <a:off x="936625" y="8837613"/>
            <a:ext cx="1714500" cy="236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6366" tIns="43179" rIns="86366" bIns="43179">
            <a:spAutoFit/>
          </a:bodyPr>
          <a:lstStyle>
            <a:lvl1pPr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ru-RU" altLang="ru-RU" sz="800">
                <a:cs typeface="Arial" charset="0"/>
              </a:rPr>
              <a:t>- </a:t>
            </a:r>
            <a:r>
              <a:rPr lang="ru-RU" altLang="ru-RU" sz="1000">
                <a:cs typeface="Arial" charset="0"/>
              </a:rPr>
              <a:t>вертолетные площадки</a:t>
            </a:r>
          </a:p>
        </p:txBody>
      </p:sp>
      <p:grpSp>
        <p:nvGrpSpPr>
          <p:cNvPr id="12" name="Group 53"/>
          <p:cNvGrpSpPr>
            <a:grpSpLocks/>
          </p:cNvGrpSpPr>
          <p:nvPr/>
        </p:nvGrpSpPr>
        <p:grpSpPr bwMode="auto">
          <a:xfrm>
            <a:off x="349250" y="8153400"/>
            <a:ext cx="722313" cy="357188"/>
            <a:chOff x="2290" y="4020"/>
            <a:chExt cx="817" cy="315"/>
          </a:xfrm>
        </p:grpSpPr>
        <p:sp>
          <p:nvSpPr>
            <p:cNvPr id="4257" name="Rectangle 54"/>
            <p:cNvSpPr>
              <a:spLocks noChangeArrowheads="1"/>
            </p:cNvSpPr>
            <p:nvPr/>
          </p:nvSpPr>
          <p:spPr bwMode="auto">
            <a:xfrm>
              <a:off x="2702" y="4065"/>
              <a:ext cx="405" cy="2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685" tIns="12685" rIns="12685" bIns="12685"/>
            <a:lstStyle>
              <a:lvl1pPr defTabSz="912813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12813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12813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12813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12813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912813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912813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912813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912813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/>
              <a:r>
                <a:rPr lang="ru-RU" altLang="ru-RU" sz="800">
                  <a:cs typeface="Arial" charset="0"/>
                </a:rPr>
                <a:t>ФАП</a:t>
              </a:r>
            </a:p>
          </p:txBody>
        </p:sp>
        <p:grpSp>
          <p:nvGrpSpPr>
            <p:cNvPr id="13" name="Group 55"/>
            <p:cNvGrpSpPr>
              <a:grpSpLocks/>
            </p:cNvGrpSpPr>
            <p:nvPr/>
          </p:nvGrpSpPr>
          <p:grpSpPr bwMode="auto">
            <a:xfrm>
              <a:off x="2290" y="4020"/>
              <a:ext cx="545" cy="211"/>
              <a:chOff x="3288" y="3929"/>
              <a:chExt cx="479" cy="211"/>
            </a:xfrm>
          </p:grpSpPr>
          <p:grpSp>
            <p:nvGrpSpPr>
              <p:cNvPr id="14" name="Group 56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1"/>
                <a:chOff x="0" y="1"/>
                <a:chExt cx="20000" cy="19999"/>
              </a:xfrm>
            </p:grpSpPr>
            <p:sp>
              <p:nvSpPr>
                <p:cNvPr id="4261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91325" tIns="45662" rIns="91325" bIns="45662"/>
                <a:lstStyle>
                  <a:lvl1pPr defTabSz="912813" eaLnBrk="0" hangingPunct="0"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defTabSz="912813" eaLnBrk="0" hangingPunct="0"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defTabSz="912813" eaLnBrk="0" hangingPunct="0"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defTabSz="912813" eaLnBrk="0" hangingPunct="0"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defTabSz="912813" eaLnBrk="0" hangingPunct="0"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defTabSz="91281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defTabSz="91281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defTabSz="91281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defTabSz="91281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algn="ctr" eaLnBrk="1" hangingPunct="1"/>
                  <a:endParaRPr lang="ru-RU" altLang="ru-RU" sz="2100">
                    <a:cs typeface="Arial" charset="0"/>
                  </a:endParaRPr>
                </a:p>
              </p:txBody>
            </p:sp>
            <p:sp>
              <p:nvSpPr>
                <p:cNvPr id="4262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263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15" name="Group 60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4265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266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4260" name="Line 63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4145" name="Text Box 61"/>
          <p:cNvSpPr txBox="1">
            <a:spLocks noChangeArrowheads="1"/>
          </p:cNvSpPr>
          <p:nvPr/>
        </p:nvSpPr>
        <p:spPr bwMode="auto">
          <a:xfrm>
            <a:off x="1344613" y="8391525"/>
            <a:ext cx="1960562" cy="30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619" tIns="89317" rIns="178619" bIns="89317">
            <a:spAutoFit/>
          </a:bodyPr>
          <a:lstStyle>
            <a:lvl1pPr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ru-RU" altLang="ru-RU" sz="800"/>
              <a:t>-</a:t>
            </a:r>
            <a:endParaRPr lang="ru-RU" altLang="ru-RU"/>
          </a:p>
        </p:txBody>
      </p:sp>
      <p:sp>
        <p:nvSpPr>
          <p:cNvPr id="4146" name="Oval 31"/>
          <p:cNvSpPr>
            <a:spLocks noChangeArrowheads="1"/>
          </p:cNvSpPr>
          <p:nvPr/>
        </p:nvSpPr>
        <p:spPr bwMode="auto">
          <a:xfrm>
            <a:off x="360363" y="8763000"/>
            <a:ext cx="412750" cy="358775"/>
          </a:xfrm>
          <a:prstGeom prst="ellipse">
            <a:avLst/>
          </a:prstGeom>
          <a:solidFill>
            <a:schemeClr val="bg1"/>
          </a:solidFill>
          <a:ln w="57150">
            <a:solidFill>
              <a:srgbClr val="FF0000"/>
            </a:solidFill>
            <a:round/>
            <a:headEnd/>
            <a:tailEnd/>
          </a:ln>
        </p:spPr>
        <p:txBody>
          <a:bodyPr wrap="none" lIns="178800" tIns="89403" rIns="178800" bIns="89403" anchor="ctr"/>
          <a:lstStyle>
            <a:lvl1pPr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7907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7907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7907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7907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ru-RU" altLang="ru-RU" sz="2000" b="1">
                <a:latin typeface="Times New Roman" pitchFamily="18" charset="0"/>
                <a:cs typeface="Times New Roman" pitchFamily="18" charset="0"/>
              </a:rPr>
              <a:t>Т</a:t>
            </a:r>
          </a:p>
        </p:txBody>
      </p:sp>
      <p:graphicFrame>
        <p:nvGraphicFramePr>
          <p:cNvPr id="4098" name="Object 430"/>
          <p:cNvGraphicFramePr>
            <a:graphicFrameLocks noChangeAspect="1"/>
          </p:cNvGraphicFramePr>
          <p:nvPr/>
        </p:nvGraphicFramePr>
        <p:xfrm>
          <a:off x="0" y="4513263"/>
          <a:ext cx="1011238" cy="1162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038" name="CorelDRAW" r:id="rId4" imgW="2557800" imgH="2940480" progId="">
                  <p:embed/>
                </p:oleObj>
              </mc:Choice>
              <mc:Fallback>
                <p:oleObj name="CorelDRAW" r:id="rId4" imgW="2557800" imgH="2940480" progId="">
                  <p:embed/>
                  <p:pic>
                    <p:nvPicPr>
                      <p:cNvPr id="0" name="Picture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4513263"/>
                        <a:ext cx="1011238" cy="1162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147" name="Text Box 81"/>
          <p:cNvSpPr txBox="1">
            <a:spLocks noChangeArrowheads="1"/>
          </p:cNvSpPr>
          <p:nvPr/>
        </p:nvSpPr>
        <p:spPr bwMode="auto">
          <a:xfrm>
            <a:off x="6832600" y="2497138"/>
            <a:ext cx="3448050" cy="527050"/>
          </a:xfrm>
          <a:prstGeom prst="rect">
            <a:avLst/>
          </a:prstGeom>
          <a:solidFill>
            <a:srgbClr val="00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06" tIns="45703" rIns="91406" bIns="45703">
            <a:spAutoFit/>
          </a:bodyPr>
          <a:lstStyle>
            <a:lvl1pPr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ru-RU" altLang="ru-RU" sz="1400" b="1"/>
              <a:t>Авиационная разведка не проводится</a:t>
            </a:r>
          </a:p>
        </p:txBody>
      </p:sp>
      <p:sp>
        <p:nvSpPr>
          <p:cNvPr id="4148" name="Прямоугольник 144"/>
          <p:cNvSpPr>
            <a:spLocks noChangeArrowheads="1"/>
          </p:cNvSpPr>
          <p:nvPr/>
        </p:nvSpPr>
        <p:spPr bwMode="auto">
          <a:xfrm>
            <a:off x="4240213" y="6816725"/>
            <a:ext cx="3024187" cy="576263"/>
          </a:xfrm>
          <a:prstGeom prst="rect">
            <a:avLst/>
          </a:prstGeom>
          <a:solidFill>
            <a:srgbClr val="FFC000"/>
          </a:solidFill>
          <a:ln w="9525" algn="ctr">
            <a:solidFill>
              <a:srgbClr val="000000"/>
            </a:solidFill>
            <a:round/>
            <a:headEnd/>
            <a:tailEnd/>
          </a:ln>
        </p:spPr>
        <p:txBody>
          <a:bodyPr lIns="91305" tIns="45653" rIns="91305" bIns="45653"/>
          <a:lstStyle>
            <a:lvl1pPr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ru-RU" altLang="ru-RU" sz="1300">
                <a:solidFill>
                  <a:srgbClr val="000000"/>
                </a:solidFill>
                <a:latin typeface="Times New Roman" pitchFamily="18" charset="0"/>
              </a:rPr>
              <a:t>Крупных ж/д аварий на территории района не было</a:t>
            </a:r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4149" name="AutoShape 565"/>
          <p:cNvSpPr>
            <a:spLocks noChangeArrowheads="1"/>
          </p:cNvSpPr>
          <p:nvPr/>
        </p:nvSpPr>
        <p:spPr bwMode="auto">
          <a:xfrm>
            <a:off x="8921750" y="4295775"/>
            <a:ext cx="2568575" cy="1222375"/>
          </a:xfrm>
          <a:prstGeom prst="wedgeRectCallout">
            <a:avLst>
              <a:gd name="adj1" fmla="val -182014"/>
              <a:gd name="adj2" fmla="val -44806"/>
            </a:avLst>
          </a:prstGeom>
          <a:gradFill rotWithShape="0">
            <a:gsLst>
              <a:gs pos="0">
                <a:srgbClr val="FFC000"/>
              </a:gs>
              <a:gs pos="100000">
                <a:srgbClr val="FFFFFF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9945" tIns="49972" rIns="99945" bIns="49972"/>
          <a:lstStyle>
            <a:lvl1pPr defTabSz="1143000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143000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143000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143000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143000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1430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1430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1430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1430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ru-RU" altLang="ru-RU" sz="1300" b="1">
                <a:latin typeface="Times New Roman" pitchFamily="18" charset="0"/>
                <a:cs typeface="Arial" charset="0"/>
              </a:rPr>
              <a:t>Расстояние от опасного участка до ЦРБ составляет 4 км по асфальтированной двухсторонней дороге ширина которой составляет 6-м</a:t>
            </a:r>
          </a:p>
        </p:txBody>
      </p:sp>
      <p:graphicFrame>
        <p:nvGraphicFramePr>
          <p:cNvPr id="4099" name="Object 31"/>
          <p:cNvGraphicFramePr>
            <a:graphicFrameLocks noChangeAspect="1"/>
          </p:cNvGraphicFramePr>
          <p:nvPr/>
        </p:nvGraphicFramePr>
        <p:xfrm>
          <a:off x="3305175" y="8007350"/>
          <a:ext cx="2433638" cy="15938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039" name="Лист" r:id="rId6" imgW="2990945" imgH="1723930" progId="Excel.Sheet.8">
                  <p:embed/>
                </p:oleObj>
              </mc:Choice>
              <mc:Fallback>
                <p:oleObj name="Лист" r:id="rId6" imgW="2990945" imgH="1723930" progId="Excel.Sheet.8">
                  <p:embed/>
                  <p:pic>
                    <p:nvPicPr>
                      <p:cNvPr id="0" name="Picture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 l="-482" t="569" r="121" b="189"/>
                      <a:stretch>
                        <a:fillRect/>
                      </a:stretch>
                    </p:blipFill>
                    <p:spPr bwMode="auto">
                      <a:xfrm>
                        <a:off x="3305175" y="8007350"/>
                        <a:ext cx="2433638" cy="1593850"/>
                      </a:xfrm>
                      <a:prstGeom prst="rect">
                        <a:avLst/>
                      </a:prstGeom>
                      <a:noFill/>
                      <a:ln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6" name="Group 114"/>
          <p:cNvGrpSpPr>
            <a:grpSpLocks/>
          </p:cNvGrpSpPr>
          <p:nvPr/>
        </p:nvGrpSpPr>
        <p:grpSpPr bwMode="auto">
          <a:xfrm rot="3187806">
            <a:off x="4359275" y="3746500"/>
            <a:ext cx="625475" cy="142875"/>
            <a:chOff x="4785" y="2777"/>
            <a:chExt cx="227" cy="18"/>
          </a:xfrm>
        </p:grpSpPr>
        <p:sp>
          <p:nvSpPr>
            <p:cNvPr id="4252" name="Line 115"/>
            <p:cNvSpPr>
              <a:spLocks noChangeShapeType="1"/>
            </p:cNvSpPr>
            <p:nvPr/>
          </p:nvSpPr>
          <p:spPr bwMode="auto">
            <a:xfrm>
              <a:off x="4785" y="2795"/>
              <a:ext cx="2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53" name="Line 116"/>
            <p:cNvSpPr>
              <a:spLocks noChangeShapeType="1"/>
            </p:cNvSpPr>
            <p:nvPr/>
          </p:nvSpPr>
          <p:spPr bwMode="auto">
            <a:xfrm>
              <a:off x="4785" y="2777"/>
              <a:ext cx="2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54" name="Line 117"/>
            <p:cNvSpPr>
              <a:spLocks noChangeShapeType="1"/>
            </p:cNvSpPr>
            <p:nvPr/>
          </p:nvSpPr>
          <p:spPr bwMode="auto">
            <a:xfrm>
              <a:off x="4796" y="2786"/>
              <a:ext cx="4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55" name="Line 118"/>
            <p:cNvSpPr>
              <a:spLocks noChangeShapeType="1"/>
            </p:cNvSpPr>
            <p:nvPr/>
          </p:nvSpPr>
          <p:spPr bwMode="auto">
            <a:xfrm>
              <a:off x="4882" y="2786"/>
              <a:ext cx="4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56" name="Line 119"/>
            <p:cNvSpPr>
              <a:spLocks noChangeShapeType="1"/>
            </p:cNvSpPr>
            <p:nvPr/>
          </p:nvSpPr>
          <p:spPr bwMode="auto">
            <a:xfrm>
              <a:off x="4962" y="2785"/>
              <a:ext cx="4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7" name="Group 114"/>
          <p:cNvGrpSpPr>
            <a:grpSpLocks/>
          </p:cNvGrpSpPr>
          <p:nvPr/>
        </p:nvGrpSpPr>
        <p:grpSpPr bwMode="auto">
          <a:xfrm rot="3435257">
            <a:off x="3998913" y="3241675"/>
            <a:ext cx="625475" cy="142875"/>
            <a:chOff x="4785" y="2777"/>
            <a:chExt cx="227" cy="18"/>
          </a:xfrm>
        </p:grpSpPr>
        <p:sp>
          <p:nvSpPr>
            <p:cNvPr id="4247" name="Line 115"/>
            <p:cNvSpPr>
              <a:spLocks noChangeShapeType="1"/>
            </p:cNvSpPr>
            <p:nvPr/>
          </p:nvSpPr>
          <p:spPr bwMode="auto">
            <a:xfrm>
              <a:off x="4785" y="2795"/>
              <a:ext cx="2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48" name="Line 116"/>
            <p:cNvSpPr>
              <a:spLocks noChangeShapeType="1"/>
            </p:cNvSpPr>
            <p:nvPr/>
          </p:nvSpPr>
          <p:spPr bwMode="auto">
            <a:xfrm>
              <a:off x="4785" y="2777"/>
              <a:ext cx="2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49" name="Line 117"/>
            <p:cNvSpPr>
              <a:spLocks noChangeShapeType="1"/>
            </p:cNvSpPr>
            <p:nvPr/>
          </p:nvSpPr>
          <p:spPr bwMode="auto">
            <a:xfrm>
              <a:off x="4796" y="2786"/>
              <a:ext cx="4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50" name="Line 118"/>
            <p:cNvSpPr>
              <a:spLocks noChangeShapeType="1"/>
            </p:cNvSpPr>
            <p:nvPr/>
          </p:nvSpPr>
          <p:spPr bwMode="auto">
            <a:xfrm>
              <a:off x="4882" y="2786"/>
              <a:ext cx="4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51" name="Line 119"/>
            <p:cNvSpPr>
              <a:spLocks noChangeShapeType="1"/>
            </p:cNvSpPr>
            <p:nvPr/>
          </p:nvSpPr>
          <p:spPr bwMode="auto">
            <a:xfrm>
              <a:off x="4962" y="2785"/>
              <a:ext cx="4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8" name="Group 114"/>
          <p:cNvGrpSpPr>
            <a:grpSpLocks/>
          </p:cNvGrpSpPr>
          <p:nvPr/>
        </p:nvGrpSpPr>
        <p:grpSpPr bwMode="auto">
          <a:xfrm rot="3602480">
            <a:off x="3711575" y="2809875"/>
            <a:ext cx="625475" cy="142875"/>
            <a:chOff x="4785" y="2777"/>
            <a:chExt cx="227" cy="18"/>
          </a:xfrm>
        </p:grpSpPr>
        <p:sp>
          <p:nvSpPr>
            <p:cNvPr id="4242" name="Line 115"/>
            <p:cNvSpPr>
              <a:spLocks noChangeShapeType="1"/>
            </p:cNvSpPr>
            <p:nvPr/>
          </p:nvSpPr>
          <p:spPr bwMode="auto">
            <a:xfrm>
              <a:off x="4785" y="2795"/>
              <a:ext cx="2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43" name="Line 116"/>
            <p:cNvSpPr>
              <a:spLocks noChangeShapeType="1"/>
            </p:cNvSpPr>
            <p:nvPr/>
          </p:nvSpPr>
          <p:spPr bwMode="auto">
            <a:xfrm>
              <a:off x="4785" y="2777"/>
              <a:ext cx="2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44" name="Line 117"/>
            <p:cNvSpPr>
              <a:spLocks noChangeShapeType="1"/>
            </p:cNvSpPr>
            <p:nvPr/>
          </p:nvSpPr>
          <p:spPr bwMode="auto">
            <a:xfrm>
              <a:off x="4796" y="2786"/>
              <a:ext cx="4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45" name="Line 118"/>
            <p:cNvSpPr>
              <a:spLocks noChangeShapeType="1"/>
            </p:cNvSpPr>
            <p:nvPr/>
          </p:nvSpPr>
          <p:spPr bwMode="auto">
            <a:xfrm>
              <a:off x="4882" y="2786"/>
              <a:ext cx="4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46" name="Line 119"/>
            <p:cNvSpPr>
              <a:spLocks noChangeShapeType="1"/>
            </p:cNvSpPr>
            <p:nvPr/>
          </p:nvSpPr>
          <p:spPr bwMode="auto">
            <a:xfrm>
              <a:off x="4962" y="2785"/>
              <a:ext cx="4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9" name="Group 114"/>
          <p:cNvGrpSpPr>
            <a:grpSpLocks/>
          </p:cNvGrpSpPr>
          <p:nvPr/>
        </p:nvGrpSpPr>
        <p:grpSpPr bwMode="auto">
          <a:xfrm rot="4557826">
            <a:off x="157163" y="7011988"/>
            <a:ext cx="625475" cy="92075"/>
            <a:chOff x="4785" y="2777"/>
            <a:chExt cx="227" cy="18"/>
          </a:xfrm>
        </p:grpSpPr>
        <p:sp>
          <p:nvSpPr>
            <p:cNvPr id="4237" name="Line 115"/>
            <p:cNvSpPr>
              <a:spLocks noChangeShapeType="1"/>
            </p:cNvSpPr>
            <p:nvPr/>
          </p:nvSpPr>
          <p:spPr bwMode="auto">
            <a:xfrm>
              <a:off x="4785" y="2795"/>
              <a:ext cx="2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38" name="Line 116"/>
            <p:cNvSpPr>
              <a:spLocks noChangeShapeType="1"/>
            </p:cNvSpPr>
            <p:nvPr/>
          </p:nvSpPr>
          <p:spPr bwMode="auto">
            <a:xfrm>
              <a:off x="4785" y="2777"/>
              <a:ext cx="2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39" name="Line 117"/>
            <p:cNvSpPr>
              <a:spLocks noChangeShapeType="1"/>
            </p:cNvSpPr>
            <p:nvPr/>
          </p:nvSpPr>
          <p:spPr bwMode="auto">
            <a:xfrm>
              <a:off x="4796" y="2786"/>
              <a:ext cx="4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40" name="Line 118"/>
            <p:cNvSpPr>
              <a:spLocks noChangeShapeType="1"/>
            </p:cNvSpPr>
            <p:nvPr/>
          </p:nvSpPr>
          <p:spPr bwMode="auto">
            <a:xfrm>
              <a:off x="4882" y="2786"/>
              <a:ext cx="4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41" name="Line 119"/>
            <p:cNvSpPr>
              <a:spLocks noChangeShapeType="1"/>
            </p:cNvSpPr>
            <p:nvPr/>
          </p:nvSpPr>
          <p:spPr bwMode="auto">
            <a:xfrm>
              <a:off x="4962" y="2785"/>
              <a:ext cx="4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154" name="Oval 63"/>
          <p:cNvSpPr>
            <a:spLocks noChangeArrowheads="1"/>
          </p:cNvSpPr>
          <p:nvPr/>
        </p:nvSpPr>
        <p:spPr bwMode="auto">
          <a:xfrm>
            <a:off x="136525" y="6169025"/>
            <a:ext cx="669925" cy="157163"/>
          </a:xfrm>
          <a:prstGeom prst="ellipse">
            <a:avLst/>
          </a:prstGeom>
          <a:solidFill>
            <a:srgbClr val="FF0000">
              <a:alpha val="50195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lIns="91325" tIns="45662" rIns="91325" bIns="45662" anchor="ctr"/>
          <a:lstStyle>
            <a:lvl1pPr defTabSz="912813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12813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12813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12813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12813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endParaRPr lang="ru-RU" altLang="ru-RU">
              <a:cs typeface="Arial" charset="0"/>
            </a:endParaRPr>
          </a:p>
        </p:txBody>
      </p:sp>
      <p:sp>
        <p:nvSpPr>
          <p:cNvPr id="4155" name="Line 308"/>
          <p:cNvSpPr>
            <a:spLocks noChangeShapeType="1"/>
          </p:cNvSpPr>
          <p:nvPr/>
        </p:nvSpPr>
        <p:spPr bwMode="auto">
          <a:xfrm flipH="1">
            <a:off x="3736975" y="4584700"/>
            <a:ext cx="1368425" cy="3311525"/>
          </a:xfrm>
          <a:prstGeom prst="line">
            <a:avLst/>
          </a:prstGeom>
          <a:noFill/>
          <a:ln w="47625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4156" name="Line 309"/>
          <p:cNvSpPr>
            <a:spLocks noChangeShapeType="1"/>
          </p:cNvSpPr>
          <p:nvPr/>
        </p:nvSpPr>
        <p:spPr bwMode="auto">
          <a:xfrm flipH="1" flipV="1">
            <a:off x="5176838" y="4584700"/>
            <a:ext cx="1223962" cy="71438"/>
          </a:xfrm>
          <a:prstGeom prst="line">
            <a:avLst/>
          </a:prstGeom>
          <a:noFill/>
          <a:ln w="47625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4157" name="Line 310"/>
          <p:cNvSpPr>
            <a:spLocks noChangeShapeType="1"/>
          </p:cNvSpPr>
          <p:nvPr/>
        </p:nvSpPr>
        <p:spPr bwMode="auto">
          <a:xfrm flipH="1" flipV="1">
            <a:off x="3232150" y="2136775"/>
            <a:ext cx="1871663" cy="2447925"/>
          </a:xfrm>
          <a:prstGeom prst="line">
            <a:avLst/>
          </a:prstGeom>
          <a:noFill/>
          <a:ln w="47625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20" name="Group 37"/>
          <p:cNvGrpSpPr>
            <a:grpSpLocks/>
          </p:cNvGrpSpPr>
          <p:nvPr/>
        </p:nvGrpSpPr>
        <p:grpSpPr bwMode="auto">
          <a:xfrm>
            <a:off x="8201025" y="3937000"/>
            <a:ext cx="1223963" cy="373063"/>
            <a:chOff x="2290" y="4020"/>
            <a:chExt cx="817" cy="315"/>
          </a:xfrm>
        </p:grpSpPr>
        <p:sp>
          <p:nvSpPr>
            <p:cNvPr id="4227" name="Rectangle 38"/>
            <p:cNvSpPr>
              <a:spLocks noChangeArrowheads="1"/>
            </p:cNvSpPr>
            <p:nvPr/>
          </p:nvSpPr>
          <p:spPr bwMode="auto">
            <a:xfrm>
              <a:off x="2702" y="4065"/>
              <a:ext cx="405" cy="27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24829" tIns="24829" rIns="24829" bIns="24829"/>
            <a:lstStyle>
              <a:lvl1pPr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/>
              <a:r>
                <a:rPr lang="ru-RU" altLang="ru-RU" sz="1100" b="1"/>
                <a:t>ЦРБ</a:t>
              </a:r>
            </a:p>
            <a:p>
              <a:pPr algn="ctr" eaLnBrk="1" hangingPunct="1"/>
              <a:r>
                <a:rPr lang="ru-RU" altLang="ru-RU" sz="1100" b="1"/>
                <a:t>750 </a:t>
              </a:r>
            </a:p>
          </p:txBody>
        </p:sp>
        <p:grpSp>
          <p:nvGrpSpPr>
            <p:cNvPr id="21" name="Group 39"/>
            <p:cNvGrpSpPr>
              <a:grpSpLocks/>
            </p:cNvGrpSpPr>
            <p:nvPr/>
          </p:nvGrpSpPr>
          <p:grpSpPr bwMode="auto">
            <a:xfrm>
              <a:off x="2290" y="4020"/>
              <a:ext cx="545" cy="210"/>
              <a:chOff x="3288" y="3929"/>
              <a:chExt cx="479" cy="210"/>
            </a:xfrm>
          </p:grpSpPr>
          <p:grpSp>
            <p:nvGrpSpPr>
              <p:cNvPr id="22" name="Group 40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0"/>
                <a:chOff x="0" y="1"/>
                <a:chExt cx="20000" cy="19999"/>
              </a:xfrm>
            </p:grpSpPr>
            <p:sp>
              <p:nvSpPr>
                <p:cNvPr id="4231" name="Rectangle 41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27939" tIns="63973" rIns="127939" bIns="63973"/>
                <a:lstStyle>
                  <a:lvl1pPr defTabSz="1279525" eaLnBrk="0" hangingPunct="0"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defTabSz="1279525" eaLnBrk="0" hangingPunct="0"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defTabSz="1279525" eaLnBrk="0" hangingPunct="0"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defTabSz="1279525" eaLnBrk="0" hangingPunct="0"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defTabSz="1279525" eaLnBrk="0" hangingPunct="0"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ru-RU" altLang="ru-RU">
                    <a:latin typeface="Calibri" pitchFamily="34" charset="0"/>
                  </a:endParaRPr>
                </a:p>
              </p:txBody>
            </p:sp>
            <p:sp>
              <p:nvSpPr>
                <p:cNvPr id="4232" name="Line 42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233" name="Line 43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23" name="Group 44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4235" name="Line 45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236" name="Line 46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4230" name="Line 47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24" name="Group 39"/>
          <p:cNvGrpSpPr>
            <a:grpSpLocks/>
          </p:cNvGrpSpPr>
          <p:nvPr/>
        </p:nvGrpSpPr>
        <p:grpSpPr bwMode="auto">
          <a:xfrm>
            <a:off x="4313238" y="4008438"/>
            <a:ext cx="473075" cy="249237"/>
            <a:chOff x="3288" y="3929"/>
            <a:chExt cx="479" cy="210"/>
          </a:xfrm>
        </p:grpSpPr>
        <p:grpSp>
          <p:nvGrpSpPr>
            <p:cNvPr id="25" name="Group 40"/>
            <p:cNvGrpSpPr>
              <a:grpSpLocks/>
            </p:cNvGrpSpPr>
            <p:nvPr/>
          </p:nvGrpSpPr>
          <p:grpSpPr bwMode="auto">
            <a:xfrm>
              <a:off x="3288" y="3929"/>
              <a:ext cx="317" cy="210"/>
              <a:chOff x="0" y="1"/>
              <a:chExt cx="20000" cy="19999"/>
            </a:xfrm>
          </p:grpSpPr>
          <p:sp>
            <p:nvSpPr>
              <p:cNvPr id="4221" name="Rectangle 41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solidFill>
                <a:schemeClr val="bg1"/>
              </a:solidFill>
              <a:ln w="254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lIns="127939" tIns="63973" rIns="127939" bIns="63973"/>
              <a:lstStyle>
                <a:lvl1pPr defTabSz="1279525" eaLnBrk="0" hangingPunct="0">
                  <a:defRPr sz="25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1279525" eaLnBrk="0" hangingPunct="0">
                  <a:defRPr sz="25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1279525" eaLnBrk="0" hangingPunct="0">
                  <a:defRPr sz="25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1279525" eaLnBrk="0" hangingPunct="0">
                  <a:defRPr sz="25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1279525" eaLnBrk="0" hangingPunct="0">
                  <a:defRPr sz="25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ru-RU" altLang="ru-RU">
                  <a:latin typeface="Calibri" pitchFamily="34" charset="0"/>
                </a:endParaRPr>
              </a:p>
            </p:txBody>
          </p:sp>
          <p:sp>
            <p:nvSpPr>
              <p:cNvPr id="4222" name="Line 42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23" name="Line 43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6" name="Group 44"/>
              <p:cNvGrpSpPr>
                <a:grpSpLocks/>
              </p:cNvGrpSpPr>
              <p:nvPr/>
            </p:nvGrpSpPr>
            <p:grpSpPr bwMode="auto">
              <a:xfrm>
                <a:off x="8961" y="3009"/>
                <a:ext cx="2336" cy="3408"/>
                <a:chOff x="-1" y="0"/>
                <a:chExt cx="20002" cy="20000"/>
              </a:xfrm>
            </p:grpSpPr>
            <p:sp>
              <p:nvSpPr>
                <p:cNvPr id="4225" name="Line 45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226" name="Line 46"/>
                <p:cNvSpPr>
                  <a:spLocks noChangeShapeType="1"/>
                </p:cNvSpPr>
                <p:nvPr/>
              </p:nvSpPr>
              <p:spPr bwMode="auto">
                <a:xfrm>
                  <a:off x="-1" y="11585"/>
                  <a:ext cx="20002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sp>
          <p:nvSpPr>
            <p:cNvPr id="4220" name="Line 47"/>
            <p:cNvSpPr>
              <a:spLocks noChangeShapeType="1"/>
            </p:cNvSpPr>
            <p:nvPr/>
          </p:nvSpPr>
          <p:spPr bwMode="auto">
            <a:xfrm>
              <a:off x="3669" y="4064"/>
              <a:ext cx="98" cy="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160" name="Rectangle 38"/>
          <p:cNvSpPr>
            <a:spLocks noChangeArrowheads="1"/>
          </p:cNvSpPr>
          <p:nvPr/>
        </p:nvSpPr>
        <p:spPr bwMode="auto">
          <a:xfrm>
            <a:off x="3305175" y="4295775"/>
            <a:ext cx="1150938" cy="2174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24829" tIns="24829" rIns="24829" bIns="24829"/>
          <a:lstStyle>
            <a:lvl1pPr defTabSz="1277938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277938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277938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277938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277938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ru-RU" altLang="ru-RU" sz="900" b="1"/>
              <a:t>Амбулатория</a:t>
            </a:r>
          </a:p>
        </p:txBody>
      </p:sp>
      <p:grpSp>
        <p:nvGrpSpPr>
          <p:cNvPr id="27" name="Group 124"/>
          <p:cNvGrpSpPr>
            <a:grpSpLocks/>
          </p:cNvGrpSpPr>
          <p:nvPr/>
        </p:nvGrpSpPr>
        <p:grpSpPr bwMode="auto">
          <a:xfrm>
            <a:off x="11401425" y="6157913"/>
            <a:ext cx="325438" cy="339725"/>
            <a:chOff x="5364" y="2382"/>
            <a:chExt cx="272" cy="272"/>
          </a:xfrm>
        </p:grpSpPr>
        <p:grpSp>
          <p:nvGrpSpPr>
            <p:cNvPr id="28" name="Group 125"/>
            <p:cNvGrpSpPr>
              <a:grpSpLocks/>
            </p:cNvGrpSpPr>
            <p:nvPr/>
          </p:nvGrpSpPr>
          <p:grpSpPr bwMode="auto">
            <a:xfrm>
              <a:off x="5364" y="2382"/>
              <a:ext cx="272" cy="272"/>
              <a:chOff x="3168" y="192"/>
              <a:chExt cx="528" cy="672"/>
            </a:xfrm>
          </p:grpSpPr>
          <p:sp>
            <p:nvSpPr>
              <p:cNvPr id="4215" name="Line 126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0" cy="67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4216" name="Line 127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4217" name="Line 128"/>
              <p:cNvSpPr>
                <a:spLocks noChangeShapeType="1"/>
              </p:cNvSpPr>
              <p:nvPr/>
            </p:nvSpPr>
            <p:spPr bwMode="auto">
              <a:xfrm flipV="1">
                <a:off x="3168" y="480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4218" name="Line 129"/>
              <p:cNvSpPr>
                <a:spLocks noChangeShapeType="1"/>
              </p:cNvSpPr>
              <p:nvPr/>
            </p:nvSpPr>
            <p:spPr bwMode="auto">
              <a:xfrm>
                <a:off x="3696" y="288"/>
                <a:ext cx="0" cy="19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sp>
          <p:nvSpPr>
            <p:cNvPr id="4214" name="Freeform 130"/>
            <p:cNvSpPr>
              <a:spLocks/>
            </p:cNvSpPr>
            <p:nvPr/>
          </p:nvSpPr>
          <p:spPr bwMode="auto">
            <a:xfrm>
              <a:off x="5364" y="2388"/>
              <a:ext cx="261" cy="148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44 h 159"/>
                <a:gd name="T4" fmla="*/ 41 w 291"/>
                <a:gd name="T5" fmla="*/ 32 h 159"/>
                <a:gd name="T6" fmla="*/ 41 w 291"/>
                <a:gd name="T7" fmla="*/ 11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91395" tIns="45697" rIns="91395" bIns="45697"/>
            <a:lstStyle>
              <a:lvl1pPr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grpSp>
        <p:nvGrpSpPr>
          <p:cNvPr id="29" name="Group 124"/>
          <p:cNvGrpSpPr>
            <a:grpSpLocks/>
          </p:cNvGrpSpPr>
          <p:nvPr/>
        </p:nvGrpSpPr>
        <p:grpSpPr bwMode="auto">
          <a:xfrm>
            <a:off x="8561388" y="4079875"/>
            <a:ext cx="325437" cy="339725"/>
            <a:chOff x="5364" y="2382"/>
            <a:chExt cx="272" cy="272"/>
          </a:xfrm>
        </p:grpSpPr>
        <p:grpSp>
          <p:nvGrpSpPr>
            <p:cNvPr id="30" name="Group 125"/>
            <p:cNvGrpSpPr>
              <a:grpSpLocks/>
            </p:cNvGrpSpPr>
            <p:nvPr/>
          </p:nvGrpSpPr>
          <p:grpSpPr bwMode="auto">
            <a:xfrm>
              <a:off x="5364" y="2382"/>
              <a:ext cx="272" cy="272"/>
              <a:chOff x="3168" y="192"/>
              <a:chExt cx="528" cy="672"/>
            </a:xfrm>
          </p:grpSpPr>
          <p:sp>
            <p:nvSpPr>
              <p:cNvPr id="4209" name="Line 126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0" cy="67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4210" name="Line 127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4211" name="Line 128"/>
              <p:cNvSpPr>
                <a:spLocks noChangeShapeType="1"/>
              </p:cNvSpPr>
              <p:nvPr/>
            </p:nvSpPr>
            <p:spPr bwMode="auto">
              <a:xfrm flipV="1">
                <a:off x="3168" y="480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4212" name="Line 129"/>
              <p:cNvSpPr>
                <a:spLocks noChangeShapeType="1"/>
              </p:cNvSpPr>
              <p:nvPr/>
            </p:nvSpPr>
            <p:spPr bwMode="auto">
              <a:xfrm>
                <a:off x="3696" y="288"/>
                <a:ext cx="0" cy="19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sp>
          <p:nvSpPr>
            <p:cNvPr id="4208" name="Freeform 130"/>
            <p:cNvSpPr>
              <a:spLocks/>
            </p:cNvSpPr>
            <p:nvPr/>
          </p:nvSpPr>
          <p:spPr bwMode="auto">
            <a:xfrm>
              <a:off x="5364" y="2388"/>
              <a:ext cx="261" cy="148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44 h 159"/>
                <a:gd name="T4" fmla="*/ 41 w 291"/>
                <a:gd name="T5" fmla="*/ 32 h 159"/>
                <a:gd name="T6" fmla="*/ 41 w 291"/>
                <a:gd name="T7" fmla="*/ 11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91395" tIns="45697" rIns="91395" bIns="45697"/>
            <a:lstStyle>
              <a:lvl1pPr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sp>
        <p:nvSpPr>
          <p:cNvPr id="4163" name="Oval 31"/>
          <p:cNvSpPr>
            <a:spLocks noChangeArrowheads="1"/>
          </p:cNvSpPr>
          <p:nvPr/>
        </p:nvSpPr>
        <p:spPr bwMode="auto">
          <a:xfrm>
            <a:off x="2439988" y="2713038"/>
            <a:ext cx="330200" cy="290512"/>
          </a:xfrm>
          <a:prstGeom prst="ellipse">
            <a:avLst/>
          </a:prstGeom>
          <a:solidFill>
            <a:schemeClr val="bg1"/>
          </a:solidFill>
          <a:ln w="57150">
            <a:solidFill>
              <a:srgbClr val="FF0000"/>
            </a:solidFill>
            <a:round/>
            <a:headEnd/>
            <a:tailEnd/>
          </a:ln>
        </p:spPr>
        <p:txBody>
          <a:bodyPr wrap="none" lIns="178800" tIns="89403" rIns="178800" bIns="89403" anchor="ctr"/>
          <a:lstStyle>
            <a:lvl1pPr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7907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7907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7907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7907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ru-RU" altLang="ru-RU" sz="1500" b="1">
                <a:latin typeface="Times New Roman" pitchFamily="18" charset="0"/>
                <a:cs typeface="Times New Roman" pitchFamily="18" charset="0"/>
              </a:rPr>
              <a:t>Т</a:t>
            </a:r>
          </a:p>
        </p:txBody>
      </p:sp>
      <p:grpSp>
        <p:nvGrpSpPr>
          <p:cNvPr id="31" name="Group 114"/>
          <p:cNvGrpSpPr>
            <a:grpSpLocks/>
          </p:cNvGrpSpPr>
          <p:nvPr/>
        </p:nvGrpSpPr>
        <p:grpSpPr bwMode="auto">
          <a:xfrm rot="3187806">
            <a:off x="4719638" y="4178300"/>
            <a:ext cx="625475" cy="142875"/>
            <a:chOff x="4785" y="2777"/>
            <a:chExt cx="227" cy="18"/>
          </a:xfrm>
        </p:grpSpPr>
        <p:sp>
          <p:nvSpPr>
            <p:cNvPr id="4202" name="Line 115"/>
            <p:cNvSpPr>
              <a:spLocks noChangeShapeType="1"/>
            </p:cNvSpPr>
            <p:nvPr/>
          </p:nvSpPr>
          <p:spPr bwMode="auto">
            <a:xfrm>
              <a:off x="4785" y="2795"/>
              <a:ext cx="2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03" name="Line 116"/>
            <p:cNvSpPr>
              <a:spLocks noChangeShapeType="1"/>
            </p:cNvSpPr>
            <p:nvPr/>
          </p:nvSpPr>
          <p:spPr bwMode="auto">
            <a:xfrm>
              <a:off x="4785" y="2777"/>
              <a:ext cx="2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04" name="Line 117"/>
            <p:cNvSpPr>
              <a:spLocks noChangeShapeType="1"/>
            </p:cNvSpPr>
            <p:nvPr/>
          </p:nvSpPr>
          <p:spPr bwMode="auto">
            <a:xfrm>
              <a:off x="4796" y="2786"/>
              <a:ext cx="4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05" name="Line 118"/>
            <p:cNvSpPr>
              <a:spLocks noChangeShapeType="1"/>
            </p:cNvSpPr>
            <p:nvPr/>
          </p:nvSpPr>
          <p:spPr bwMode="auto">
            <a:xfrm>
              <a:off x="4882" y="2786"/>
              <a:ext cx="4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06" name="Line 119"/>
            <p:cNvSpPr>
              <a:spLocks noChangeShapeType="1"/>
            </p:cNvSpPr>
            <p:nvPr/>
          </p:nvSpPr>
          <p:spPr bwMode="auto">
            <a:xfrm>
              <a:off x="4962" y="2785"/>
              <a:ext cx="4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4258" name="Group 114"/>
          <p:cNvGrpSpPr>
            <a:grpSpLocks/>
          </p:cNvGrpSpPr>
          <p:nvPr/>
        </p:nvGrpSpPr>
        <p:grpSpPr bwMode="auto">
          <a:xfrm rot="3187806">
            <a:off x="5080000" y="4465638"/>
            <a:ext cx="625475" cy="142875"/>
            <a:chOff x="4785" y="2777"/>
            <a:chExt cx="227" cy="18"/>
          </a:xfrm>
        </p:grpSpPr>
        <p:sp>
          <p:nvSpPr>
            <p:cNvPr id="4197" name="Line 115"/>
            <p:cNvSpPr>
              <a:spLocks noChangeShapeType="1"/>
            </p:cNvSpPr>
            <p:nvPr/>
          </p:nvSpPr>
          <p:spPr bwMode="auto">
            <a:xfrm>
              <a:off x="4785" y="2795"/>
              <a:ext cx="2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98" name="Line 116"/>
            <p:cNvSpPr>
              <a:spLocks noChangeShapeType="1"/>
            </p:cNvSpPr>
            <p:nvPr/>
          </p:nvSpPr>
          <p:spPr bwMode="auto">
            <a:xfrm>
              <a:off x="4785" y="2777"/>
              <a:ext cx="2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99" name="Line 117"/>
            <p:cNvSpPr>
              <a:spLocks noChangeShapeType="1"/>
            </p:cNvSpPr>
            <p:nvPr/>
          </p:nvSpPr>
          <p:spPr bwMode="auto">
            <a:xfrm>
              <a:off x="4796" y="2786"/>
              <a:ext cx="4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00" name="Line 118"/>
            <p:cNvSpPr>
              <a:spLocks noChangeShapeType="1"/>
            </p:cNvSpPr>
            <p:nvPr/>
          </p:nvSpPr>
          <p:spPr bwMode="auto">
            <a:xfrm>
              <a:off x="4882" y="2786"/>
              <a:ext cx="4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01" name="Line 119"/>
            <p:cNvSpPr>
              <a:spLocks noChangeShapeType="1"/>
            </p:cNvSpPr>
            <p:nvPr/>
          </p:nvSpPr>
          <p:spPr bwMode="auto">
            <a:xfrm>
              <a:off x="4962" y="2785"/>
              <a:ext cx="4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4259" name="Group 114"/>
          <p:cNvGrpSpPr>
            <a:grpSpLocks/>
          </p:cNvGrpSpPr>
          <p:nvPr/>
        </p:nvGrpSpPr>
        <p:grpSpPr bwMode="auto">
          <a:xfrm rot="3187806">
            <a:off x="5438775" y="4897438"/>
            <a:ext cx="625475" cy="142875"/>
            <a:chOff x="4785" y="2777"/>
            <a:chExt cx="227" cy="18"/>
          </a:xfrm>
        </p:grpSpPr>
        <p:sp>
          <p:nvSpPr>
            <p:cNvPr id="4192" name="Line 115"/>
            <p:cNvSpPr>
              <a:spLocks noChangeShapeType="1"/>
            </p:cNvSpPr>
            <p:nvPr/>
          </p:nvSpPr>
          <p:spPr bwMode="auto">
            <a:xfrm>
              <a:off x="4785" y="2795"/>
              <a:ext cx="2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93" name="Line 116"/>
            <p:cNvSpPr>
              <a:spLocks noChangeShapeType="1"/>
            </p:cNvSpPr>
            <p:nvPr/>
          </p:nvSpPr>
          <p:spPr bwMode="auto">
            <a:xfrm>
              <a:off x="4785" y="2777"/>
              <a:ext cx="2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94" name="Line 117"/>
            <p:cNvSpPr>
              <a:spLocks noChangeShapeType="1"/>
            </p:cNvSpPr>
            <p:nvPr/>
          </p:nvSpPr>
          <p:spPr bwMode="auto">
            <a:xfrm>
              <a:off x="4796" y="2786"/>
              <a:ext cx="4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95" name="Line 118"/>
            <p:cNvSpPr>
              <a:spLocks noChangeShapeType="1"/>
            </p:cNvSpPr>
            <p:nvPr/>
          </p:nvSpPr>
          <p:spPr bwMode="auto">
            <a:xfrm>
              <a:off x="4882" y="2786"/>
              <a:ext cx="4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96" name="Line 119"/>
            <p:cNvSpPr>
              <a:spLocks noChangeShapeType="1"/>
            </p:cNvSpPr>
            <p:nvPr/>
          </p:nvSpPr>
          <p:spPr bwMode="auto">
            <a:xfrm>
              <a:off x="4962" y="2785"/>
              <a:ext cx="4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4264" name="Group 114"/>
          <p:cNvGrpSpPr>
            <a:grpSpLocks/>
          </p:cNvGrpSpPr>
          <p:nvPr/>
        </p:nvGrpSpPr>
        <p:grpSpPr bwMode="auto">
          <a:xfrm rot="1593903">
            <a:off x="5872163" y="5233988"/>
            <a:ext cx="625475" cy="142875"/>
            <a:chOff x="4785" y="2777"/>
            <a:chExt cx="227" cy="18"/>
          </a:xfrm>
        </p:grpSpPr>
        <p:sp>
          <p:nvSpPr>
            <p:cNvPr id="4187" name="Line 115"/>
            <p:cNvSpPr>
              <a:spLocks noChangeShapeType="1"/>
            </p:cNvSpPr>
            <p:nvPr/>
          </p:nvSpPr>
          <p:spPr bwMode="auto">
            <a:xfrm>
              <a:off x="4785" y="2795"/>
              <a:ext cx="2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88" name="Line 116"/>
            <p:cNvSpPr>
              <a:spLocks noChangeShapeType="1"/>
            </p:cNvSpPr>
            <p:nvPr/>
          </p:nvSpPr>
          <p:spPr bwMode="auto">
            <a:xfrm>
              <a:off x="4785" y="2777"/>
              <a:ext cx="2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89" name="Line 117"/>
            <p:cNvSpPr>
              <a:spLocks noChangeShapeType="1"/>
            </p:cNvSpPr>
            <p:nvPr/>
          </p:nvSpPr>
          <p:spPr bwMode="auto">
            <a:xfrm>
              <a:off x="4796" y="2786"/>
              <a:ext cx="4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90" name="Line 118"/>
            <p:cNvSpPr>
              <a:spLocks noChangeShapeType="1"/>
            </p:cNvSpPr>
            <p:nvPr/>
          </p:nvSpPr>
          <p:spPr bwMode="auto">
            <a:xfrm>
              <a:off x="4882" y="2786"/>
              <a:ext cx="4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91" name="Line 119"/>
            <p:cNvSpPr>
              <a:spLocks noChangeShapeType="1"/>
            </p:cNvSpPr>
            <p:nvPr/>
          </p:nvSpPr>
          <p:spPr bwMode="auto">
            <a:xfrm>
              <a:off x="4962" y="2785"/>
              <a:ext cx="4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4270" name="Group 114"/>
          <p:cNvGrpSpPr>
            <a:grpSpLocks/>
          </p:cNvGrpSpPr>
          <p:nvPr/>
        </p:nvGrpSpPr>
        <p:grpSpPr bwMode="auto">
          <a:xfrm rot="-302547">
            <a:off x="6472238" y="5448300"/>
            <a:ext cx="625475" cy="142875"/>
            <a:chOff x="4785" y="2777"/>
            <a:chExt cx="227" cy="18"/>
          </a:xfrm>
        </p:grpSpPr>
        <p:sp>
          <p:nvSpPr>
            <p:cNvPr id="4182" name="Line 115"/>
            <p:cNvSpPr>
              <a:spLocks noChangeShapeType="1"/>
            </p:cNvSpPr>
            <p:nvPr/>
          </p:nvSpPr>
          <p:spPr bwMode="auto">
            <a:xfrm>
              <a:off x="4785" y="2795"/>
              <a:ext cx="2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83" name="Line 116"/>
            <p:cNvSpPr>
              <a:spLocks noChangeShapeType="1"/>
            </p:cNvSpPr>
            <p:nvPr/>
          </p:nvSpPr>
          <p:spPr bwMode="auto">
            <a:xfrm>
              <a:off x="4785" y="2777"/>
              <a:ext cx="2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84" name="Line 117"/>
            <p:cNvSpPr>
              <a:spLocks noChangeShapeType="1"/>
            </p:cNvSpPr>
            <p:nvPr/>
          </p:nvSpPr>
          <p:spPr bwMode="auto">
            <a:xfrm>
              <a:off x="4796" y="2786"/>
              <a:ext cx="4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85" name="Line 118"/>
            <p:cNvSpPr>
              <a:spLocks noChangeShapeType="1"/>
            </p:cNvSpPr>
            <p:nvPr/>
          </p:nvSpPr>
          <p:spPr bwMode="auto">
            <a:xfrm>
              <a:off x="4882" y="2786"/>
              <a:ext cx="4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86" name="Line 119"/>
            <p:cNvSpPr>
              <a:spLocks noChangeShapeType="1"/>
            </p:cNvSpPr>
            <p:nvPr/>
          </p:nvSpPr>
          <p:spPr bwMode="auto">
            <a:xfrm>
              <a:off x="4962" y="2785"/>
              <a:ext cx="4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4273" name="Group 114"/>
          <p:cNvGrpSpPr>
            <a:grpSpLocks/>
          </p:cNvGrpSpPr>
          <p:nvPr/>
        </p:nvGrpSpPr>
        <p:grpSpPr bwMode="auto">
          <a:xfrm rot="302289">
            <a:off x="7048500" y="5448300"/>
            <a:ext cx="625475" cy="142875"/>
            <a:chOff x="4785" y="2777"/>
            <a:chExt cx="227" cy="18"/>
          </a:xfrm>
        </p:grpSpPr>
        <p:sp>
          <p:nvSpPr>
            <p:cNvPr id="4177" name="Line 115"/>
            <p:cNvSpPr>
              <a:spLocks noChangeShapeType="1"/>
            </p:cNvSpPr>
            <p:nvPr/>
          </p:nvSpPr>
          <p:spPr bwMode="auto">
            <a:xfrm>
              <a:off x="4785" y="2795"/>
              <a:ext cx="2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78" name="Line 116"/>
            <p:cNvSpPr>
              <a:spLocks noChangeShapeType="1"/>
            </p:cNvSpPr>
            <p:nvPr/>
          </p:nvSpPr>
          <p:spPr bwMode="auto">
            <a:xfrm>
              <a:off x="4785" y="2777"/>
              <a:ext cx="2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79" name="Line 117"/>
            <p:cNvSpPr>
              <a:spLocks noChangeShapeType="1"/>
            </p:cNvSpPr>
            <p:nvPr/>
          </p:nvSpPr>
          <p:spPr bwMode="auto">
            <a:xfrm>
              <a:off x="4796" y="2786"/>
              <a:ext cx="4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80" name="Line 118"/>
            <p:cNvSpPr>
              <a:spLocks noChangeShapeType="1"/>
            </p:cNvSpPr>
            <p:nvPr/>
          </p:nvSpPr>
          <p:spPr bwMode="auto">
            <a:xfrm>
              <a:off x="4882" y="2786"/>
              <a:ext cx="4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81" name="Line 119"/>
            <p:cNvSpPr>
              <a:spLocks noChangeShapeType="1"/>
            </p:cNvSpPr>
            <p:nvPr/>
          </p:nvSpPr>
          <p:spPr bwMode="auto">
            <a:xfrm>
              <a:off x="4962" y="2785"/>
              <a:ext cx="4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4283" name="Group 114"/>
          <p:cNvGrpSpPr>
            <a:grpSpLocks/>
          </p:cNvGrpSpPr>
          <p:nvPr/>
        </p:nvGrpSpPr>
        <p:grpSpPr bwMode="auto">
          <a:xfrm rot="4766721">
            <a:off x="7383463" y="5762625"/>
            <a:ext cx="625475" cy="142875"/>
            <a:chOff x="4785" y="2777"/>
            <a:chExt cx="227" cy="18"/>
          </a:xfrm>
        </p:grpSpPr>
        <p:sp>
          <p:nvSpPr>
            <p:cNvPr id="4172" name="Line 115"/>
            <p:cNvSpPr>
              <a:spLocks noChangeShapeType="1"/>
            </p:cNvSpPr>
            <p:nvPr/>
          </p:nvSpPr>
          <p:spPr bwMode="auto">
            <a:xfrm>
              <a:off x="4785" y="2795"/>
              <a:ext cx="2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73" name="Line 116"/>
            <p:cNvSpPr>
              <a:spLocks noChangeShapeType="1"/>
            </p:cNvSpPr>
            <p:nvPr/>
          </p:nvSpPr>
          <p:spPr bwMode="auto">
            <a:xfrm>
              <a:off x="4785" y="2777"/>
              <a:ext cx="2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74" name="Line 117"/>
            <p:cNvSpPr>
              <a:spLocks noChangeShapeType="1"/>
            </p:cNvSpPr>
            <p:nvPr/>
          </p:nvSpPr>
          <p:spPr bwMode="auto">
            <a:xfrm>
              <a:off x="4796" y="2786"/>
              <a:ext cx="4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75" name="Line 118"/>
            <p:cNvSpPr>
              <a:spLocks noChangeShapeType="1"/>
            </p:cNvSpPr>
            <p:nvPr/>
          </p:nvSpPr>
          <p:spPr bwMode="auto">
            <a:xfrm>
              <a:off x="4882" y="2786"/>
              <a:ext cx="4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76" name="Line 119"/>
            <p:cNvSpPr>
              <a:spLocks noChangeShapeType="1"/>
            </p:cNvSpPr>
            <p:nvPr/>
          </p:nvSpPr>
          <p:spPr bwMode="auto">
            <a:xfrm>
              <a:off x="4962" y="2785"/>
              <a:ext cx="4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171" name="Oval 63"/>
          <p:cNvSpPr>
            <a:spLocks noChangeArrowheads="1"/>
          </p:cNvSpPr>
          <p:nvPr/>
        </p:nvSpPr>
        <p:spPr bwMode="auto">
          <a:xfrm>
            <a:off x="5032375" y="4513263"/>
            <a:ext cx="669925" cy="157162"/>
          </a:xfrm>
          <a:prstGeom prst="ellipse">
            <a:avLst/>
          </a:prstGeom>
          <a:solidFill>
            <a:srgbClr val="FF0000">
              <a:alpha val="50195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lIns="91325" tIns="45662" rIns="91325" bIns="45662" anchor="ctr"/>
          <a:lstStyle>
            <a:lvl1pPr defTabSz="912813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12813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12813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12813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12813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endParaRPr lang="ru-RU" altLang="ru-RU">
              <a:cs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Freeform 44"/>
          <p:cNvSpPr>
            <a:spLocks/>
          </p:cNvSpPr>
          <p:nvPr/>
        </p:nvSpPr>
        <p:spPr bwMode="auto">
          <a:xfrm>
            <a:off x="4024313" y="2136775"/>
            <a:ext cx="4248150" cy="7488238"/>
          </a:xfrm>
          <a:custGeom>
            <a:avLst/>
            <a:gdLst>
              <a:gd name="T0" fmla="*/ 2404 w 2676"/>
              <a:gd name="T1" fmla="*/ 4717 h 4717"/>
              <a:gd name="T2" fmla="*/ 2223 w 2676"/>
              <a:gd name="T3" fmla="*/ 3765 h 4717"/>
              <a:gd name="T4" fmla="*/ 1815 w 2676"/>
              <a:gd name="T5" fmla="*/ 3266 h 4717"/>
              <a:gd name="T6" fmla="*/ 2132 w 2676"/>
              <a:gd name="T7" fmla="*/ 2494 h 4717"/>
              <a:gd name="T8" fmla="*/ 2041 w 2676"/>
              <a:gd name="T9" fmla="*/ 1996 h 4717"/>
              <a:gd name="T10" fmla="*/ 1860 w 2676"/>
              <a:gd name="T11" fmla="*/ 1859 h 4717"/>
              <a:gd name="T12" fmla="*/ 2676 w 2676"/>
              <a:gd name="T13" fmla="*/ 1451 h 4717"/>
              <a:gd name="T14" fmla="*/ 2631 w 2676"/>
              <a:gd name="T15" fmla="*/ 0 h 4717"/>
              <a:gd name="T16" fmla="*/ 1225 w 2676"/>
              <a:gd name="T17" fmla="*/ 45 h 4717"/>
              <a:gd name="T18" fmla="*/ 318 w 2676"/>
              <a:gd name="T19" fmla="*/ 136 h 4717"/>
              <a:gd name="T20" fmla="*/ 272 w 2676"/>
              <a:gd name="T21" fmla="*/ 363 h 4717"/>
              <a:gd name="T22" fmla="*/ 0 w 2676"/>
              <a:gd name="T23" fmla="*/ 453 h 4717"/>
              <a:gd name="T24" fmla="*/ 0 w 2676"/>
              <a:gd name="T25" fmla="*/ 725 h 4717"/>
              <a:gd name="T26" fmla="*/ 91 w 2676"/>
              <a:gd name="T27" fmla="*/ 816 h 4717"/>
              <a:gd name="T28" fmla="*/ 272 w 2676"/>
              <a:gd name="T29" fmla="*/ 816 h 4717"/>
              <a:gd name="T30" fmla="*/ 363 w 2676"/>
              <a:gd name="T31" fmla="*/ 1270 h 4717"/>
              <a:gd name="T32" fmla="*/ 91 w 2676"/>
              <a:gd name="T33" fmla="*/ 1315 h 4717"/>
              <a:gd name="T34" fmla="*/ 0 w 2676"/>
              <a:gd name="T35" fmla="*/ 1451 h 4717"/>
              <a:gd name="T36" fmla="*/ 182 w 2676"/>
              <a:gd name="T37" fmla="*/ 1814 h 4717"/>
              <a:gd name="T38" fmla="*/ 227 w 2676"/>
              <a:gd name="T39" fmla="*/ 1996 h 4717"/>
              <a:gd name="T40" fmla="*/ 0 w 2676"/>
              <a:gd name="T41" fmla="*/ 2132 h 4717"/>
              <a:gd name="T42" fmla="*/ 91 w 2676"/>
              <a:gd name="T43" fmla="*/ 2540 h 4717"/>
              <a:gd name="T44" fmla="*/ 363 w 2676"/>
              <a:gd name="T45" fmla="*/ 2767 h 4717"/>
              <a:gd name="T46" fmla="*/ 363 w 2676"/>
              <a:gd name="T47" fmla="*/ 2857 h 4717"/>
              <a:gd name="T48" fmla="*/ 590 w 2676"/>
              <a:gd name="T49" fmla="*/ 2812 h 4717"/>
              <a:gd name="T50" fmla="*/ 408 w 2676"/>
              <a:gd name="T51" fmla="*/ 3130 h 4717"/>
              <a:gd name="T52" fmla="*/ 590 w 2676"/>
              <a:gd name="T53" fmla="*/ 3084 h 4717"/>
              <a:gd name="T54" fmla="*/ 590 w 2676"/>
              <a:gd name="T55" fmla="*/ 3266 h 4717"/>
              <a:gd name="T56" fmla="*/ 499 w 2676"/>
              <a:gd name="T57" fmla="*/ 3492 h 4717"/>
              <a:gd name="T58" fmla="*/ 817 w 2676"/>
              <a:gd name="T59" fmla="*/ 3084 h 4717"/>
              <a:gd name="T60" fmla="*/ 998 w 2676"/>
              <a:gd name="T61" fmla="*/ 3175 h 4717"/>
              <a:gd name="T62" fmla="*/ 1179 w 2676"/>
              <a:gd name="T63" fmla="*/ 3311 h 4717"/>
              <a:gd name="T64" fmla="*/ 1270 w 2676"/>
              <a:gd name="T65" fmla="*/ 3628 h 4717"/>
              <a:gd name="T66" fmla="*/ 1406 w 2676"/>
              <a:gd name="T67" fmla="*/ 3719 h 4717"/>
              <a:gd name="T68" fmla="*/ 907 w 2676"/>
              <a:gd name="T69" fmla="*/ 4218 h 4717"/>
              <a:gd name="T70" fmla="*/ 1452 w 2676"/>
              <a:gd name="T71" fmla="*/ 4309 h 4717"/>
              <a:gd name="T72" fmla="*/ 1678 w 2676"/>
              <a:gd name="T73" fmla="*/ 4672 h 4717"/>
              <a:gd name="T74" fmla="*/ 2404 w 2676"/>
              <a:gd name="T75" fmla="*/ 4717 h 4717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676"/>
              <a:gd name="T115" fmla="*/ 0 h 4717"/>
              <a:gd name="T116" fmla="*/ 2676 w 2676"/>
              <a:gd name="T117" fmla="*/ 4717 h 4717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676" h="4717">
                <a:moveTo>
                  <a:pt x="1633" y="4717"/>
                </a:moveTo>
                <a:lnTo>
                  <a:pt x="2404" y="4717"/>
                </a:lnTo>
                <a:lnTo>
                  <a:pt x="2359" y="3855"/>
                </a:lnTo>
                <a:lnTo>
                  <a:pt x="2223" y="3765"/>
                </a:lnTo>
                <a:lnTo>
                  <a:pt x="2177" y="3628"/>
                </a:lnTo>
                <a:lnTo>
                  <a:pt x="1815" y="3266"/>
                </a:lnTo>
                <a:lnTo>
                  <a:pt x="1542" y="2767"/>
                </a:lnTo>
                <a:lnTo>
                  <a:pt x="2132" y="2494"/>
                </a:lnTo>
                <a:lnTo>
                  <a:pt x="2087" y="2086"/>
                </a:lnTo>
                <a:lnTo>
                  <a:pt x="2041" y="1996"/>
                </a:lnTo>
                <a:lnTo>
                  <a:pt x="1905" y="1996"/>
                </a:lnTo>
                <a:lnTo>
                  <a:pt x="1860" y="1859"/>
                </a:lnTo>
                <a:lnTo>
                  <a:pt x="2586" y="1859"/>
                </a:lnTo>
                <a:lnTo>
                  <a:pt x="2676" y="1451"/>
                </a:lnTo>
                <a:lnTo>
                  <a:pt x="2631" y="907"/>
                </a:lnTo>
                <a:lnTo>
                  <a:pt x="2631" y="0"/>
                </a:lnTo>
                <a:lnTo>
                  <a:pt x="1815" y="45"/>
                </a:lnTo>
                <a:lnTo>
                  <a:pt x="1225" y="45"/>
                </a:lnTo>
                <a:lnTo>
                  <a:pt x="590" y="136"/>
                </a:lnTo>
                <a:lnTo>
                  <a:pt x="318" y="136"/>
                </a:lnTo>
                <a:lnTo>
                  <a:pt x="363" y="317"/>
                </a:lnTo>
                <a:lnTo>
                  <a:pt x="272" y="363"/>
                </a:lnTo>
                <a:lnTo>
                  <a:pt x="0" y="363"/>
                </a:lnTo>
                <a:lnTo>
                  <a:pt x="0" y="453"/>
                </a:lnTo>
                <a:lnTo>
                  <a:pt x="91" y="499"/>
                </a:lnTo>
                <a:lnTo>
                  <a:pt x="0" y="725"/>
                </a:lnTo>
                <a:lnTo>
                  <a:pt x="136" y="680"/>
                </a:lnTo>
                <a:lnTo>
                  <a:pt x="91" y="816"/>
                </a:lnTo>
                <a:lnTo>
                  <a:pt x="182" y="862"/>
                </a:lnTo>
                <a:lnTo>
                  <a:pt x="272" y="816"/>
                </a:lnTo>
                <a:lnTo>
                  <a:pt x="408" y="1088"/>
                </a:lnTo>
                <a:lnTo>
                  <a:pt x="363" y="1270"/>
                </a:lnTo>
                <a:lnTo>
                  <a:pt x="272" y="1360"/>
                </a:lnTo>
                <a:lnTo>
                  <a:pt x="91" y="1315"/>
                </a:lnTo>
                <a:lnTo>
                  <a:pt x="0" y="1315"/>
                </a:lnTo>
                <a:lnTo>
                  <a:pt x="0" y="1451"/>
                </a:lnTo>
                <a:lnTo>
                  <a:pt x="91" y="1678"/>
                </a:lnTo>
                <a:lnTo>
                  <a:pt x="182" y="1814"/>
                </a:lnTo>
                <a:lnTo>
                  <a:pt x="272" y="1814"/>
                </a:lnTo>
                <a:lnTo>
                  <a:pt x="227" y="1996"/>
                </a:lnTo>
                <a:lnTo>
                  <a:pt x="46" y="2041"/>
                </a:lnTo>
                <a:lnTo>
                  <a:pt x="0" y="2132"/>
                </a:lnTo>
                <a:lnTo>
                  <a:pt x="0" y="2313"/>
                </a:lnTo>
                <a:lnTo>
                  <a:pt x="91" y="2540"/>
                </a:lnTo>
                <a:lnTo>
                  <a:pt x="182" y="2721"/>
                </a:lnTo>
                <a:lnTo>
                  <a:pt x="363" y="2767"/>
                </a:lnTo>
                <a:lnTo>
                  <a:pt x="408" y="2721"/>
                </a:lnTo>
                <a:lnTo>
                  <a:pt x="363" y="2857"/>
                </a:lnTo>
                <a:lnTo>
                  <a:pt x="590" y="2721"/>
                </a:lnTo>
                <a:lnTo>
                  <a:pt x="590" y="2812"/>
                </a:lnTo>
                <a:lnTo>
                  <a:pt x="408" y="3039"/>
                </a:lnTo>
                <a:lnTo>
                  <a:pt x="408" y="3130"/>
                </a:lnTo>
                <a:lnTo>
                  <a:pt x="499" y="3084"/>
                </a:lnTo>
                <a:lnTo>
                  <a:pt x="590" y="3084"/>
                </a:lnTo>
                <a:lnTo>
                  <a:pt x="726" y="3084"/>
                </a:lnTo>
                <a:lnTo>
                  <a:pt x="590" y="3266"/>
                </a:lnTo>
                <a:lnTo>
                  <a:pt x="499" y="3402"/>
                </a:lnTo>
                <a:lnTo>
                  <a:pt x="499" y="3492"/>
                </a:lnTo>
                <a:lnTo>
                  <a:pt x="726" y="3220"/>
                </a:lnTo>
                <a:lnTo>
                  <a:pt x="817" y="3084"/>
                </a:lnTo>
                <a:lnTo>
                  <a:pt x="953" y="3220"/>
                </a:lnTo>
                <a:lnTo>
                  <a:pt x="998" y="3175"/>
                </a:lnTo>
                <a:lnTo>
                  <a:pt x="1134" y="3356"/>
                </a:lnTo>
                <a:lnTo>
                  <a:pt x="1179" y="3311"/>
                </a:lnTo>
                <a:lnTo>
                  <a:pt x="1316" y="3583"/>
                </a:lnTo>
                <a:lnTo>
                  <a:pt x="1270" y="3628"/>
                </a:lnTo>
                <a:lnTo>
                  <a:pt x="1316" y="3765"/>
                </a:lnTo>
                <a:lnTo>
                  <a:pt x="1406" y="3719"/>
                </a:lnTo>
                <a:lnTo>
                  <a:pt x="907" y="3991"/>
                </a:lnTo>
                <a:lnTo>
                  <a:pt x="907" y="4218"/>
                </a:lnTo>
                <a:lnTo>
                  <a:pt x="1270" y="4309"/>
                </a:lnTo>
                <a:lnTo>
                  <a:pt x="1452" y="4309"/>
                </a:lnTo>
                <a:lnTo>
                  <a:pt x="1588" y="4536"/>
                </a:lnTo>
                <a:lnTo>
                  <a:pt x="1678" y="4672"/>
                </a:lnTo>
                <a:lnTo>
                  <a:pt x="1769" y="4717"/>
                </a:lnTo>
                <a:lnTo>
                  <a:pt x="2404" y="4717"/>
                </a:lnTo>
              </a:path>
            </a:pathLst>
          </a:custGeom>
          <a:noFill/>
          <a:ln w="635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grpSp>
        <p:nvGrpSpPr>
          <p:cNvPr id="12291" name="Group 15"/>
          <p:cNvGrpSpPr>
            <a:grpSpLocks/>
          </p:cNvGrpSpPr>
          <p:nvPr/>
        </p:nvGrpSpPr>
        <p:grpSpPr bwMode="auto">
          <a:xfrm>
            <a:off x="207963" y="4371975"/>
            <a:ext cx="4114800" cy="5229225"/>
            <a:chOff x="3742" y="3929"/>
            <a:chExt cx="2018" cy="391"/>
          </a:xfrm>
        </p:grpSpPr>
        <p:sp>
          <p:nvSpPr>
            <p:cNvPr id="12322" name="Rectangle 16"/>
            <p:cNvSpPr>
              <a:spLocks noChangeArrowheads="1"/>
            </p:cNvSpPr>
            <p:nvPr/>
          </p:nvSpPr>
          <p:spPr bwMode="auto">
            <a:xfrm>
              <a:off x="3742" y="3929"/>
              <a:ext cx="2018" cy="39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2323" name="Text Box 17"/>
            <p:cNvSpPr txBox="1">
              <a:spLocks noChangeArrowheads="1"/>
            </p:cNvSpPr>
            <p:nvPr/>
          </p:nvSpPr>
          <p:spPr bwMode="auto">
            <a:xfrm>
              <a:off x="4187" y="3950"/>
              <a:ext cx="1319" cy="2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79063" tIns="89529" rIns="179063" bIns="89529">
              <a:spAutoFit/>
            </a:bodyPr>
            <a:lstStyle/>
            <a:p>
              <a:pPr algn="ctr" defTabSz="1790700">
                <a:spcBef>
                  <a:spcPct val="50000"/>
                </a:spcBef>
              </a:pPr>
              <a:r>
                <a:rPr lang="ru-RU" sz="1400" b="1">
                  <a:latin typeface="Times New Roman" pitchFamily="18" charset="0"/>
                  <a:cs typeface="Arial" charset="0"/>
                </a:rPr>
                <a:t>Условные обозначения</a:t>
              </a:r>
            </a:p>
          </p:txBody>
        </p:sp>
        <p:sp>
          <p:nvSpPr>
            <p:cNvPr id="12324" name="Line 18"/>
            <p:cNvSpPr>
              <a:spLocks noChangeShapeType="1"/>
            </p:cNvSpPr>
            <p:nvPr/>
          </p:nvSpPr>
          <p:spPr bwMode="auto">
            <a:xfrm flipV="1">
              <a:off x="3938" y="4041"/>
              <a:ext cx="209" cy="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325" name="Text Box 19"/>
            <p:cNvSpPr txBox="1">
              <a:spLocks noChangeArrowheads="1"/>
            </p:cNvSpPr>
            <p:nvPr/>
          </p:nvSpPr>
          <p:spPr bwMode="auto">
            <a:xfrm>
              <a:off x="4464" y="4030"/>
              <a:ext cx="946" cy="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79122" tIns="89561" rIns="179122" bIns="89561">
              <a:spAutoFit/>
            </a:bodyPr>
            <a:lstStyle/>
            <a:p>
              <a:pPr defTabSz="1790700"/>
              <a:r>
                <a:rPr lang="ru-RU" sz="1300">
                  <a:cs typeface="Arial" charset="0"/>
                </a:rPr>
                <a:t>Железная дорога</a:t>
              </a:r>
            </a:p>
          </p:txBody>
        </p:sp>
        <p:grpSp>
          <p:nvGrpSpPr>
            <p:cNvPr id="12326" name="Group 20"/>
            <p:cNvGrpSpPr>
              <a:grpSpLocks/>
            </p:cNvGrpSpPr>
            <p:nvPr/>
          </p:nvGrpSpPr>
          <p:grpSpPr bwMode="auto">
            <a:xfrm>
              <a:off x="3936" y="4038"/>
              <a:ext cx="315" cy="34"/>
              <a:chOff x="2933" y="3609"/>
              <a:chExt cx="461" cy="47"/>
            </a:xfrm>
          </p:grpSpPr>
          <p:sp>
            <p:nvSpPr>
              <p:cNvPr id="12328" name="Rectangle 21"/>
              <p:cNvSpPr>
                <a:spLocks noChangeArrowheads="1"/>
              </p:cNvSpPr>
              <p:nvPr/>
            </p:nvSpPr>
            <p:spPr bwMode="auto">
              <a:xfrm>
                <a:off x="2933" y="3634"/>
                <a:ext cx="461" cy="22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2329" name="Rectangle 22"/>
              <p:cNvSpPr>
                <a:spLocks noChangeArrowheads="1"/>
              </p:cNvSpPr>
              <p:nvPr/>
            </p:nvSpPr>
            <p:spPr bwMode="auto">
              <a:xfrm>
                <a:off x="3090" y="3609"/>
                <a:ext cx="154" cy="14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sp>
          <p:nvSpPr>
            <p:cNvPr id="12327" name="Text Box 23"/>
            <p:cNvSpPr txBox="1">
              <a:spLocks noChangeArrowheads="1"/>
            </p:cNvSpPr>
            <p:nvPr/>
          </p:nvSpPr>
          <p:spPr bwMode="auto">
            <a:xfrm>
              <a:off x="4499" y="4063"/>
              <a:ext cx="946" cy="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79122" tIns="89561" rIns="179122" bIns="89561">
              <a:spAutoFit/>
            </a:bodyPr>
            <a:lstStyle/>
            <a:p>
              <a:pPr defTabSz="1790700">
                <a:spcBef>
                  <a:spcPct val="50000"/>
                </a:spcBef>
              </a:pPr>
              <a:r>
                <a:rPr lang="ru-RU" sz="1300">
                  <a:cs typeface="Arial" charset="0"/>
                </a:rPr>
                <a:t>Узловые станции</a:t>
              </a:r>
            </a:p>
          </p:txBody>
        </p:sp>
      </p:grpSp>
      <p:cxnSp>
        <p:nvCxnSpPr>
          <p:cNvPr id="12292" name="Прямая соединительная линия 103"/>
          <p:cNvCxnSpPr>
            <a:cxnSpLocks noChangeShapeType="1"/>
          </p:cNvCxnSpPr>
          <p:nvPr/>
        </p:nvCxnSpPr>
        <p:spPr bwMode="auto">
          <a:xfrm>
            <a:off x="257175" y="6872288"/>
            <a:ext cx="757238" cy="1587"/>
          </a:xfrm>
          <a:prstGeom prst="line">
            <a:avLst/>
          </a:prstGeom>
          <a:noFill/>
          <a:ln w="4445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12293" name="Text Box 23"/>
          <p:cNvSpPr txBox="1">
            <a:spLocks noChangeArrowheads="1"/>
          </p:cNvSpPr>
          <p:nvPr/>
        </p:nvSpPr>
        <p:spPr bwMode="auto">
          <a:xfrm>
            <a:off x="1328738" y="6657975"/>
            <a:ext cx="1776412" cy="3762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9122" tIns="89561" rIns="179122" bIns="89561">
            <a:spAutoFit/>
          </a:bodyPr>
          <a:lstStyle/>
          <a:p>
            <a:pPr defTabSz="1790700">
              <a:spcBef>
                <a:spcPct val="50000"/>
              </a:spcBef>
            </a:pPr>
            <a:r>
              <a:rPr lang="ru-RU" sz="1300">
                <a:cs typeface="Arial" charset="0"/>
              </a:rPr>
              <a:t>Опасные участки</a:t>
            </a:r>
          </a:p>
        </p:txBody>
      </p:sp>
      <p:grpSp>
        <p:nvGrpSpPr>
          <p:cNvPr id="12294" name="Group 9"/>
          <p:cNvGrpSpPr>
            <a:grpSpLocks/>
          </p:cNvGrpSpPr>
          <p:nvPr/>
        </p:nvGrpSpPr>
        <p:grpSpPr bwMode="auto">
          <a:xfrm>
            <a:off x="328613" y="7300913"/>
            <a:ext cx="1071562" cy="571500"/>
            <a:chOff x="2290" y="4020"/>
            <a:chExt cx="817" cy="315"/>
          </a:xfrm>
        </p:grpSpPr>
        <p:sp>
          <p:nvSpPr>
            <p:cNvPr id="12312" name="Rectangle 10"/>
            <p:cNvSpPr>
              <a:spLocks noChangeArrowheads="1"/>
            </p:cNvSpPr>
            <p:nvPr/>
          </p:nvSpPr>
          <p:spPr bwMode="auto">
            <a:xfrm>
              <a:off x="2702" y="4065"/>
              <a:ext cx="405" cy="270"/>
            </a:xfrm>
            <a:prstGeom prst="rect">
              <a:avLst/>
            </a:prstGeom>
            <a:noFill/>
            <a:ln w="25400">
              <a:noFill/>
              <a:miter lim="800000"/>
              <a:headEnd/>
              <a:tailEnd/>
            </a:ln>
          </p:spPr>
          <p:txBody>
            <a:bodyPr lIns="17745" tIns="17745" rIns="17745" bIns="17745"/>
            <a:lstStyle/>
            <a:p>
              <a:pPr defTabSz="1279525"/>
              <a:r>
                <a:rPr lang="ru-RU" sz="1100" b="1">
                  <a:cs typeface="Arial" charset="0"/>
                </a:rPr>
                <a:t>№12</a:t>
              </a:r>
              <a:endParaRPr lang="ru-RU" sz="1100">
                <a:cs typeface="Arial" charset="0"/>
              </a:endParaRPr>
            </a:p>
            <a:p>
              <a:pPr defTabSz="1279525"/>
              <a:r>
                <a:rPr lang="ru-RU" sz="1100">
                  <a:cs typeface="Arial" charset="0"/>
                </a:rPr>
                <a:t> </a:t>
              </a:r>
              <a:r>
                <a:rPr lang="ru-RU" sz="1100" b="1">
                  <a:cs typeface="Arial" charset="0"/>
                </a:rPr>
                <a:t>750</a:t>
              </a:r>
              <a:endParaRPr lang="ru-RU" sz="1100">
                <a:cs typeface="Arial" charset="0"/>
              </a:endParaRPr>
            </a:p>
          </p:txBody>
        </p:sp>
        <p:grpSp>
          <p:nvGrpSpPr>
            <p:cNvPr id="12313" name="Group 11"/>
            <p:cNvGrpSpPr>
              <a:grpSpLocks/>
            </p:cNvGrpSpPr>
            <p:nvPr/>
          </p:nvGrpSpPr>
          <p:grpSpPr bwMode="auto">
            <a:xfrm>
              <a:off x="2290" y="4020"/>
              <a:ext cx="545" cy="211"/>
              <a:chOff x="3288" y="3929"/>
              <a:chExt cx="479" cy="211"/>
            </a:xfrm>
          </p:grpSpPr>
          <p:grpSp>
            <p:nvGrpSpPr>
              <p:cNvPr id="12314" name="Group 12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1"/>
                <a:chOff x="0" y="1"/>
                <a:chExt cx="20000" cy="19999"/>
              </a:xfrm>
            </p:grpSpPr>
            <p:sp>
              <p:nvSpPr>
                <p:cNvPr id="12316" name="Rectangle 13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317" name="Line 14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318" name="Line 15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12319" name="Group 16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12320" name="Line 17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2321" name="Line 18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12315" name="Line 19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12295" name="Text Box 20"/>
          <p:cNvSpPr txBox="1">
            <a:spLocks noChangeArrowheads="1"/>
          </p:cNvSpPr>
          <p:nvPr/>
        </p:nvSpPr>
        <p:spPr bwMode="auto">
          <a:xfrm>
            <a:off x="1257300" y="7300913"/>
            <a:ext cx="2697163" cy="433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7786" tIns="63900" rIns="127786" bIns="63900">
            <a:spAutoFit/>
          </a:bodyPr>
          <a:lstStyle/>
          <a:p>
            <a:pPr defTabSz="1279525">
              <a:spcBef>
                <a:spcPct val="50000"/>
              </a:spcBef>
            </a:pPr>
            <a:r>
              <a:rPr lang="ru-RU" sz="1000">
                <a:cs typeface="Arial" charset="0"/>
              </a:rPr>
              <a:t>- районная (городская  больница) с ук.номера и кол. коек</a:t>
            </a:r>
          </a:p>
        </p:txBody>
      </p:sp>
      <p:sp>
        <p:nvSpPr>
          <p:cNvPr id="12296" name="Rectangle 67"/>
          <p:cNvSpPr>
            <a:spLocks noChangeArrowheads="1"/>
          </p:cNvSpPr>
          <p:nvPr/>
        </p:nvSpPr>
        <p:spPr bwMode="auto">
          <a:xfrm>
            <a:off x="400050" y="8015288"/>
            <a:ext cx="431800" cy="3603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12297" name="AutoShape 68"/>
          <p:cNvSpPr>
            <a:spLocks noChangeArrowheads="1"/>
          </p:cNvSpPr>
          <p:nvPr/>
        </p:nvSpPr>
        <p:spPr bwMode="auto">
          <a:xfrm>
            <a:off x="471488" y="8086725"/>
            <a:ext cx="287337" cy="215900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2147483647 w 21600"/>
              <a:gd name="T7" fmla="*/ 2147483647 h 21600"/>
              <a:gd name="T8" fmla="*/ 2147483647 w 21600"/>
              <a:gd name="T9" fmla="*/ 2147483647 h 21600"/>
              <a:gd name="T10" fmla="*/ 2147483647 w 21600"/>
              <a:gd name="T11" fmla="*/ 2147483647 h 21600"/>
              <a:gd name="T12" fmla="*/ 2147483647 w 21600"/>
              <a:gd name="T13" fmla="*/ 2147483647 h 21600"/>
              <a:gd name="T14" fmla="*/ 2147483647 w 21600"/>
              <a:gd name="T15" fmla="*/ 2147483647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400" y="10800"/>
                </a:moveTo>
                <a:cubicBezTo>
                  <a:pt x="5400" y="13782"/>
                  <a:pt x="7818" y="16200"/>
                  <a:pt x="10800" y="16200"/>
                </a:cubicBezTo>
                <a:cubicBezTo>
                  <a:pt x="13782" y="16200"/>
                  <a:pt x="16200" y="13782"/>
                  <a:pt x="16200" y="10800"/>
                </a:cubicBezTo>
                <a:cubicBezTo>
                  <a:pt x="16200" y="7818"/>
                  <a:pt x="13782" y="5400"/>
                  <a:pt x="10800" y="5400"/>
                </a:cubicBezTo>
                <a:cubicBezTo>
                  <a:pt x="7818" y="5400"/>
                  <a:pt x="5400" y="7818"/>
                  <a:pt x="5400" y="10800"/>
                </a:cubicBezTo>
                <a:close/>
              </a:path>
            </a:pathLst>
          </a:cu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defTabSz="1279525"/>
            <a:endParaRPr lang="ru-RU"/>
          </a:p>
        </p:txBody>
      </p:sp>
      <p:sp>
        <p:nvSpPr>
          <p:cNvPr id="12298" name="Text Box 69"/>
          <p:cNvSpPr txBox="1">
            <a:spLocks noChangeArrowheads="1"/>
          </p:cNvSpPr>
          <p:nvPr/>
        </p:nvSpPr>
        <p:spPr bwMode="auto">
          <a:xfrm>
            <a:off x="1185863" y="8086725"/>
            <a:ext cx="2697162" cy="279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7786" tIns="63900" rIns="127786" bIns="63900">
            <a:spAutoFit/>
          </a:bodyPr>
          <a:lstStyle/>
          <a:p>
            <a:pPr defTabSz="1279525">
              <a:spcBef>
                <a:spcPct val="50000"/>
              </a:spcBef>
            </a:pPr>
            <a:r>
              <a:rPr lang="ru-RU" sz="1000">
                <a:cs typeface="Arial" charset="0"/>
              </a:rPr>
              <a:t>- Вертолетные площадки</a:t>
            </a:r>
          </a:p>
        </p:txBody>
      </p:sp>
      <p:sp>
        <p:nvSpPr>
          <p:cNvPr id="151" name="Знак запрета 150"/>
          <p:cNvSpPr/>
          <p:nvPr/>
        </p:nvSpPr>
        <p:spPr bwMode="auto">
          <a:xfrm>
            <a:off x="400050" y="9015413"/>
            <a:ext cx="285750" cy="285750"/>
          </a:xfrm>
          <a:prstGeom prst="noSmoking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1279525">
              <a:defRPr/>
            </a:pPr>
            <a:endParaRPr lang="ru-RU"/>
          </a:p>
        </p:txBody>
      </p:sp>
      <p:cxnSp>
        <p:nvCxnSpPr>
          <p:cNvPr id="12300" name="Прямая соединительная линия 153"/>
          <p:cNvCxnSpPr>
            <a:cxnSpLocks noChangeShapeType="1"/>
          </p:cNvCxnSpPr>
          <p:nvPr/>
        </p:nvCxnSpPr>
        <p:spPr bwMode="auto">
          <a:xfrm>
            <a:off x="400050" y="8658225"/>
            <a:ext cx="500063" cy="1588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</p:spPr>
      </p:cxnSp>
      <p:sp>
        <p:nvSpPr>
          <p:cNvPr id="12301" name="Text Box 19"/>
          <p:cNvSpPr txBox="1">
            <a:spLocks noChangeArrowheads="1"/>
          </p:cNvSpPr>
          <p:nvPr/>
        </p:nvSpPr>
        <p:spPr bwMode="auto">
          <a:xfrm>
            <a:off x="1257300" y="8515350"/>
            <a:ext cx="1930400" cy="3762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9122" tIns="89561" rIns="179122" bIns="89561">
            <a:spAutoFit/>
          </a:bodyPr>
          <a:lstStyle/>
          <a:p>
            <a:pPr defTabSz="1790700"/>
            <a:r>
              <a:rPr lang="ru-RU" sz="1300">
                <a:cs typeface="Arial" charset="0"/>
              </a:rPr>
              <a:t>Пути эвакуации</a:t>
            </a:r>
          </a:p>
        </p:txBody>
      </p:sp>
      <p:sp>
        <p:nvSpPr>
          <p:cNvPr id="12302" name="Text Box 19"/>
          <p:cNvSpPr txBox="1">
            <a:spLocks noChangeArrowheads="1"/>
          </p:cNvSpPr>
          <p:nvPr/>
        </p:nvSpPr>
        <p:spPr bwMode="auto">
          <a:xfrm>
            <a:off x="1257300" y="8943975"/>
            <a:ext cx="1930400" cy="3762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9122" tIns="89561" rIns="179122" bIns="89561">
            <a:spAutoFit/>
          </a:bodyPr>
          <a:lstStyle/>
          <a:p>
            <a:pPr defTabSz="1790700"/>
            <a:r>
              <a:rPr lang="ru-RU" sz="1300">
                <a:cs typeface="Arial" charset="0"/>
              </a:rPr>
              <a:t>Авария</a:t>
            </a:r>
          </a:p>
        </p:txBody>
      </p:sp>
      <p:sp>
        <p:nvSpPr>
          <p:cNvPr id="12303" name="Овал 165"/>
          <p:cNvSpPr>
            <a:spLocks noChangeArrowheads="1"/>
          </p:cNvSpPr>
          <p:nvPr/>
        </p:nvSpPr>
        <p:spPr bwMode="auto">
          <a:xfrm>
            <a:off x="328613" y="5086350"/>
            <a:ext cx="928687" cy="214313"/>
          </a:xfrm>
          <a:prstGeom prst="ellipse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defTabSz="1279525"/>
            <a:endParaRPr lang="ru-RU"/>
          </a:p>
        </p:txBody>
      </p:sp>
      <p:sp>
        <p:nvSpPr>
          <p:cNvPr id="12304" name="Text Box 19"/>
          <p:cNvSpPr txBox="1">
            <a:spLocks noChangeArrowheads="1"/>
          </p:cNvSpPr>
          <p:nvPr/>
        </p:nvSpPr>
        <p:spPr bwMode="auto">
          <a:xfrm>
            <a:off x="1400175" y="5014913"/>
            <a:ext cx="2479675" cy="3762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9122" tIns="89561" rIns="179122" bIns="89561">
            <a:spAutoFit/>
          </a:bodyPr>
          <a:lstStyle/>
          <a:p>
            <a:pPr defTabSz="1790700"/>
            <a:r>
              <a:rPr lang="ru-RU" sz="1300">
                <a:cs typeface="Arial" charset="0"/>
              </a:rPr>
              <a:t>авиационная разведка</a:t>
            </a:r>
          </a:p>
        </p:txBody>
      </p:sp>
      <p:sp>
        <p:nvSpPr>
          <p:cNvPr id="12305" name="Прямоугольник 168"/>
          <p:cNvSpPr>
            <a:spLocks noChangeArrowheads="1"/>
          </p:cNvSpPr>
          <p:nvPr/>
        </p:nvSpPr>
        <p:spPr bwMode="auto">
          <a:xfrm>
            <a:off x="471488" y="5514975"/>
            <a:ext cx="642937" cy="214313"/>
          </a:xfrm>
          <a:prstGeom prst="rect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defTabSz="1279525"/>
            <a:endParaRPr lang="ru-RU"/>
          </a:p>
        </p:txBody>
      </p:sp>
      <p:sp>
        <p:nvSpPr>
          <p:cNvPr id="12306" name="Text Box 19"/>
          <p:cNvSpPr txBox="1">
            <a:spLocks noChangeArrowheads="1"/>
          </p:cNvSpPr>
          <p:nvPr/>
        </p:nvSpPr>
        <p:spPr bwMode="auto">
          <a:xfrm>
            <a:off x="1543050" y="5443538"/>
            <a:ext cx="2500313" cy="360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9122" tIns="89561" rIns="179122" bIns="89561">
            <a:spAutoFit/>
          </a:bodyPr>
          <a:lstStyle/>
          <a:p>
            <a:pPr defTabSz="1790700"/>
            <a:r>
              <a:rPr lang="ru-RU" sz="1200">
                <a:cs typeface="Arial" charset="0"/>
              </a:rPr>
              <a:t>места дислокации сил </a:t>
            </a:r>
          </a:p>
        </p:txBody>
      </p:sp>
      <p:sp>
        <p:nvSpPr>
          <p:cNvPr id="12307" name="Rectangle 170"/>
          <p:cNvSpPr>
            <a:spLocks noChangeArrowheads="1"/>
          </p:cNvSpPr>
          <p:nvPr/>
        </p:nvSpPr>
        <p:spPr bwMode="auto">
          <a:xfrm>
            <a:off x="784225" y="6096000"/>
            <a:ext cx="215900" cy="730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1230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800100"/>
            <a:ext cx="12801600" cy="766763"/>
          </a:xfrm>
          <a:solidFill>
            <a:srgbClr val="DDDDDD"/>
          </a:solidFill>
        </p:spPr>
        <p:txBody>
          <a:bodyPr/>
          <a:lstStyle/>
          <a:p>
            <a:pPr eaLnBrk="1" hangingPunct="1"/>
            <a:r>
              <a:rPr lang="ru-RU" sz="3200" smtClean="0">
                <a:latin typeface="Times New Roman" pitchFamily="18" charset="0"/>
              </a:rPr>
              <a:t>Риски возникновения ЧС на объектах железнодорожного транспорта</a:t>
            </a:r>
          </a:p>
        </p:txBody>
      </p:sp>
      <p:sp>
        <p:nvSpPr>
          <p:cNvPr id="12309" name="Text Box 240"/>
          <p:cNvSpPr txBox="1">
            <a:spLocks noChangeArrowheads="1"/>
          </p:cNvSpPr>
          <p:nvPr/>
        </p:nvSpPr>
        <p:spPr bwMode="auto">
          <a:xfrm>
            <a:off x="0" y="3086100"/>
            <a:ext cx="12801600" cy="128270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>
                <a:solidFill>
                  <a:srgbClr val="FF3300"/>
                </a:solidFill>
              </a:rPr>
              <a:t>РИСКИ ВОЗНИКНОВЕНИЯ АВАРИЙ НА ОБЪЕКТАХ ЖЕЛЕЗНОДОРОЖНОГО ТРАНСПОРТА ОТСУТСТВУЮТ В СВЯЗИ С ОТСУТСТВИЕМ В РАЙОНЕ ОБЪЕКТОВ ЖЕЛЕЗНОДОРОЖНОЙ СТАНЦИИ И ЖЕЛЕЗНОДОРОЖНЫХ ПУТЕЙ.</a:t>
            </a:r>
          </a:p>
        </p:txBody>
      </p:sp>
      <p:sp>
        <p:nvSpPr>
          <p:cNvPr id="12310" name="Text Box 4"/>
          <p:cNvSpPr txBox="1">
            <a:spLocks noChangeArrowheads="1"/>
          </p:cNvSpPr>
          <p:nvPr/>
        </p:nvSpPr>
        <p:spPr bwMode="auto">
          <a:xfrm>
            <a:off x="0" y="0"/>
            <a:ext cx="12801600" cy="946150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91395" tIns="45697" rIns="91395" bIns="45697">
            <a:spAutoFit/>
          </a:bodyPr>
          <a:lstStyle/>
          <a:p>
            <a:pPr algn="ctr" defTabSz="1279525"/>
            <a:r>
              <a:rPr lang="ru-RU" sz="2800" b="1">
                <a:solidFill>
                  <a:schemeClr val="tx2"/>
                </a:solidFill>
                <a:latin typeface="Times New Roman" pitchFamily="18" charset="0"/>
              </a:rPr>
              <a:t>Паспорт территории Красноярского сельского поселения</a:t>
            </a:r>
          </a:p>
          <a:p>
            <a:pPr algn="ctr" defTabSz="1279525"/>
            <a:r>
              <a:rPr lang="ru-RU" sz="2800" b="1">
                <a:solidFill>
                  <a:schemeClr val="tx2"/>
                </a:solidFill>
                <a:latin typeface="Times New Roman" pitchFamily="18" charset="0"/>
              </a:rPr>
              <a:t>Цимлянского района Ростовской области</a:t>
            </a:r>
          </a:p>
        </p:txBody>
      </p:sp>
      <p:sp>
        <p:nvSpPr>
          <p:cNvPr id="12311" name="Прямоугольник 168"/>
          <p:cNvSpPr>
            <a:spLocks noChangeArrowheads="1"/>
          </p:cNvSpPr>
          <p:nvPr/>
        </p:nvSpPr>
        <p:spPr bwMode="auto">
          <a:xfrm>
            <a:off x="8201025" y="7248525"/>
            <a:ext cx="642938" cy="214313"/>
          </a:xfrm>
          <a:prstGeom prst="rect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defTabSz="1279525"/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"/>
          <p:cNvSpPr>
            <a:spLocks noChangeArrowheads="1"/>
          </p:cNvSpPr>
          <p:nvPr/>
        </p:nvSpPr>
        <p:spPr bwMode="auto">
          <a:xfrm>
            <a:off x="7640" y="35496"/>
            <a:ext cx="1280160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>
            <a:lvl1pPr eaLnBrk="0" hangingPunct="0"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hangingPunct="0"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hangingPunct="0"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hangingPunct="0"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hangingPunct="0"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defRPr/>
            </a:pPr>
            <a:r>
              <a:rPr lang="ru-RU" alt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В</a:t>
            </a:r>
            <a:r>
              <a:rPr lang="ru-RU" altLang="ru-RU" sz="2000" b="1" dirty="0" smtClean="0" bmk="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едомость привлечения сил и средств для ликвидации последствий ЧС</a:t>
            </a:r>
            <a:endParaRPr lang="ru-RU" altLang="ru-RU" sz="2800" dirty="0" smtClean="0">
              <a:solidFill>
                <a:srgbClr val="000000"/>
              </a:solidFill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/>
          </p:nvPr>
        </p:nvGraphicFramePr>
        <p:xfrm>
          <a:off x="0" y="552128"/>
          <a:ext cx="12793961" cy="9049074"/>
        </p:xfrm>
        <a:graphic>
          <a:graphicData uri="http://schemas.openxmlformats.org/drawingml/2006/table">
            <a:tbl>
              <a:tblPr firstRow="1" firstCol="1" bandRow="1"/>
              <a:tblGrid>
                <a:gridCol w="479503">
                  <a:extLst>
                    <a:ext uri="{9D8B030D-6E8A-4147-A177-3AD203B41FA5}">
                      <a16:colId xmlns="" xmlns:a16="http://schemas.microsoft.com/office/drawing/2014/main" val="4129616901"/>
                    </a:ext>
                  </a:extLst>
                </a:gridCol>
                <a:gridCol w="1246565">
                  <a:extLst>
                    <a:ext uri="{9D8B030D-6E8A-4147-A177-3AD203B41FA5}">
                      <a16:colId xmlns="" xmlns:a16="http://schemas.microsoft.com/office/drawing/2014/main" val="1780783950"/>
                    </a:ext>
                  </a:extLst>
                </a:gridCol>
                <a:gridCol w="627596">
                  <a:extLst>
                    <a:ext uri="{9D8B030D-6E8A-4147-A177-3AD203B41FA5}">
                      <a16:colId xmlns="" xmlns:a16="http://schemas.microsoft.com/office/drawing/2014/main" val="3084303492"/>
                    </a:ext>
                  </a:extLst>
                </a:gridCol>
                <a:gridCol w="627596">
                  <a:extLst>
                    <a:ext uri="{9D8B030D-6E8A-4147-A177-3AD203B41FA5}">
                      <a16:colId xmlns="" xmlns:a16="http://schemas.microsoft.com/office/drawing/2014/main" val="190814839"/>
                    </a:ext>
                  </a:extLst>
                </a:gridCol>
                <a:gridCol w="509697">
                  <a:extLst>
                    <a:ext uri="{9D8B030D-6E8A-4147-A177-3AD203B41FA5}">
                      <a16:colId xmlns="" xmlns:a16="http://schemas.microsoft.com/office/drawing/2014/main" val="1017414573"/>
                    </a:ext>
                  </a:extLst>
                </a:gridCol>
                <a:gridCol w="865551">
                  <a:extLst>
                    <a:ext uri="{9D8B030D-6E8A-4147-A177-3AD203B41FA5}">
                      <a16:colId xmlns="" xmlns:a16="http://schemas.microsoft.com/office/drawing/2014/main" val="4099589982"/>
                    </a:ext>
                  </a:extLst>
                </a:gridCol>
                <a:gridCol w="865551">
                  <a:extLst>
                    <a:ext uri="{9D8B030D-6E8A-4147-A177-3AD203B41FA5}">
                      <a16:colId xmlns="" xmlns:a16="http://schemas.microsoft.com/office/drawing/2014/main" val="3277739665"/>
                    </a:ext>
                  </a:extLst>
                </a:gridCol>
                <a:gridCol w="831763">
                  <a:extLst>
                    <a:ext uri="{9D8B030D-6E8A-4147-A177-3AD203B41FA5}">
                      <a16:colId xmlns="" xmlns:a16="http://schemas.microsoft.com/office/drawing/2014/main" val="208993581"/>
                    </a:ext>
                  </a:extLst>
                </a:gridCol>
                <a:gridCol w="806600">
                  <a:extLst>
                    <a:ext uri="{9D8B030D-6E8A-4147-A177-3AD203B41FA5}">
                      <a16:colId xmlns="" xmlns:a16="http://schemas.microsoft.com/office/drawing/2014/main" val="1357787053"/>
                    </a:ext>
                  </a:extLst>
                </a:gridCol>
                <a:gridCol w="831763">
                  <a:extLst>
                    <a:ext uri="{9D8B030D-6E8A-4147-A177-3AD203B41FA5}">
                      <a16:colId xmlns="" xmlns:a16="http://schemas.microsoft.com/office/drawing/2014/main" val="428412550"/>
                    </a:ext>
                  </a:extLst>
                </a:gridCol>
                <a:gridCol w="754841">
                  <a:extLst>
                    <a:ext uri="{9D8B030D-6E8A-4147-A177-3AD203B41FA5}">
                      <a16:colId xmlns="" xmlns:a16="http://schemas.microsoft.com/office/drawing/2014/main" val="3292881524"/>
                    </a:ext>
                  </a:extLst>
                </a:gridCol>
                <a:gridCol w="754841">
                  <a:extLst>
                    <a:ext uri="{9D8B030D-6E8A-4147-A177-3AD203B41FA5}">
                      <a16:colId xmlns="" xmlns:a16="http://schemas.microsoft.com/office/drawing/2014/main" val="1302772604"/>
                    </a:ext>
                  </a:extLst>
                </a:gridCol>
                <a:gridCol w="724646">
                  <a:extLst>
                    <a:ext uri="{9D8B030D-6E8A-4147-A177-3AD203B41FA5}">
                      <a16:colId xmlns="" xmlns:a16="http://schemas.microsoft.com/office/drawing/2014/main" val="2095028575"/>
                    </a:ext>
                  </a:extLst>
                </a:gridCol>
                <a:gridCol w="115516">
                  <a:extLst>
                    <a:ext uri="{9D8B030D-6E8A-4147-A177-3AD203B41FA5}">
                      <a16:colId xmlns="" xmlns:a16="http://schemas.microsoft.com/office/drawing/2014/main" val="1009107041"/>
                    </a:ext>
                  </a:extLst>
                </a:gridCol>
                <a:gridCol w="2751932">
                  <a:extLst>
                    <a:ext uri="{9D8B030D-6E8A-4147-A177-3AD203B41FA5}">
                      <a16:colId xmlns="" xmlns:a16="http://schemas.microsoft.com/office/drawing/2014/main" val="3712488020"/>
                    </a:ext>
                  </a:extLst>
                </a:gridCol>
              </a:tblGrid>
              <a:tr h="78631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№ п/п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Привлечение в соответствии с планами применения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Привлекалось фактически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Нормативное время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Нормативный документ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показателей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Расстояние до места ЧС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Недостатки в реагировании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3041125474"/>
                  </a:ext>
                </a:extLst>
              </a:tr>
              <a:tr h="58974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Получение информации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3216322800"/>
                  </a:ext>
                </a:extLst>
              </a:tr>
              <a:tr h="344014">
                <a:tc gridSpan="1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Функциональные подсистемы РСЧС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AEEF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50331402"/>
                  </a:ext>
                </a:extLst>
              </a:tr>
              <a:tr h="245725">
                <a:tc gridSpan="1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МЧС России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2564805442"/>
                  </a:ext>
                </a:extLst>
              </a:tr>
              <a:tr h="245725">
                <a:tc gridSpan="1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Органы повседневного управления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3945279661"/>
                  </a:ext>
                </a:extLst>
              </a:tr>
              <a:tr h="40565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ЦУКС по субъекту РФ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68220253"/>
                  </a:ext>
                </a:extLst>
              </a:tr>
              <a:tr h="334823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ОПУ: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621626976"/>
                  </a:ext>
                </a:extLst>
              </a:tr>
              <a:tr h="245725">
                <a:tc gridSpan="1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Территориальные органы 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3500934496"/>
                  </a:ext>
                </a:extLst>
              </a:tr>
              <a:tr h="58404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ОГ регионального центра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3762762456"/>
                  </a:ext>
                </a:extLst>
              </a:tr>
              <a:tr h="49144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ОГ ГУ МЧС России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686480317"/>
                  </a:ext>
                </a:extLst>
              </a:tr>
              <a:tr h="118518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ОГ пожарно-спасательного гарнизона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Приказ  ГУ МЧС России по РО №700  от 09.12.2013г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3872085199"/>
                  </a:ext>
                </a:extLst>
              </a:tr>
              <a:tr h="57020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ОШ регионального центра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933640684"/>
                  </a:ext>
                </a:extLst>
              </a:tr>
              <a:tr h="49144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ОШ ГУ МЧС России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2189922596"/>
                  </a:ext>
                </a:extLst>
              </a:tr>
              <a:tr h="563226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территориальные органы: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r>
                        <a:rPr lang="ru-RU" sz="1100" b="1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835703754"/>
                  </a:ext>
                </a:extLst>
              </a:tr>
              <a:tr h="245725">
                <a:tc gridSpan="1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5365750" algn="l"/>
                        </a:tabLs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Силы и средства ликвидации ЧС 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3640848572"/>
                  </a:ext>
                </a:extLst>
              </a:tr>
              <a:tr h="73717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Аэромобильная группировка СРФ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4239458173"/>
                  </a:ext>
                </a:extLst>
              </a:tr>
              <a:tr h="49144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1.1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Подразделения ФПС СРФ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2764958699"/>
                  </a:ext>
                </a:extLst>
              </a:tr>
              <a:tr h="49144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1.2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Подразделения ППС СРФ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87513366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392209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434"/>
          <p:cNvSpPr>
            <a:spLocks noChangeArrowheads="1"/>
          </p:cNvSpPr>
          <p:nvPr/>
        </p:nvSpPr>
        <p:spPr bwMode="auto">
          <a:xfrm>
            <a:off x="5176838" y="47625"/>
            <a:ext cx="2044700" cy="473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defTabSz="1279525"/>
            <a:r>
              <a:rPr lang="ru-RU"/>
              <a:t>Содержание</a:t>
            </a:r>
          </a:p>
        </p:txBody>
      </p:sp>
      <p:sp>
        <p:nvSpPr>
          <p:cNvPr id="6147" name="Rectangle 38"/>
          <p:cNvSpPr>
            <a:spLocks noChangeArrowheads="1"/>
          </p:cNvSpPr>
          <p:nvPr/>
        </p:nvSpPr>
        <p:spPr bwMode="auto">
          <a:xfrm>
            <a:off x="0" y="0"/>
            <a:ext cx="12801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eaLnBrk="0" hangingPunct="0"/>
            <a:endParaRPr lang="ru-RU"/>
          </a:p>
        </p:txBody>
      </p:sp>
      <p:graphicFrame>
        <p:nvGraphicFramePr>
          <p:cNvPr id="15842" name="Group 482"/>
          <p:cNvGraphicFramePr>
            <a:graphicFrameLocks noGrp="1"/>
          </p:cNvGraphicFramePr>
          <p:nvPr/>
        </p:nvGraphicFramePr>
        <p:xfrm>
          <a:off x="344488" y="485775"/>
          <a:ext cx="12249150" cy="8904915"/>
        </p:xfrm>
        <a:graphic>
          <a:graphicData uri="http://schemas.openxmlformats.org/drawingml/2006/table">
            <a:tbl>
              <a:tblPr/>
              <a:tblGrid>
                <a:gridCol w="11128375"/>
                <a:gridCol w="1120775"/>
              </a:tblGrid>
              <a:tr h="46513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 Общая информация (характеристика)</a:t>
                      </a:r>
                    </a:p>
                  </a:txBody>
                  <a:tcPr marL="91428" marR="91428" marT="45714" marB="45714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89989" marR="89989" marT="46795" marB="46795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6725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 Риски возникновения ЧС на транспорте</a:t>
                      </a:r>
                    </a:p>
                  </a:txBody>
                  <a:tcPr marL="91428" marR="91428" marT="45714" marB="45714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89989" marR="89989" marT="46795" marB="46795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513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42913" algn="l"/>
                        </a:tabLst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2.1. Риски возникновения ЧС на объектах автомобильного транспорта</a:t>
                      </a:r>
                    </a:p>
                  </a:txBody>
                  <a:tcPr marL="91428" marR="91428" marT="45714" marB="45714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89989" marR="89989" marT="46795" marB="46795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6725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42913" algn="l"/>
                        </a:tabLst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2.1. Риски возникновения ЧС на объектах железнодорожного транспорта</a:t>
                      </a:r>
                    </a:p>
                  </a:txBody>
                  <a:tcPr marL="91428" marR="91428" marT="45714" marB="45714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89989" marR="89989" marT="46795" marB="46795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513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2.3. Риски возникновения ЧС на объектах морского транспорта</a:t>
                      </a:r>
                    </a:p>
                  </a:txBody>
                  <a:tcPr marL="91428" marR="91428" marT="45714" marB="45714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89989" marR="89989" marT="46795" marB="46795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6725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2.4. Риски возникновения ЧС на объектах речного транспорта</a:t>
                      </a:r>
                    </a:p>
                  </a:txBody>
                  <a:tcPr marL="91428" marR="91428" marT="45714" marB="45714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89989" marR="89989" marT="46795" marB="46795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513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3. Риски возникновения ЧС на потенциально опасных объектах</a:t>
                      </a:r>
                    </a:p>
                  </a:txBody>
                  <a:tcPr marL="91428" marR="91428" marT="45714" marB="45714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L="89989" marR="89989" marT="46795" marB="46795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6725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3.1 Риски возникновения аварий на ХОО</a:t>
                      </a:r>
                    </a:p>
                  </a:txBody>
                  <a:tcPr marL="91428" marR="91428" marT="45714" marB="45714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</a:p>
                  </a:txBody>
                  <a:tcPr marL="89989" marR="89989" marT="46795" marB="46795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513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3.2. Риски возникновения аварий на РОО</a:t>
                      </a:r>
                    </a:p>
                  </a:txBody>
                  <a:tcPr marL="91428" marR="91428" marT="45714" marB="45714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14</a:t>
                      </a:r>
                    </a:p>
                  </a:txBody>
                  <a:tcPr marL="89989" marR="89989" marT="46795" marB="46795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6725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3.4. Риски возникновения аварии на системах ЖКХ</a:t>
                      </a:r>
                    </a:p>
                  </a:txBody>
                  <a:tcPr marL="91428" marR="91428" marT="45714" marB="45714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marL="89989" marR="89989" marT="46795" marB="46795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513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3.5. Риски возникновения аварий не электросетях</a:t>
                      </a:r>
                    </a:p>
                  </a:txBody>
                  <a:tcPr marL="91428" marR="91428" marT="45714" marB="45714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</a:t>
                      </a:r>
                    </a:p>
                  </a:txBody>
                  <a:tcPr marL="89989" marR="89989" marT="46795" marB="46795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6725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3.8. </a:t>
                      </a: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Риски обрушения зданий, сооружений, пород.</a:t>
                      </a:r>
                    </a:p>
                  </a:txBody>
                  <a:tcPr marL="91428" marR="91428"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17</a:t>
                      </a:r>
                    </a:p>
                  </a:txBody>
                  <a:tcPr marL="89989" marR="89989" marT="46795" marB="46795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513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 Риски возникновения пожаров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91428" marR="91428"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18</a:t>
                      </a:r>
                    </a:p>
                  </a:txBody>
                  <a:tcPr marL="89989" marR="89989" marT="46795" marB="46795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513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   </a:t>
                      </a: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4.2. Риски возникновения техногенных пожаров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91428" marR="91428"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</a:t>
                      </a:r>
                    </a:p>
                  </a:txBody>
                  <a:tcPr marL="89989" marR="89989" marT="46795" marB="46795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6725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7. Информационно-справочные материалы</a:t>
                      </a:r>
                    </a:p>
                  </a:txBody>
                  <a:tcPr marL="91428" marR="91428"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marL="89989" marR="89989" marT="46795" marB="46795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513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7.2. Информационно-справочные материалы по поисково-спасательным, аварийно-спасательным и нештатным аварийно-спасательным формированиям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91428" marR="91428"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21</a:t>
                      </a:r>
                    </a:p>
                  </a:txBody>
                  <a:tcPr marL="89989" marR="89989" marT="46795" marB="46795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6725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    7.3  </a:t>
                      </a: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Информационно-справочные материалы по силам и средствам пожарной  охраны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91428" marR="91428"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22</a:t>
                      </a:r>
                    </a:p>
                  </a:txBody>
                  <a:tcPr marL="89989" marR="89989" marT="46795" marB="46795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513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7.4. Информационно-справочные материалы по резервам финансовых и материальных средств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91428" marR="91428"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23</a:t>
                      </a:r>
                    </a:p>
                  </a:txBody>
                  <a:tcPr marL="89989" marR="89989" marT="46795" marB="46795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6725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7.5. Информационно-справочные материалы по системе телекоммуникаций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91428" marR="91428" marT="45714" marB="4571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24</a:t>
                      </a:r>
                    </a:p>
                  </a:txBody>
                  <a:tcPr marL="89989" marR="89989" marT="46795" marB="46795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/>
          </p:nvPr>
        </p:nvGraphicFramePr>
        <p:xfrm>
          <a:off x="15240" y="0"/>
          <a:ext cx="12793961" cy="9601202"/>
        </p:xfrm>
        <a:graphic>
          <a:graphicData uri="http://schemas.openxmlformats.org/drawingml/2006/table">
            <a:tbl>
              <a:tblPr firstRow="1" firstCol="1" bandRow="1"/>
              <a:tblGrid>
                <a:gridCol w="479503">
                  <a:extLst>
                    <a:ext uri="{9D8B030D-6E8A-4147-A177-3AD203B41FA5}">
                      <a16:colId xmlns="" xmlns:a16="http://schemas.microsoft.com/office/drawing/2014/main" val="3510777593"/>
                    </a:ext>
                  </a:extLst>
                </a:gridCol>
                <a:gridCol w="1246565">
                  <a:extLst>
                    <a:ext uri="{9D8B030D-6E8A-4147-A177-3AD203B41FA5}">
                      <a16:colId xmlns="" xmlns:a16="http://schemas.microsoft.com/office/drawing/2014/main" val="1042365540"/>
                    </a:ext>
                  </a:extLst>
                </a:gridCol>
                <a:gridCol w="627596">
                  <a:extLst>
                    <a:ext uri="{9D8B030D-6E8A-4147-A177-3AD203B41FA5}">
                      <a16:colId xmlns="" xmlns:a16="http://schemas.microsoft.com/office/drawing/2014/main" val="1291358279"/>
                    </a:ext>
                  </a:extLst>
                </a:gridCol>
                <a:gridCol w="575512">
                  <a:extLst>
                    <a:ext uri="{9D8B030D-6E8A-4147-A177-3AD203B41FA5}">
                      <a16:colId xmlns="" xmlns:a16="http://schemas.microsoft.com/office/drawing/2014/main" val="473366050"/>
                    </a:ext>
                  </a:extLst>
                </a:gridCol>
                <a:gridCol w="561781">
                  <a:extLst>
                    <a:ext uri="{9D8B030D-6E8A-4147-A177-3AD203B41FA5}">
                      <a16:colId xmlns="" xmlns:a16="http://schemas.microsoft.com/office/drawing/2014/main" val="4159104476"/>
                    </a:ext>
                  </a:extLst>
                </a:gridCol>
                <a:gridCol w="865551">
                  <a:extLst>
                    <a:ext uri="{9D8B030D-6E8A-4147-A177-3AD203B41FA5}">
                      <a16:colId xmlns="" xmlns:a16="http://schemas.microsoft.com/office/drawing/2014/main" val="1637654881"/>
                    </a:ext>
                  </a:extLst>
                </a:gridCol>
                <a:gridCol w="865551">
                  <a:extLst>
                    <a:ext uri="{9D8B030D-6E8A-4147-A177-3AD203B41FA5}">
                      <a16:colId xmlns="" xmlns:a16="http://schemas.microsoft.com/office/drawing/2014/main" val="4235608934"/>
                    </a:ext>
                  </a:extLst>
                </a:gridCol>
                <a:gridCol w="831763">
                  <a:extLst>
                    <a:ext uri="{9D8B030D-6E8A-4147-A177-3AD203B41FA5}">
                      <a16:colId xmlns="" xmlns:a16="http://schemas.microsoft.com/office/drawing/2014/main" val="75180526"/>
                    </a:ext>
                  </a:extLst>
                </a:gridCol>
                <a:gridCol w="979810">
                  <a:extLst>
                    <a:ext uri="{9D8B030D-6E8A-4147-A177-3AD203B41FA5}">
                      <a16:colId xmlns="" xmlns:a16="http://schemas.microsoft.com/office/drawing/2014/main" val="3337906326"/>
                    </a:ext>
                  </a:extLst>
                </a:gridCol>
                <a:gridCol w="936104">
                  <a:extLst>
                    <a:ext uri="{9D8B030D-6E8A-4147-A177-3AD203B41FA5}">
                      <a16:colId xmlns="" xmlns:a16="http://schemas.microsoft.com/office/drawing/2014/main" val="4189125140"/>
                    </a:ext>
                  </a:extLst>
                </a:gridCol>
                <a:gridCol w="792088">
                  <a:extLst>
                    <a:ext uri="{9D8B030D-6E8A-4147-A177-3AD203B41FA5}">
                      <a16:colId xmlns="" xmlns:a16="http://schemas.microsoft.com/office/drawing/2014/main" val="541391541"/>
                    </a:ext>
                  </a:extLst>
                </a:gridCol>
                <a:gridCol w="792088">
                  <a:extLst>
                    <a:ext uri="{9D8B030D-6E8A-4147-A177-3AD203B41FA5}">
                      <a16:colId xmlns="" xmlns:a16="http://schemas.microsoft.com/office/drawing/2014/main" val="1233954462"/>
                    </a:ext>
                  </a:extLst>
                </a:gridCol>
                <a:gridCol w="936104">
                  <a:extLst>
                    <a:ext uri="{9D8B030D-6E8A-4147-A177-3AD203B41FA5}">
                      <a16:colId xmlns="" xmlns:a16="http://schemas.microsoft.com/office/drawing/2014/main" val="340264211"/>
                    </a:ext>
                  </a:extLst>
                </a:gridCol>
                <a:gridCol w="2303945">
                  <a:extLst>
                    <a:ext uri="{9D8B030D-6E8A-4147-A177-3AD203B41FA5}">
                      <a16:colId xmlns="" xmlns:a16="http://schemas.microsoft.com/office/drawing/2014/main" val="1479381423"/>
                    </a:ext>
                  </a:extLst>
                </a:gridCol>
              </a:tblGrid>
              <a:tr h="812146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№ п/п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Привлечение в соответствии с планами применения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Привлекалось фактически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Нормативное время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Нормативный документ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показателей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Расстояние до места ЧС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Недостатки в реагировании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4262969"/>
                  </a:ext>
                </a:extLst>
              </a:tr>
              <a:tr h="60911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Получение информации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2094280484"/>
                  </a:ext>
                </a:extLst>
              </a:tr>
              <a:tr h="46709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1.3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Подразделения ГИМС СРФ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45441307"/>
                  </a:ext>
                </a:extLst>
              </a:tr>
              <a:tr h="47040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1.4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Подразделения ВГСЧ СРФ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696702168"/>
                  </a:ext>
                </a:extLst>
              </a:tr>
              <a:tr h="45931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1.5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Подразделения ЦЭПП СРФ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252717311"/>
                  </a:ext>
                </a:extLst>
              </a:tr>
              <a:tr h="36544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1.6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СВФ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477058101"/>
                  </a:ext>
                </a:extLst>
              </a:tr>
              <a:tr h="50917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1.7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Авиационные подразделения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895188194"/>
                  </a:ext>
                </a:extLst>
              </a:tr>
              <a:tr h="91983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1.8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Другие структурные подразделения, организации и учреждения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043590750"/>
                  </a:ext>
                </a:extLst>
              </a:tr>
              <a:tr h="89109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Структурные подразделения ЦА МЧС России на территории субъекта РФ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827367902"/>
                  </a:ext>
                </a:extLst>
              </a:tr>
              <a:tr h="486842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силы и средства ликвидации ЧС: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780188731"/>
                  </a:ext>
                </a:extLst>
              </a:tr>
              <a:tr h="459312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МЧС России: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190812447"/>
                  </a:ext>
                </a:extLst>
              </a:tr>
              <a:tr h="263796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Минздрав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4213000605"/>
                  </a:ext>
                </a:extLst>
              </a:tr>
              <a:tr h="306208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Органы повседневного управления Минздрава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2686356823"/>
                  </a:ext>
                </a:extLst>
              </a:tr>
              <a:tr h="71287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2.1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Оперативный дежурный тер.центра ВЦМК «Защита»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969707033"/>
                  </a:ext>
                </a:extLst>
              </a:tr>
              <a:tr h="390175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Всего за ОПУ ВСМК: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266992810"/>
                  </a:ext>
                </a:extLst>
              </a:tr>
              <a:tr h="382760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ОПУ: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965907927"/>
                  </a:ext>
                </a:extLst>
              </a:tr>
              <a:tr h="382760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Территориальные органы Минздрава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662406432"/>
                  </a:ext>
                </a:extLst>
              </a:tr>
              <a:tr h="71287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Дежурные врачи медучреждений различного профиля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 smtClean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12362006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979131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Таблица 2"/>
          <p:cNvGraphicFramePr>
            <a:graphicFrameLocks noGrp="1"/>
          </p:cNvGraphicFramePr>
          <p:nvPr>
            <p:extLst/>
          </p:nvPr>
        </p:nvGraphicFramePr>
        <p:xfrm>
          <a:off x="7639" y="0"/>
          <a:ext cx="12793961" cy="9601201"/>
        </p:xfrm>
        <a:graphic>
          <a:graphicData uri="http://schemas.openxmlformats.org/drawingml/2006/table">
            <a:tbl>
              <a:tblPr firstRow="1" firstCol="1" bandRow="1"/>
              <a:tblGrid>
                <a:gridCol w="479503">
                  <a:extLst>
                    <a:ext uri="{9D8B030D-6E8A-4147-A177-3AD203B41FA5}">
                      <a16:colId xmlns="" xmlns:a16="http://schemas.microsoft.com/office/drawing/2014/main" val="2183867191"/>
                    </a:ext>
                  </a:extLst>
                </a:gridCol>
                <a:gridCol w="1246565">
                  <a:extLst>
                    <a:ext uri="{9D8B030D-6E8A-4147-A177-3AD203B41FA5}">
                      <a16:colId xmlns="" xmlns:a16="http://schemas.microsoft.com/office/drawing/2014/main" val="1251406380"/>
                    </a:ext>
                  </a:extLst>
                </a:gridCol>
                <a:gridCol w="627596">
                  <a:extLst>
                    <a:ext uri="{9D8B030D-6E8A-4147-A177-3AD203B41FA5}">
                      <a16:colId xmlns="" xmlns:a16="http://schemas.microsoft.com/office/drawing/2014/main" val="811616020"/>
                    </a:ext>
                  </a:extLst>
                </a:gridCol>
                <a:gridCol w="575512">
                  <a:extLst>
                    <a:ext uri="{9D8B030D-6E8A-4147-A177-3AD203B41FA5}">
                      <a16:colId xmlns="" xmlns:a16="http://schemas.microsoft.com/office/drawing/2014/main" val="2888743277"/>
                    </a:ext>
                  </a:extLst>
                </a:gridCol>
                <a:gridCol w="561781">
                  <a:extLst>
                    <a:ext uri="{9D8B030D-6E8A-4147-A177-3AD203B41FA5}">
                      <a16:colId xmlns="" xmlns:a16="http://schemas.microsoft.com/office/drawing/2014/main" val="1111729052"/>
                    </a:ext>
                  </a:extLst>
                </a:gridCol>
                <a:gridCol w="865551">
                  <a:extLst>
                    <a:ext uri="{9D8B030D-6E8A-4147-A177-3AD203B41FA5}">
                      <a16:colId xmlns="" xmlns:a16="http://schemas.microsoft.com/office/drawing/2014/main" val="831942240"/>
                    </a:ext>
                  </a:extLst>
                </a:gridCol>
                <a:gridCol w="865551">
                  <a:extLst>
                    <a:ext uri="{9D8B030D-6E8A-4147-A177-3AD203B41FA5}">
                      <a16:colId xmlns="" xmlns:a16="http://schemas.microsoft.com/office/drawing/2014/main" val="2498129480"/>
                    </a:ext>
                  </a:extLst>
                </a:gridCol>
                <a:gridCol w="831763">
                  <a:extLst>
                    <a:ext uri="{9D8B030D-6E8A-4147-A177-3AD203B41FA5}">
                      <a16:colId xmlns="" xmlns:a16="http://schemas.microsoft.com/office/drawing/2014/main" val="2322798208"/>
                    </a:ext>
                  </a:extLst>
                </a:gridCol>
                <a:gridCol w="979810">
                  <a:extLst>
                    <a:ext uri="{9D8B030D-6E8A-4147-A177-3AD203B41FA5}">
                      <a16:colId xmlns="" xmlns:a16="http://schemas.microsoft.com/office/drawing/2014/main" val="2132221538"/>
                    </a:ext>
                  </a:extLst>
                </a:gridCol>
                <a:gridCol w="936104">
                  <a:extLst>
                    <a:ext uri="{9D8B030D-6E8A-4147-A177-3AD203B41FA5}">
                      <a16:colId xmlns="" xmlns:a16="http://schemas.microsoft.com/office/drawing/2014/main" val="2502160845"/>
                    </a:ext>
                  </a:extLst>
                </a:gridCol>
                <a:gridCol w="792088">
                  <a:extLst>
                    <a:ext uri="{9D8B030D-6E8A-4147-A177-3AD203B41FA5}">
                      <a16:colId xmlns="" xmlns:a16="http://schemas.microsoft.com/office/drawing/2014/main" val="853992750"/>
                    </a:ext>
                  </a:extLst>
                </a:gridCol>
                <a:gridCol w="792088">
                  <a:extLst>
                    <a:ext uri="{9D8B030D-6E8A-4147-A177-3AD203B41FA5}">
                      <a16:colId xmlns="" xmlns:a16="http://schemas.microsoft.com/office/drawing/2014/main" val="1676913441"/>
                    </a:ext>
                  </a:extLst>
                </a:gridCol>
                <a:gridCol w="936104">
                  <a:extLst>
                    <a:ext uri="{9D8B030D-6E8A-4147-A177-3AD203B41FA5}">
                      <a16:colId xmlns="" xmlns:a16="http://schemas.microsoft.com/office/drawing/2014/main" val="2148672614"/>
                    </a:ext>
                  </a:extLst>
                </a:gridCol>
                <a:gridCol w="2303945">
                  <a:extLst>
                    <a:ext uri="{9D8B030D-6E8A-4147-A177-3AD203B41FA5}">
                      <a16:colId xmlns="" xmlns:a16="http://schemas.microsoft.com/office/drawing/2014/main" val="4024504271"/>
                    </a:ext>
                  </a:extLst>
                </a:gridCol>
              </a:tblGrid>
              <a:tr h="924719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№ п/п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Привлечение в соответствии с планами применения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Привлекалось фактически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Нормативное время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Нормативный документ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показателей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Расстояние до места ЧС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Недостатки в реагировании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247401374"/>
                  </a:ext>
                </a:extLst>
              </a:tr>
              <a:tr h="478516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Получение информации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2194549473"/>
                  </a:ext>
                </a:extLst>
              </a:tr>
              <a:tr h="95707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Ответственный дежурный ФБУ здравоохранения «Центр гигиены и эпидемиологии»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147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1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57443272"/>
                  </a:ext>
                </a:extLst>
              </a:tr>
              <a:tr h="53587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Ответственный дежурный </a:t>
                      </a:r>
                      <a:r>
                        <a:rPr lang="ru-RU" sz="1100" dirty="0" err="1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тер.фонда</a:t>
                      </a: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ОМС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901007957"/>
                  </a:ext>
                </a:extLst>
              </a:tr>
              <a:tr h="481832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территориальные органы: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098173756"/>
                  </a:ext>
                </a:extLst>
              </a:tr>
              <a:tr h="398780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Силы и средства ликвидации ЧС Минздрава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572697284"/>
                  </a:ext>
                </a:extLst>
              </a:tr>
              <a:tr h="74271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Бригада специализированной медицинской помощи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505917737"/>
                  </a:ext>
                </a:extLst>
              </a:tr>
              <a:tr h="47459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Станции скорой помощи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147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1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682492696"/>
                  </a:ext>
                </a:extLst>
              </a:tr>
              <a:tr h="55829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Мобильный медицинский отряд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207757408"/>
                  </a:ext>
                </a:extLst>
              </a:tr>
              <a:tr h="63804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Комплексная хирургическая бригада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380412708"/>
                  </a:ext>
                </a:extLst>
              </a:tr>
              <a:tr h="36449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Инфекционная бригада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4151968799"/>
                  </a:ext>
                </a:extLst>
              </a:tr>
              <a:tr h="47853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Психотерапевтическая бригада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017598496"/>
                  </a:ext>
                </a:extLst>
              </a:tr>
              <a:tr h="57383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Токсико-терапевтическая бригада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836937263"/>
                  </a:ext>
                </a:extLst>
              </a:tr>
              <a:tr h="478536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силы и средства ликвидации ЧС: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46591507"/>
                  </a:ext>
                </a:extLst>
              </a:tr>
              <a:tr h="478536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Итого за Минздрав России: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731090809"/>
                  </a:ext>
                </a:extLst>
              </a:tr>
              <a:tr h="398780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Минприроды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144241833"/>
                  </a:ext>
                </a:extLst>
              </a:tr>
              <a:tr h="319024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Органы повседневного управления Минприроды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864589303"/>
                  </a:ext>
                </a:extLst>
              </a:tr>
              <a:tr h="319024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ОПУ: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="" xmlns:a16="http://schemas.microsoft.com/office/drawing/2014/main" val="294462307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14114864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/>
          </p:nvPr>
        </p:nvGraphicFramePr>
        <p:xfrm>
          <a:off x="7639" y="0"/>
          <a:ext cx="12793961" cy="9601199"/>
        </p:xfrm>
        <a:graphic>
          <a:graphicData uri="http://schemas.openxmlformats.org/drawingml/2006/table">
            <a:tbl>
              <a:tblPr firstRow="1" firstCol="1" bandRow="1"/>
              <a:tblGrid>
                <a:gridCol w="479503">
                  <a:extLst>
                    <a:ext uri="{9D8B030D-6E8A-4147-A177-3AD203B41FA5}">
                      <a16:colId xmlns="" xmlns:a16="http://schemas.microsoft.com/office/drawing/2014/main" val="487051862"/>
                    </a:ext>
                  </a:extLst>
                </a:gridCol>
                <a:gridCol w="1246565">
                  <a:extLst>
                    <a:ext uri="{9D8B030D-6E8A-4147-A177-3AD203B41FA5}">
                      <a16:colId xmlns="" xmlns:a16="http://schemas.microsoft.com/office/drawing/2014/main" val="3496448293"/>
                    </a:ext>
                  </a:extLst>
                </a:gridCol>
                <a:gridCol w="627596">
                  <a:extLst>
                    <a:ext uri="{9D8B030D-6E8A-4147-A177-3AD203B41FA5}">
                      <a16:colId xmlns="" xmlns:a16="http://schemas.microsoft.com/office/drawing/2014/main" val="3668335045"/>
                    </a:ext>
                  </a:extLst>
                </a:gridCol>
                <a:gridCol w="575512">
                  <a:extLst>
                    <a:ext uri="{9D8B030D-6E8A-4147-A177-3AD203B41FA5}">
                      <a16:colId xmlns="" xmlns:a16="http://schemas.microsoft.com/office/drawing/2014/main" val="1956239988"/>
                    </a:ext>
                  </a:extLst>
                </a:gridCol>
                <a:gridCol w="561781">
                  <a:extLst>
                    <a:ext uri="{9D8B030D-6E8A-4147-A177-3AD203B41FA5}">
                      <a16:colId xmlns="" xmlns:a16="http://schemas.microsoft.com/office/drawing/2014/main" val="4060889146"/>
                    </a:ext>
                  </a:extLst>
                </a:gridCol>
                <a:gridCol w="865551">
                  <a:extLst>
                    <a:ext uri="{9D8B030D-6E8A-4147-A177-3AD203B41FA5}">
                      <a16:colId xmlns="" xmlns:a16="http://schemas.microsoft.com/office/drawing/2014/main" val="2456068940"/>
                    </a:ext>
                  </a:extLst>
                </a:gridCol>
                <a:gridCol w="865551">
                  <a:extLst>
                    <a:ext uri="{9D8B030D-6E8A-4147-A177-3AD203B41FA5}">
                      <a16:colId xmlns="" xmlns:a16="http://schemas.microsoft.com/office/drawing/2014/main" val="1286948465"/>
                    </a:ext>
                  </a:extLst>
                </a:gridCol>
                <a:gridCol w="831763">
                  <a:extLst>
                    <a:ext uri="{9D8B030D-6E8A-4147-A177-3AD203B41FA5}">
                      <a16:colId xmlns="" xmlns:a16="http://schemas.microsoft.com/office/drawing/2014/main" val="4285622560"/>
                    </a:ext>
                  </a:extLst>
                </a:gridCol>
                <a:gridCol w="979810">
                  <a:extLst>
                    <a:ext uri="{9D8B030D-6E8A-4147-A177-3AD203B41FA5}">
                      <a16:colId xmlns="" xmlns:a16="http://schemas.microsoft.com/office/drawing/2014/main" val="2620723707"/>
                    </a:ext>
                  </a:extLst>
                </a:gridCol>
                <a:gridCol w="936104">
                  <a:extLst>
                    <a:ext uri="{9D8B030D-6E8A-4147-A177-3AD203B41FA5}">
                      <a16:colId xmlns="" xmlns:a16="http://schemas.microsoft.com/office/drawing/2014/main" val="3238765957"/>
                    </a:ext>
                  </a:extLst>
                </a:gridCol>
                <a:gridCol w="792088">
                  <a:extLst>
                    <a:ext uri="{9D8B030D-6E8A-4147-A177-3AD203B41FA5}">
                      <a16:colId xmlns="" xmlns:a16="http://schemas.microsoft.com/office/drawing/2014/main" val="3307363571"/>
                    </a:ext>
                  </a:extLst>
                </a:gridCol>
                <a:gridCol w="792088">
                  <a:extLst>
                    <a:ext uri="{9D8B030D-6E8A-4147-A177-3AD203B41FA5}">
                      <a16:colId xmlns="" xmlns:a16="http://schemas.microsoft.com/office/drawing/2014/main" val="1227324584"/>
                    </a:ext>
                  </a:extLst>
                </a:gridCol>
                <a:gridCol w="936104">
                  <a:extLst>
                    <a:ext uri="{9D8B030D-6E8A-4147-A177-3AD203B41FA5}">
                      <a16:colId xmlns="" xmlns:a16="http://schemas.microsoft.com/office/drawing/2014/main" val="3794682356"/>
                    </a:ext>
                  </a:extLst>
                </a:gridCol>
                <a:gridCol w="2303945">
                  <a:extLst>
                    <a:ext uri="{9D8B030D-6E8A-4147-A177-3AD203B41FA5}">
                      <a16:colId xmlns="" xmlns:a16="http://schemas.microsoft.com/office/drawing/2014/main" val="1795078635"/>
                    </a:ext>
                  </a:extLst>
                </a:gridCol>
              </a:tblGrid>
              <a:tr h="988640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№ п/п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Привлечение в соответствии с планами применения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Привлекалось фактически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Нормативное время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Нормативный документ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показателей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Расстояние до места ЧС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Недостатки в реагировании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379422943"/>
                  </a:ext>
                </a:extLst>
              </a:tr>
              <a:tr h="60313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Получение информации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420438121"/>
                  </a:ext>
                </a:extLst>
              </a:tr>
              <a:tr h="31029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Территориальные органы Минприроды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166549412"/>
                  </a:ext>
                </a:extLst>
              </a:tr>
              <a:tr h="546598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территориальные органы: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12781655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Силы и средства ликвидации ЧС Минприроды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4270480602"/>
                  </a:ext>
                </a:extLst>
              </a:tr>
              <a:tr h="482194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силы и средства ликвидации ЧС: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726635768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err="1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Минкомсвязь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829022166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Органы повседневного управления </a:t>
                      </a:r>
                      <a:r>
                        <a:rPr lang="ru-RU" sz="1100" dirty="0" err="1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Минкомсвязи</a:t>
                      </a: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713866799"/>
                  </a:ext>
                </a:extLst>
              </a:tr>
              <a:tr h="321462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ОПУ: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650591187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Территориальные органы </a:t>
                      </a:r>
                      <a:r>
                        <a:rPr lang="ru-RU" sz="1100" dirty="0" err="1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Минкомсвязи</a:t>
                      </a: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4095257333"/>
                  </a:ext>
                </a:extLst>
              </a:tr>
              <a:tr h="642926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территориальные органы: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97434697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Силы и средства ликвидации ЧС </a:t>
                      </a:r>
                      <a:r>
                        <a:rPr lang="ru-RU" sz="1100" dirty="0" err="1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Минкомсвязи</a:t>
                      </a: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204041626"/>
                  </a:ext>
                </a:extLst>
              </a:tr>
              <a:tr h="482194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силы и средства ликвидации ЧС: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2867644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Минтранс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154147799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Органы повседневного управления Минтранса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4015688558"/>
                  </a:ext>
                </a:extLst>
              </a:tr>
              <a:tr h="321462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ОПУ: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09661144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Территориальные органы Минтранса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413341980"/>
                  </a:ext>
                </a:extLst>
              </a:tr>
              <a:tr h="321462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ОПУ: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416246073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563232225"/>
                  </a:ext>
                </a:extLst>
              </a:tr>
              <a:tr h="561292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территориальные органы: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014671690"/>
                  </a:ext>
                </a:extLst>
              </a:tr>
              <a:tr h="322731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94557977"/>
                  </a:ext>
                </a:extLst>
              </a:tr>
              <a:tr h="401829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силы и средства ликвидации ЧС: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61886291"/>
                  </a:ext>
                </a:extLst>
              </a:tr>
              <a:tr h="401829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Итого за ФП РСЧС: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18854776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35620390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/>
          </p:nvPr>
        </p:nvGraphicFramePr>
        <p:xfrm>
          <a:off x="9559" y="13752"/>
          <a:ext cx="12793961" cy="11721693"/>
        </p:xfrm>
        <a:graphic>
          <a:graphicData uri="http://schemas.openxmlformats.org/drawingml/2006/table">
            <a:tbl>
              <a:tblPr firstRow="1" firstCol="1" bandRow="1"/>
              <a:tblGrid>
                <a:gridCol w="479503">
                  <a:extLst>
                    <a:ext uri="{9D8B030D-6E8A-4147-A177-3AD203B41FA5}">
                      <a16:colId xmlns="" xmlns:a16="http://schemas.microsoft.com/office/drawing/2014/main" val="3407734190"/>
                    </a:ext>
                  </a:extLst>
                </a:gridCol>
                <a:gridCol w="1246565">
                  <a:extLst>
                    <a:ext uri="{9D8B030D-6E8A-4147-A177-3AD203B41FA5}">
                      <a16:colId xmlns="" xmlns:a16="http://schemas.microsoft.com/office/drawing/2014/main" val="140577033"/>
                    </a:ext>
                  </a:extLst>
                </a:gridCol>
                <a:gridCol w="627596">
                  <a:extLst>
                    <a:ext uri="{9D8B030D-6E8A-4147-A177-3AD203B41FA5}">
                      <a16:colId xmlns="" xmlns:a16="http://schemas.microsoft.com/office/drawing/2014/main" val="3525632412"/>
                    </a:ext>
                  </a:extLst>
                </a:gridCol>
                <a:gridCol w="575512">
                  <a:extLst>
                    <a:ext uri="{9D8B030D-6E8A-4147-A177-3AD203B41FA5}">
                      <a16:colId xmlns="" xmlns:a16="http://schemas.microsoft.com/office/drawing/2014/main" val="1224047616"/>
                    </a:ext>
                  </a:extLst>
                </a:gridCol>
                <a:gridCol w="561781">
                  <a:extLst>
                    <a:ext uri="{9D8B030D-6E8A-4147-A177-3AD203B41FA5}">
                      <a16:colId xmlns="" xmlns:a16="http://schemas.microsoft.com/office/drawing/2014/main" val="315251980"/>
                    </a:ext>
                  </a:extLst>
                </a:gridCol>
                <a:gridCol w="865551">
                  <a:extLst>
                    <a:ext uri="{9D8B030D-6E8A-4147-A177-3AD203B41FA5}">
                      <a16:colId xmlns="" xmlns:a16="http://schemas.microsoft.com/office/drawing/2014/main" val="2661792507"/>
                    </a:ext>
                  </a:extLst>
                </a:gridCol>
                <a:gridCol w="865551">
                  <a:extLst>
                    <a:ext uri="{9D8B030D-6E8A-4147-A177-3AD203B41FA5}">
                      <a16:colId xmlns="" xmlns:a16="http://schemas.microsoft.com/office/drawing/2014/main" val="1693306583"/>
                    </a:ext>
                  </a:extLst>
                </a:gridCol>
                <a:gridCol w="831763">
                  <a:extLst>
                    <a:ext uri="{9D8B030D-6E8A-4147-A177-3AD203B41FA5}">
                      <a16:colId xmlns="" xmlns:a16="http://schemas.microsoft.com/office/drawing/2014/main" val="1917734699"/>
                    </a:ext>
                  </a:extLst>
                </a:gridCol>
                <a:gridCol w="979810">
                  <a:extLst>
                    <a:ext uri="{9D8B030D-6E8A-4147-A177-3AD203B41FA5}">
                      <a16:colId xmlns="" xmlns:a16="http://schemas.microsoft.com/office/drawing/2014/main" val="4282354229"/>
                    </a:ext>
                  </a:extLst>
                </a:gridCol>
                <a:gridCol w="936104">
                  <a:extLst>
                    <a:ext uri="{9D8B030D-6E8A-4147-A177-3AD203B41FA5}">
                      <a16:colId xmlns="" xmlns:a16="http://schemas.microsoft.com/office/drawing/2014/main" val="3305427715"/>
                    </a:ext>
                  </a:extLst>
                </a:gridCol>
                <a:gridCol w="792088">
                  <a:extLst>
                    <a:ext uri="{9D8B030D-6E8A-4147-A177-3AD203B41FA5}">
                      <a16:colId xmlns="" xmlns:a16="http://schemas.microsoft.com/office/drawing/2014/main" val="1276981954"/>
                    </a:ext>
                  </a:extLst>
                </a:gridCol>
                <a:gridCol w="792088">
                  <a:extLst>
                    <a:ext uri="{9D8B030D-6E8A-4147-A177-3AD203B41FA5}">
                      <a16:colId xmlns="" xmlns:a16="http://schemas.microsoft.com/office/drawing/2014/main" val="2738053924"/>
                    </a:ext>
                  </a:extLst>
                </a:gridCol>
                <a:gridCol w="936104">
                  <a:extLst>
                    <a:ext uri="{9D8B030D-6E8A-4147-A177-3AD203B41FA5}">
                      <a16:colId xmlns="" xmlns:a16="http://schemas.microsoft.com/office/drawing/2014/main" val="3219751980"/>
                    </a:ext>
                  </a:extLst>
                </a:gridCol>
                <a:gridCol w="2303945">
                  <a:extLst>
                    <a:ext uri="{9D8B030D-6E8A-4147-A177-3AD203B41FA5}">
                      <a16:colId xmlns="" xmlns:a16="http://schemas.microsoft.com/office/drawing/2014/main" val="3498512011"/>
                    </a:ext>
                  </a:extLst>
                </a:gridCol>
              </a:tblGrid>
              <a:tr h="885826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№ п/п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Привлечение в соответствии с планами применения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Привлекалось фактически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Нормативное время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Нормативный документ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показателей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Расстояние до места ЧС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Недостатки в реагировании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147463285"/>
                  </a:ext>
                </a:extLst>
              </a:tr>
              <a:tr h="54040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Получение информации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587233917"/>
                  </a:ext>
                </a:extLst>
              </a:tr>
              <a:tr h="336279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Территориальные подсистемы РСЧС</a:t>
                      </a:r>
                      <a:endParaRPr lang="ru-RU" sz="12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067540521"/>
                  </a:ext>
                </a:extLst>
              </a:tr>
              <a:tr h="28803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Координационные органы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50435112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КЧС и ОПБ субъекта РФ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432724980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КЧС и ОПБ муниципального образования субъекта РФ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147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Постановление главы администрации №820 от 27.12.2017г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4163839053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КЧС и ОПБ муниципального образования субъекта РФ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684344670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КЧС и ОПБ муниципального образования субъекта РФ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03441974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ОГ КЧС и ОПБ субъекта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042582957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ОГ КЧС и ОПБ муниципального образования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4259090541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ОШ (КЧС и ОПБ объекта)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649901602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ОШ (КЧС и ОПБ муниципального образования)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4111607629"/>
                  </a:ext>
                </a:extLst>
              </a:tr>
              <a:tr h="336279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КЧС и ОПБ субъекта: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386592281"/>
                  </a:ext>
                </a:extLst>
              </a:tr>
              <a:tr h="336279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Органы повседневного управления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483891999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ДДС субъекта Администрации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4222500663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ЕДДС муниципального образования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635806954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ЕДДС муниципального образования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4216068851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ЕДДС муниципального образования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540872136"/>
                  </a:ext>
                </a:extLst>
              </a:tr>
              <a:tr h="336279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ЕДДС: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79278028"/>
                  </a:ext>
                </a:extLst>
              </a:tr>
              <a:tr h="336279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Силы и средства ликвидации ЧС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973663331"/>
                  </a:ext>
                </a:extLst>
              </a:tr>
              <a:tr h="27232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Газовая служба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764369485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Медицинская служба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4024762850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Аварийно-спасательные формирования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579002673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Энергетическая служба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23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08246820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Коммунальная служба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25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535328459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Другие силы и средства ликвидации ЧС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19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75518515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80648709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/>
          </p:nvPr>
        </p:nvGraphicFramePr>
        <p:xfrm>
          <a:off x="7639" y="13752"/>
          <a:ext cx="12793961" cy="6082992"/>
        </p:xfrm>
        <a:graphic>
          <a:graphicData uri="http://schemas.openxmlformats.org/drawingml/2006/table">
            <a:tbl>
              <a:tblPr firstRow="1" firstCol="1" bandRow="1"/>
              <a:tblGrid>
                <a:gridCol w="479503">
                  <a:extLst>
                    <a:ext uri="{9D8B030D-6E8A-4147-A177-3AD203B41FA5}">
                      <a16:colId xmlns="" xmlns:a16="http://schemas.microsoft.com/office/drawing/2014/main" val="2720773614"/>
                    </a:ext>
                  </a:extLst>
                </a:gridCol>
                <a:gridCol w="1246565">
                  <a:extLst>
                    <a:ext uri="{9D8B030D-6E8A-4147-A177-3AD203B41FA5}">
                      <a16:colId xmlns="" xmlns:a16="http://schemas.microsoft.com/office/drawing/2014/main" val="3898689218"/>
                    </a:ext>
                  </a:extLst>
                </a:gridCol>
                <a:gridCol w="627596">
                  <a:extLst>
                    <a:ext uri="{9D8B030D-6E8A-4147-A177-3AD203B41FA5}">
                      <a16:colId xmlns="" xmlns:a16="http://schemas.microsoft.com/office/drawing/2014/main" val="175032523"/>
                    </a:ext>
                  </a:extLst>
                </a:gridCol>
                <a:gridCol w="575512">
                  <a:extLst>
                    <a:ext uri="{9D8B030D-6E8A-4147-A177-3AD203B41FA5}">
                      <a16:colId xmlns="" xmlns:a16="http://schemas.microsoft.com/office/drawing/2014/main" val="541042877"/>
                    </a:ext>
                  </a:extLst>
                </a:gridCol>
                <a:gridCol w="561781">
                  <a:extLst>
                    <a:ext uri="{9D8B030D-6E8A-4147-A177-3AD203B41FA5}">
                      <a16:colId xmlns="" xmlns:a16="http://schemas.microsoft.com/office/drawing/2014/main" val="696866474"/>
                    </a:ext>
                  </a:extLst>
                </a:gridCol>
                <a:gridCol w="865551">
                  <a:extLst>
                    <a:ext uri="{9D8B030D-6E8A-4147-A177-3AD203B41FA5}">
                      <a16:colId xmlns="" xmlns:a16="http://schemas.microsoft.com/office/drawing/2014/main" val="2171300598"/>
                    </a:ext>
                  </a:extLst>
                </a:gridCol>
                <a:gridCol w="865551">
                  <a:extLst>
                    <a:ext uri="{9D8B030D-6E8A-4147-A177-3AD203B41FA5}">
                      <a16:colId xmlns="" xmlns:a16="http://schemas.microsoft.com/office/drawing/2014/main" val="2026199940"/>
                    </a:ext>
                  </a:extLst>
                </a:gridCol>
                <a:gridCol w="831763">
                  <a:extLst>
                    <a:ext uri="{9D8B030D-6E8A-4147-A177-3AD203B41FA5}">
                      <a16:colId xmlns="" xmlns:a16="http://schemas.microsoft.com/office/drawing/2014/main" val="1764007075"/>
                    </a:ext>
                  </a:extLst>
                </a:gridCol>
                <a:gridCol w="979810">
                  <a:extLst>
                    <a:ext uri="{9D8B030D-6E8A-4147-A177-3AD203B41FA5}">
                      <a16:colId xmlns="" xmlns:a16="http://schemas.microsoft.com/office/drawing/2014/main" val="2710519578"/>
                    </a:ext>
                  </a:extLst>
                </a:gridCol>
                <a:gridCol w="936104">
                  <a:extLst>
                    <a:ext uri="{9D8B030D-6E8A-4147-A177-3AD203B41FA5}">
                      <a16:colId xmlns="" xmlns:a16="http://schemas.microsoft.com/office/drawing/2014/main" val="2957633988"/>
                    </a:ext>
                  </a:extLst>
                </a:gridCol>
                <a:gridCol w="792088">
                  <a:extLst>
                    <a:ext uri="{9D8B030D-6E8A-4147-A177-3AD203B41FA5}">
                      <a16:colId xmlns="" xmlns:a16="http://schemas.microsoft.com/office/drawing/2014/main" val="746391306"/>
                    </a:ext>
                  </a:extLst>
                </a:gridCol>
                <a:gridCol w="792088">
                  <a:extLst>
                    <a:ext uri="{9D8B030D-6E8A-4147-A177-3AD203B41FA5}">
                      <a16:colId xmlns="" xmlns:a16="http://schemas.microsoft.com/office/drawing/2014/main" val="4026836226"/>
                    </a:ext>
                  </a:extLst>
                </a:gridCol>
                <a:gridCol w="936104">
                  <a:extLst>
                    <a:ext uri="{9D8B030D-6E8A-4147-A177-3AD203B41FA5}">
                      <a16:colId xmlns="" xmlns:a16="http://schemas.microsoft.com/office/drawing/2014/main" val="3673405990"/>
                    </a:ext>
                  </a:extLst>
                </a:gridCol>
                <a:gridCol w="2303945">
                  <a:extLst>
                    <a:ext uri="{9D8B030D-6E8A-4147-A177-3AD203B41FA5}">
                      <a16:colId xmlns="" xmlns:a16="http://schemas.microsoft.com/office/drawing/2014/main" val="2999882609"/>
                    </a:ext>
                  </a:extLst>
                </a:gridCol>
              </a:tblGrid>
              <a:tr h="885826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№ п/п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Привлечение в соответствии с планами применения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Привлекалось фактически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Нормативное время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Нормативный документ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показателей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Расстояние до места ЧС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Недостатки в реагировании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497602774"/>
                  </a:ext>
                </a:extLst>
              </a:tr>
              <a:tr h="54040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Получение информации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697748497"/>
                  </a:ext>
                </a:extLst>
              </a:tr>
              <a:tr h="91681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Ответственный дежурный ФБУ здравоохранения «Центр гигиены и эпидемиологии»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340946476"/>
                  </a:ext>
                </a:extLst>
              </a:tr>
              <a:tr h="643596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Всего за силы и средства ликвидации ЧС субъекта: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73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52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735539381"/>
                  </a:ext>
                </a:extLst>
              </a:tr>
              <a:tr h="432048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Итого за ТП РСЧС: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73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52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901502106"/>
                  </a:ext>
                </a:extLst>
              </a:tr>
              <a:tr h="360040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Другие министерства и ведомства (организации), не имеющие функциональных подсистем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609802436"/>
                  </a:ext>
                </a:extLst>
              </a:tr>
              <a:tr h="3600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Прокуратура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60134646"/>
                  </a:ext>
                </a:extLst>
              </a:tr>
              <a:tr h="3600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ФСБ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119408377"/>
                  </a:ext>
                </a:extLst>
              </a:tr>
              <a:tr h="3600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Следственный комитет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706171736"/>
                  </a:ext>
                </a:extLst>
              </a:tr>
              <a:tr h="864096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Итого за министерства и ведомства, не имеющие функциональных подсистем 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596568903"/>
                  </a:ext>
                </a:extLst>
              </a:tr>
              <a:tr h="360040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ИТОГО за РСЧС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71999479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76538398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Freeform 63"/>
          <p:cNvSpPr>
            <a:spLocks/>
          </p:cNvSpPr>
          <p:nvPr/>
        </p:nvSpPr>
        <p:spPr bwMode="auto">
          <a:xfrm>
            <a:off x="4024313" y="2136775"/>
            <a:ext cx="4248150" cy="7488238"/>
          </a:xfrm>
          <a:custGeom>
            <a:avLst/>
            <a:gdLst>
              <a:gd name="T0" fmla="*/ 2404 w 2676"/>
              <a:gd name="T1" fmla="*/ 4717 h 4717"/>
              <a:gd name="T2" fmla="*/ 2223 w 2676"/>
              <a:gd name="T3" fmla="*/ 3765 h 4717"/>
              <a:gd name="T4" fmla="*/ 1815 w 2676"/>
              <a:gd name="T5" fmla="*/ 3266 h 4717"/>
              <a:gd name="T6" fmla="*/ 2132 w 2676"/>
              <a:gd name="T7" fmla="*/ 2494 h 4717"/>
              <a:gd name="T8" fmla="*/ 2041 w 2676"/>
              <a:gd name="T9" fmla="*/ 1996 h 4717"/>
              <a:gd name="T10" fmla="*/ 1860 w 2676"/>
              <a:gd name="T11" fmla="*/ 1859 h 4717"/>
              <a:gd name="T12" fmla="*/ 2676 w 2676"/>
              <a:gd name="T13" fmla="*/ 1451 h 4717"/>
              <a:gd name="T14" fmla="*/ 2631 w 2676"/>
              <a:gd name="T15" fmla="*/ 0 h 4717"/>
              <a:gd name="T16" fmla="*/ 1225 w 2676"/>
              <a:gd name="T17" fmla="*/ 45 h 4717"/>
              <a:gd name="T18" fmla="*/ 318 w 2676"/>
              <a:gd name="T19" fmla="*/ 136 h 4717"/>
              <a:gd name="T20" fmla="*/ 272 w 2676"/>
              <a:gd name="T21" fmla="*/ 363 h 4717"/>
              <a:gd name="T22" fmla="*/ 0 w 2676"/>
              <a:gd name="T23" fmla="*/ 453 h 4717"/>
              <a:gd name="T24" fmla="*/ 0 w 2676"/>
              <a:gd name="T25" fmla="*/ 725 h 4717"/>
              <a:gd name="T26" fmla="*/ 91 w 2676"/>
              <a:gd name="T27" fmla="*/ 816 h 4717"/>
              <a:gd name="T28" fmla="*/ 272 w 2676"/>
              <a:gd name="T29" fmla="*/ 816 h 4717"/>
              <a:gd name="T30" fmla="*/ 363 w 2676"/>
              <a:gd name="T31" fmla="*/ 1270 h 4717"/>
              <a:gd name="T32" fmla="*/ 91 w 2676"/>
              <a:gd name="T33" fmla="*/ 1315 h 4717"/>
              <a:gd name="T34" fmla="*/ 0 w 2676"/>
              <a:gd name="T35" fmla="*/ 1451 h 4717"/>
              <a:gd name="T36" fmla="*/ 182 w 2676"/>
              <a:gd name="T37" fmla="*/ 1814 h 4717"/>
              <a:gd name="T38" fmla="*/ 227 w 2676"/>
              <a:gd name="T39" fmla="*/ 1996 h 4717"/>
              <a:gd name="T40" fmla="*/ 0 w 2676"/>
              <a:gd name="T41" fmla="*/ 2132 h 4717"/>
              <a:gd name="T42" fmla="*/ 91 w 2676"/>
              <a:gd name="T43" fmla="*/ 2540 h 4717"/>
              <a:gd name="T44" fmla="*/ 363 w 2676"/>
              <a:gd name="T45" fmla="*/ 2767 h 4717"/>
              <a:gd name="T46" fmla="*/ 363 w 2676"/>
              <a:gd name="T47" fmla="*/ 2857 h 4717"/>
              <a:gd name="T48" fmla="*/ 590 w 2676"/>
              <a:gd name="T49" fmla="*/ 2812 h 4717"/>
              <a:gd name="T50" fmla="*/ 408 w 2676"/>
              <a:gd name="T51" fmla="*/ 3130 h 4717"/>
              <a:gd name="T52" fmla="*/ 590 w 2676"/>
              <a:gd name="T53" fmla="*/ 3084 h 4717"/>
              <a:gd name="T54" fmla="*/ 590 w 2676"/>
              <a:gd name="T55" fmla="*/ 3266 h 4717"/>
              <a:gd name="T56" fmla="*/ 499 w 2676"/>
              <a:gd name="T57" fmla="*/ 3492 h 4717"/>
              <a:gd name="T58" fmla="*/ 817 w 2676"/>
              <a:gd name="T59" fmla="*/ 3084 h 4717"/>
              <a:gd name="T60" fmla="*/ 998 w 2676"/>
              <a:gd name="T61" fmla="*/ 3175 h 4717"/>
              <a:gd name="T62" fmla="*/ 1179 w 2676"/>
              <a:gd name="T63" fmla="*/ 3311 h 4717"/>
              <a:gd name="T64" fmla="*/ 1270 w 2676"/>
              <a:gd name="T65" fmla="*/ 3628 h 4717"/>
              <a:gd name="T66" fmla="*/ 1406 w 2676"/>
              <a:gd name="T67" fmla="*/ 3719 h 4717"/>
              <a:gd name="T68" fmla="*/ 907 w 2676"/>
              <a:gd name="T69" fmla="*/ 4218 h 4717"/>
              <a:gd name="T70" fmla="*/ 1452 w 2676"/>
              <a:gd name="T71" fmla="*/ 4309 h 4717"/>
              <a:gd name="T72" fmla="*/ 1678 w 2676"/>
              <a:gd name="T73" fmla="*/ 4672 h 4717"/>
              <a:gd name="T74" fmla="*/ 2404 w 2676"/>
              <a:gd name="T75" fmla="*/ 4717 h 4717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676"/>
              <a:gd name="T115" fmla="*/ 0 h 4717"/>
              <a:gd name="T116" fmla="*/ 2676 w 2676"/>
              <a:gd name="T117" fmla="*/ 4717 h 4717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676" h="4717">
                <a:moveTo>
                  <a:pt x="1633" y="4717"/>
                </a:moveTo>
                <a:lnTo>
                  <a:pt x="2404" y="4717"/>
                </a:lnTo>
                <a:lnTo>
                  <a:pt x="2359" y="3855"/>
                </a:lnTo>
                <a:lnTo>
                  <a:pt x="2223" y="3765"/>
                </a:lnTo>
                <a:lnTo>
                  <a:pt x="2177" y="3628"/>
                </a:lnTo>
                <a:lnTo>
                  <a:pt x="1815" y="3266"/>
                </a:lnTo>
                <a:lnTo>
                  <a:pt x="1542" y="2767"/>
                </a:lnTo>
                <a:lnTo>
                  <a:pt x="2132" y="2494"/>
                </a:lnTo>
                <a:lnTo>
                  <a:pt x="2087" y="2086"/>
                </a:lnTo>
                <a:lnTo>
                  <a:pt x="2041" y="1996"/>
                </a:lnTo>
                <a:lnTo>
                  <a:pt x="1905" y="1996"/>
                </a:lnTo>
                <a:lnTo>
                  <a:pt x="1860" y="1859"/>
                </a:lnTo>
                <a:lnTo>
                  <a:pt x="2586" y="1859"/>
                </a:lnTo>
                <a:lnTo>
                  <a:pt x="2676" y="1451"/>
                </a:lnTo>
                <a:lnTo>
                  <a:pt x="2631" y="907"/>
                </a:lnTo>
                <a:lnTo>
                  <a:pt x="2631" y="0"/>
                </a:lnTo>
                <a:lnTo>
                  <a:pt x="1815" y="45"/>
                </a:lnTo>
                <a:lnTo>
                  <a:pt x="1225" y="45"/>
                </a:lnTo>
                <a:lnTo>
                  <a:pt x="590" y="136"/>
                </a:lnTo>
                <a:lnTo>
                  <a:pt x="318" y="136"/>
                </a:lnTo>
                <a:lnTo>
                  <a:pt x="363" y="317"/>
                </a:lnTo>
                <a:lnTo>
                  <a:pt x="272" y="363"/>
                </a:lnTo>
                <a:lnTo>
                  <a:pt x="0" y="363"/>
                </a:lnTo>
                <a:lnTo>
                  <a:pt x="0" y="453"/>
                </a:lnTo>
                <a:lnTo>
                  <a:pt x="91" y="499"/>
                </a:lnTo>
                <a:lnTo>
                  <a:pt x="0" y="725"/>
                </a:lnTo>
                <a:lnTo>
                  <a:pt x="136" y="680"/>
                </a:lnTo>
                <a:lnTo>
                  <a:pt x="91" y="816"/>
                </a:lnTo>
                <a:lnTo>
                  <a:pt x="182" y="862"/>
                </a:lnTo>
                <a:lnTo>
                  <a:pt x="272" y="816"/>
                </a:lnTo>
                <a:lnTo>
                  <a:pt x="408" y="1088"/>
                </a:lnTo>
                <a:lnTo>
                  <a:pt x="363" y="1270"/>
                </a:lnTo>
                <a:lnTo>
                  <a:pt x="272" y="1360"/>
                </a:lnTo>
                <a:lnTo>
                  <a:pt x="91" y="1315"/>
                </a:lnTo>
                <a:lnTo>
                  <a:pt x="0" y="1315"/>
                </a:lnTo>
                <a:lnTo>
                  <a:pt x="0" y="1451"/>
                </a:lnTo>
                <a:lnTo>
                  <a:pt x="91" y="1678"/>
                </a:lnTo>
                <a:lnTo>
                  <a:pt x="182" y="1814"/>
                </a:lnTo>
                <a:lnTo>
                  <a:pt x="272" y="1814"/>
                </a:lnTo>
                <a:lnTo>
                  <a:pt x="227" y="1996"/>
                </a:lnTo>
                <a:lnTo>
                  <a:pt x="46" y="2041"/>
                </a:lnTo>
                <a:lnTo>
                  <a:pt x="0" y="2132"/>
                </a:lnTo>
                <a:lnTo>
                  <a:pt x="0" y="2313"/>
                </a:lnTo>
                <a:lnTo>
                  <a:pt x="91" y="2540"/>
                </a:lnTo>
                <a:lnTo>
                  <a:pt x="182" y="2721"/>
                </a:lnTo>
                <a:lnTo>
                  <a:pt x="363" y="2767"/>
                </a:lnTo>
                <a:lnTo>
                  <a:pt x="408" y="2721"/>
                </a:lnTo>
                <a:lnTo>
                  <a:pt x="363" y="2857"/>
                </a:lnTo>
                <a:lnTo>
                  <a:pt x="590" y="2721"/>
                </a:lnTo>
                <a:lnTo>
                  <a:pt x="590" y="2812"/>
                </a:lnTo>
                <a:lnTo>
                  <a:pt x="408" y="3039"/>
                </a:lnTo>
                <a:lnTo>
                  <a:pt x="408" y="3130"/>
                </a:lnTo>
                <a:lnTo>
                  <a:pt x="499" y="3084"/>
                </a:lnTo>
                <a:lnTo>
                  <a:pt x="590" y="3084"/>
                </a:lnTo>
                <a:lnTo>
                  <a:pt x="726" y="3084"/>
                </a:lnTo>
                <a:lnTo>
                  <a:pt x="590" y="3266"/>
                </a:lnTo>
                <a:lnTo>
                  <a:pt x="499" y="3402"/>
                </a:lnTo>
                <a:lnTo>
                  <a:pt x="499" y="3492"/>
                </a:lnTo>
                <a:lnTo>
                  <a:pt x="726" y="3220"/>
                </a:lnTo>
                <a:lnTo>
                  <a:pt x="817" y="3084"/>
                </a:lnTo>
                <a:lnTo>
                  <a:pt x="953" y="3220"/>
                </a:lnTo>
                <a:lnTo>
                  <a:pt x="998" y="3175"/>
                </a:lnTo>
                <a:lnTo>
                  <a:pt x="1134" y="3356"/>
                </a:lnTo>
                <a:lnTo>
                  <a:pt x="1179" y="3311"/>
                </a:lnTo>
                <a:lnTo>
                  <a:pt x="1316" y="3583"/>
                </a:lnTo>
                <a:lnTo>
                  <a:pt x="1270" y="3628"/>
                </a:lnTo>
                <a:lnTo>
                  <a:pt x="1316" y="3765"/>
                </a:lnTo>
                <a:lnTo>
                  <a:pt x="1406" y="3719"/>
                </a:lnTo>
                <a:lnTo>
                  <a:pt x="907" y="3991"/>
                </a:lnTo>
                <a:lnTo>
                  <a:pt x="907" y="4218"/>
                </a:lnTo>
                <a:lnTo>
                  <a:pt x="1270" y="4309"/>
                </a:lnTo>
                <a:lnTo>
                  <a:pt x="1452" y="4309"/>
                </a:lnTo>
                <a:lnTo>
                  <a:pt x="1588" y="4536"/>
                </a:lnTo>
                <a:lnTo>
                  <a:pt x="1678" y="4672"/>
                </a:lnTo>
                <a:lnTo>
                  <a:pt x="1769" y="4717"/>
                </a:lnTo>
                <a:lnTo>
                  <a:pt x="2404" y="4717"/>
                </a:lnTo>
              </a:path>
            </a:pathLst>
          </a:custGeom>
          <a:noFill/>
          <a:ln w="635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052" name="Rectangle 64"/>
          <p:cNvSpPr>
            <a:spLocks noChangeArrowheads="1"/>
          </p:cNvSpPr>
          <p:nvPr/>
        </p:nvSpPr>
        <p:spPr bwMode="auto">
          <a:xfrm>
            <a:off x="7329488" y="4586288"/>
            <a:ext cx="5076825" cy="47688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2053" name="Text Box 65"/>
          <p:cNvSpPr txBox="1">
            <a:spLocks noChangeArrowheads="1"/>
          </p:cNvSpPr>
          <p:nvPr/>
        </p:nvSpPr>
        <p:spPr bwMode="auto">
          <a:xfrm>
            <a:off x="7829550" y="4514850"/>
            <a:ext cx="4527550" cy="436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8997" tIns="89501" rIns="178997" bIns="89501">
            <a:spAutoFit/>
          </a:bodyPr>
          <a:lstStyle/>
          <a:p>
            <a:pPr algn="ctr" defTabSz="1790700">
              <a:spcBef>
                <a:spcPct val="50000"/>
              </a:spcBef>
            </a:pPr>
            <a:r>
              <a:rPr lang="ru-RU" sz="1700" b="1">
                <a:latin typeface="Times New Roman" pitchFamily="18" charset="0"/>
                <a:cs typeface="Arial" charset="0"/>
              </a:rPr>
              <a:t>Условные обозначения</a:t>
            </a:r>
          </a:p>
        </p:txBody>
      </p:sp>
      <p:pic>
        <p:nvPicPr>
          <p:cNvPr id="2054" name="Picture 66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686675" y="5014913"/>
            <a:ext cx="427038" cy="4270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055" name="Text Box 67"/>
          <p:cNvSpPr txBox="1">
            <a:spLocks noChangeArrowheads="1"/>
          </p:cNvSpPr>
          <p:nvPr/>
        </p:nvSpPr>
        <p:spPr bwMode="auto">
          <a:xfrm>
            <a:off x="8543925" y="5014913"/>
            <a:ext cx="3140075" cy="482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79057" tIns="89530" rIns="179057" bIns="89530">
            <a:spAutoFit/>
          </a:bodyPr>
          <a:lstStyle/>
          <a:p>
            <a:pPr defTabSz="1790700"/>
            <a:r>
              <a:rPr lang="ru-RU" sz="2000">
                <a:cs typeface="Arial" charset="0"/>
              </a:rPr>
              <a:t>Морской торговый порт</a:t>
            </a:r>
          </a:p>
        </p:txBody>
      </p:sp>
      <p:graphicFrame>
        <p:nvGraphicFramePr>
          <p:cNvPr id="2050" name="Object 68"/>
          <p:cNvGraphicFramePr>
            <a:graphicFrameLocks noChangeAspect="1"/>
          </p:cNvGraphicFramePr>
          <p:nvPr/>
        </p:nvGraphicFramePr>
        <p:xfrm>
          <a:off x="7758113" y="5800725"/>
          <a:ext cx="290512" cy="409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52" name="Clip" r:id="rId4" imgW="528120" imgH="703800" progId="">
                  <p:embed/>
                </p:oleObj>
              </mc:Choice>
              <mc:Fallback>
                <p:oleObj name="Clip" r:id="rId4" imgW="528120" imgH="703800" progId="">
                  <p:embed/>
                  <p:pic>
                    <p:nvPicPr>
                      <p:cNvPr id="0" name="Object 6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758113" y="5800725"/>
                        <a:ext cx="290512" cy="4095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56" name="Text Box 69"/>
          <p:cNvSpPr txBox="1">
            <a:spLocks noChangeArrowheads="1"/>
          </p:cNvSpPr>
          <p:nvPr/>
        </p:nvSpPr>
        <p:spPr bwMode="auto">
          <a:xfrm>
            <a:off x="8829675" y="6300788"/>
            <a:ext cx="3049588" cy="787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79057" tIns="89530" rIns="179057" bIns="89530">
            <a:spAutoFit/>
          </a:bodyPr>
          <a:lstStyle/>
          <a:p>
            <a:pPr defTabSz="1790700"/>
            <a:r>
              <a:rPr lang="ru-RU" sz="2000">
                <a:cs typeface="Arial" charset="0"/>
              </a:rPr>
              <a:t>авиационная разведка</a:t>
            </a:r>
          </a:p>
          <a:p>
            <a:pPr defTabSz="1790700"/>
            <a:endParaRPr lang="ru-RU" sz="2000">
              <a:cs typeface="Arial" charset="0"/>
            </a:endParaRPr>
          </a:p>
        </p:txBody>
      </p:sp>
      <p:sp>
        <p:nvSpPr>
          <p:cNvPr id="2057" name="Овал 73"/>
          <p:cNvSpPr>
            <a:spLocks noChangeArrowheads="1"/>
          </p:cNvSpPr>
          <p:nvPr/>
        </p:nvSpPr>
        <p:spPr bwMode="auto">
          <a:xfrm>
            <a:off x="7472363" y="6372225"/>
            <a:ext cx="928687" cy="214313"/>
          </a:xfrm>
          <a:prstGeom prst="ellipse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defTabSz="1279525"/>
            <a:endParaRPr lang="ru-RU"/>
          </a:p>
        </p:txBody>
      </p:sp>
      <p:grpSp>
        <p:nvGrpSpPr>
          <p:cNvPr id="2058" name="Group 9"/>
          <p:cNvGrpSpPr>
            <a:grpSpLocks/>
          </p:cNvGrpSpPr>
          <p:nvPr/>
        </p:nvGrpSpPr>
        <p:grpSpPr bwMode="auto">
          <a:xfrm>
            <a:off x="7615238" y="6729413"/>
            <a:ext cx="1071562" cy="571500"/>
            <a:chOff x="2290" y="4020"/>
            <a:chExt cx="817" cy="315"/>
          </a:xfrm>
        </p:grpSpPr>
        <p:sp>
          <p:nvSpPr>
            <p:cNvPr id="2098" name="Rectangle 10"/>
            <p:cNvSpPr>
              <a:spLocks noChangeArrowheads="1"/>
            </p:cNvSpPr>
            <p:nvPr/>
          </p:nvSpPr>
          <p:spPr bwMode="auto">
            <a:xfrm>
              <a:off x="2702" y="4065"/>
              <a:ext cx="405" cy="270"/>
            </a:xfrm>
            <a:prstGeom prst="rect">
              <a:avLst/>
            </a:prstGeom>
            <a:noFill/>
            <a:ln w="25400">
              <a:noFill/>
              <a:miter lim="800000"/>
              <a:headEnd/>
              <a:tailEnd/>
            </a:ln>
          </p:spPr>
          <p:txBody>
            <a:bodyPr lIns="17745" tIns="17745" rIns="17745" bIns="17745"/>
            <a:lstStyle/>
            <a:p>
              <a:pPr defTabSz="1279525"/>
              <a:r>
                <a:rPr lang="ru-RU" sz="1100" b="1">
                  <a:cs typeface="Arial" charset="0"/>
                </a:rPr>
                <a:t>№12</a:t>
              </a:r>
              <a:endParaRPr lang="ru-RU" sz="1100">
                <a:cs typeface="Arial" charset="0"/>
              </a:endParaRPr>
            </a:p>
            <a:p>
              <a:pPr defTabSz="1279525"/>
              <a:r>
                <a:rPr lang="ru-RU" sz="1100">
                  <a:cs typeface="Arial" charset="0"/>
                </a:rPr>
                <a:t> </a:t>
              </a:r>
              <a:r>
                <a:rPr lang="ru-RU" sz="1100" b="1">
                  <a:cs typeface="Arial" charset="0"/>
                </a:rPr>
                <a:t>750</a:t>
              </a:r>
              <a:endParaRPr lang="ru-RU" sz="1100">
                <a:cs typeface="Arial" charset="0"/>
              </a:endParaRPr>
            </a:p>
          </p:txBody>
        </p:sp>
        <p:grpSp>
          <p:nvGrpSpPr>
            <p:cNvPr id="2099" name="Group 11"/>
            <p:cNvGrpSpPr>
              <a:grpSpLocks/>
            </p:cNvGrpSpPr>
            <p:nvPr/>
          </p:nvGrpSpPr>
          <p:grpSpPr bwMode="auto">
            <a:xfrm>
              <a:off x="2290" y="4020"/>
              <a:ext cx="545" cy="211"/>
              <a:chOff x="3288" y="3929"/>
              <a:chExt cx="479" cy="211"/>
            </a:xfrm>
          </p:grpSpPr>
          <p:grpSp>
            <p:nvGrpSpPr>
              <p:cNvPr id="2100" name="Group 12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1"/>
                <a:chOff x="0" y="1"/>
                <a:chExt cx="20000" cy="19999"/>
              </a:xfrm>
            </p:grpSpPr>
            <p:sp>
              <p:nvSpPr>
                <p:cNvPr id="2102" name="Rectangle 13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103" name="Line 14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104" name="Line 15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2105" name="Group 16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2106" name="Line 17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107" name="Line 18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2101" name="Line 19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2059" name="Rectangle 67"/>
          <p:cNvSpPr>
            <a:spLocks noChangeArrowheads="1"/>
          </p:cNvSpPr>
          <p:nvPr/>
        </p:nvSpPr>
        <p:spPr bwMode="auto">
          <a:xfrm>
            <a:off x="7758113" y="7372350"/>
            <a:ext cx="431800" cy="360363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2060" name="AutoShape 68"/>
          <p:cNvSpPr>
            <a:spLocks noChangeArrowheads="1"/>
          </p:cNvSpPr>
          <p:nvPr/>
        </p:nvSpPr>
        <p:spPr bwMode="auto">
          <a:xfrm>
            <a:off x="7829550" y="7443788"/>
            <a:ext cx="287338" cy="215900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2147483647 w 21600"/>
              <a:gd name="T7" fmla="*/ 2147483647 h 21600"/>
              <a:gd name="T8" fmla="*/ 2147483647 w 21600"/>
              <a:gd name="T9" fmla="*/ 2147483647 h 21600"/>
              <a:gd name="T10" fmla="*/ 2147483647 w 21600"/>
              <a:gd name="T11" fmla="*/ 2147483647 h 21600"/>
              <a:gd name="T12" fmla="*/ 2147483647 w 21600"/>
              <a:gd name="T13" fmla="*/ 2147483647 h 21600"/>
              <a:gd name="T14" fmla="*/ 2147483647 w 21600"/>
              <a:gd name="T15" fmla="*/ 2147483647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400" y="10800"/>
                </a:moveTo>
                <a:cubicBezTo>
                  <a:pt x="5400" y="13782"/>
                  <a:pt x="7818" y="16200"/>
                  <a:pt x="10800" y="16200"/>
                </a:cubicBezTo>
                <a:cubicBezTo>
                  <a:pt x="13782" y="16200"/>
                  <a:pt x="16200" y="13782"/>
                  <a:pt x="16200" y="10800"/>
                </a:cubicBezTo>
                <a:cubicBezTo>
                  <a:pt x="16200" y="7818"/>
                  <a:pt x="13782" y="5400"/>
                  <a:pt x="10800" y="5400"/>
                </a:cubicBezTo>
                <a:cubicBezTo>
                  <a:pt x="7818" y="5400"/>
                  <a:pt x="5400" y="7818"/>
                  <a:pt x="5400" y="10800"/>
                </a:cubicBezTo>
                <a:close/>
              </a:path>
            </a:pathLst>
          </a:cu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defTabSz="1279525"/>
            <a:endParaRPr lang="ru-RU"/>
          </a:p>
        </p:txBody>
      </p:sp>
      <p:sp>
        <p:nvSpPr>
          <p:cNvPr id="2061" name="Text Box 69"/>
          <p:cNvSpPr txBox="1">
            <a:spLocks noChangeArrowheads="1"/>
          </p:cNvSpPr>
          <p:nvPr/>
        </p:nvSpPr>
        <p:spPr bwMode="auto">
          <a:xfrm>
            <a:off x="8829675" y="7372350"/>
            <a:ext cx="3184525" cy="482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79057" tIns="89530" rIns="179057" bIns="89530">
            <a:spAutoFit/>
          </a:bodyPr>
          <a:lstStyle/>
          <a:p>
            <a:pPr defTabSz="1790700"/>
            <a:r>
              <a:rPr lang="ru-RU" sz="2000">
                <a:cs typeface="Arial" charset="0"/>
              </a:rPr>
              <a:t>Вертолетные площадки</a:t>
            </a:r>
          </a:p>
        </p:txBody>
      </p:sp>
      <p:sp>
        <p:nvSpPr>
          <p:cNvPr id="2062" name="Text Box 69"/>
          <p:cNvSpPr txBox="1">
            <a:spLocks noChangeArrowheads="1"/>
          </p:cNvSpPr>
          <p:nvPr/>
        </p:nvSpPr>
        <p:spPr bwMode="auto">
          <a:xfrm>
            <a:off x="8758238" y="6729413"/>
            <a:ext cx="2347912" cy="482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79057" tIns="89530" rIns="179057" bIns="89530">
            <a:spAutoFit/>
          </a:bodyPr>
          <a:lstStyle/>
          <a:p>
            <a:pPr defTabSz="1790700"/>
            <a:r>
              <a:rPr lang="ru-RU" sz="2000">
                <a:cs typeface="Arial" charset="0"/>
              </a:rPr>
              <a:t>Мед учреждения</a:t>
            </a:r>
          </a:p>
        </p:txBody>
      </p:sp>
      <p:sp>
        <p:nvSpPr>
          <p:cNvPr id="2063" name="Text Box 69"/>
          <p:cNvSpPr txBox="1">
            <a:spLocks noChangeArrowheads="1"/>
          </p:cNvSpPr>
          <p:nvPr/>
        </p:nvSpPr>
        <p:spPr bwMode="auto">
          <a:xfrm>
            <a:off x="8615363" y="5729288"/>
            <a:ext cx="2982912" cy="482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79057" tIns="89530" rIns="179057" bIns="89530">
            <a:spAutoFit/>
          </a:bodyPr>
          <a:lstStyle/>
          <a:p>
            <a:pPr defTabSz="1790700"/>
            <a:r>
              <a:rPr lang="ru-RU" sz="2000">
                <a:cs typeface="Arial" charset="0"/>
              </a:rPr>
              <a:t>Морской рыбный порт</a:t>
            </a:r>
          </a:p>
        </p:txBody>
      </p:sp>
      <p:cxnSp>
        <p:nvCxnSpPr>
          <p:cNvPr id="2064" name="Прямая соединительная линия 108"/>
          <p:cNvCxnSpPr>
            <a:cxnSpLocks noChangeShapeType="1"/>
          </p:cNvCxnSpPr>
          <p:nvPr/>
        </p:nvCxnSpPr>
        <p:spPr bwMode="auto">
          <a:xfrm>
            <a:off x="7686675" y="8086725"/>
            <a:ext cx="642938" cy="1588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</p:spPr>
      </p:cxnSp>
      <p:sp>
        <p:nvSpPr>
          <p:cNvPr id="2065" name="Text Box 69"/>
          <p:cNvSpPr txBox="1">
            <a:spLocks noChangeArrowheads="1"/>
          </p:cNvSpPr>
          <p:nvPr/>
        </p:nvSpPr>
        <p:spPr bwMode="auto">
          <a:xfrm>
            <a:off x="8829675" y="7872413"/>
            <a:ext cx="2906713" cy="482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79057" tIns="89530" rIns="179057" bIns="89530">
            <a:spAutoFit/>
          </a:bodyPr>
          <a:lstStyle/>
          <a:p>
            <a:pPr defTabSz="1790700"/>
            <a:r>
              <a:rPr lang="ru-RU" sz="2000">
                <a:cs typeface="Arial" charset="0"/>
              </a:rPr>
              <a:t>Маршруты эвакуации</a:t>
            </a:r>
          </a:p>
        </p:txBody>
      </p:sp>
      <p:cxnSp>
        <p:nvCxnSpPr>
          <p:cNvPr id="2068" name="Прямая соединительная линия 111"/>
          <p:cNvCxnSpPr>
            <a:cxnSpLocks noChangeShapeType="1"/>
          </p:cNvCxnSpPr>
          <p:nvPr/>
        </p:nvCxnSpPr>
        <p:spPr bwMode="auto">
          <a:xfrm>
            <a:off x="7829550" y="9015413"/>
            <a:ext cx="714375" cy="1587"/>
          </a:xfrm>
          <a:prstGeom prst="line">
            <a:avLst/>
          </a:prstGeom>
          <a:ln>
            <a:headEnd/>
            <a:tailEnd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067" name="Text Box 69"/>
          <p:cNvSpPr txBox="1">
            <a:spLocks noChangeArrowheads="1"/>
          </p:cNvSpPr>
          <p:nvPr/>
        </p:nvSpPr>
        <p:spPr bwMode="auto">
          <a:xfrm>
            <a:off x="8758238" y="8515350"/>
            <a:ext cx="3214687" cy="787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9057" tIns="89530" rIns="179057" bIns="89530">
            <a:spAutoFit/>
          </a:bodyPr>
          <a:lstStyle/>
          <a:p>
            <a:pPr defTabSz="1790700"/>
            <a:r>
              <a:rPr lang="ru-RU" sz="2000">
                <a:cs typeface="Arial" charset="0"/>
              </a:rPr>
              <a:t>аварийно-опасные участки на море;</a:t>
            </a:r>
          </a:p>
        </p:txBody>
      </p:sp>
      <p:sp>
        <p:nvSpPr>
          <p:cNvPr id="2" name="Прямоугольник 115"/>
          <p:cNvSpPr>
            <a:spLocks noChangeArrowheads="1"/>
          </p:cNvSpPr>
          <p:nvPr/>
        </p:nvSpPr>
        <p:spPr bwMode="auto">
          <a:xfrm>
            <a:off x="7829550" y="8443913"/>
            <a:ext cx="428625" cy="142875"/>
          </a:xfrm>
          <a:prstGeom prst="rect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defTabSz="1279525"/>
            <a:endParaRPr lang="ru-RU"/>
          </a:p>
        </p:txBody>
      </p:sp>
      <p:sp>
        <p:nvSpPr>
          <p:cNvPr id="2069" name="Text Box 69"/>
          <p:cNvSpPr txBox="1">
            <a:spLocks noChangeArrowheads="1"/>
          </p:cNvSpPr>
          <p:nvPr/>
        </p:nvSpPr>
        <p:spPr bwMode="auto">
          <a:xfrm>
            <a:off x="8829675" y="8158163"/>
            <a:ext cx="3286125" cy="482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9057" tIns="89530" rIns="179057" bIns="89530">
            <a:spAutoFit/>
          </a:bodyPr>
          <a:lstStyle/>
          <a:p>
            <a:pPr defTabSz="1790700"/>
            <a:r>
              <a:rPr lang="ru-RU" sz="2000">
                <a:cs typeface="Arial" charset="0"/>
              </a:rPr>
              <a:t>Места дислокации сил</a:t>
            </a:r>
          </a:p>
        </p:txBody>
      </p:sp>
      <p:sp>
        <p:nvSpPr>
          <p:cNvPr id="207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912813"/>
            <a:ext cx="12801600" cy="766762"/>
          </a:xfrm>
          <a:solidFill>
            <a:srgbClr val="DDDDDD"/>
          </a:solidFill>
        </p:spPr>
        <p:txBody>
          <a:bodyPr/>
          <a:lstStyle/>
          <a:p>
            <a:pPr eaLnBrk="1" hangingPunct="1"/>
            <a:r>
              <a:rPr lang="ru-RU" sz="320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Риски возникновения ЧС на объектах морского транспорта</a:t>
            </a:r>
            <a:r>
              <a:rPr lang="ru-RU" sz="3200" smtClean="0">
                <a:latin typeface="Times New Roman" pitchFamily="18" charset="0"/>
              </a:rPr>
              <a:t> </a:t>
            </a:r>
          </a:p>
        </p:txBody>
      </p:sp>
      <p:graphicFrame>
        <p:nvGraphicFramePr>
          <p:cNvPr id="56" name="Group 183"/>
          <p:cNvGraphicFramePr>
            <a:graphicFrameLocks noGrp="1"/>
          </p:cNvGraphicFramePr>
          <p:nvPr/>
        </p:nvGraphicFramePr>
        <p:xfrm>
          <a:off x="0" y="1704975"/>
          <a:ext cx="12815888" cy="1159503"/>
        </p:xfrm>
        <a:graphic>
          <a:graphicData uri="http://schemas.openxmlformats.org/drawingml/2006/table">
            <a:tbl>
              <a:tblPr/>
              <a:tblGrid>
                <a:gridCol w="1828800"/>
                <a:gridCol w="1828800"/>
                <a:gridCol w="1828800"/>
                <a:gridCol w="1828800"/>
                <a:gridCol w="1828800"/>
                <a:gridCol w="3671888"/>
              </a:tblGrid>
              <a:tr h="284163">
                <a:tc gridSpan="5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Статистика</a:t>
                      </a:r>
                    </a:p>
                  </a:txBody>
                  <a:tcPr marL="91433" marR="91433"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Оценка риска возникновения ЧС</a:t>
                      </a:r>
                    </a:p>
                  </a:txBody>
                  <a:tcPr marL="91433" marR="91433"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29051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2015</a:t>
                      </a:r>
                    </a:p>
                  </a:txBody>
                  <a:tcPr marL="91433" marR="91433"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2016</a:t>
                      </a:r>
                    </a:p>
                  </a:txBody>
                  <a:tcPr marL="91433" marR="91433"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2017</a:t>
                      </a:r>
                    </a:p>
                  </a:txBody>
                  <a:tcPr marL="91433" marR="91433"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2018</a:t>
                      </a:r>
                    </a:p>
                  </a:txBody>
                  <a:tcPr marL="91433" marR="91433"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2019</a:t>
                      </a:r>
                    </a:p>
                  </a:txBody>
                  <a:tcPr marL="91433" marR="91433"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7943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</a:p>
                  </a:txBody>
                  <a:tcPr marL="91433" marR="91433"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</a:p>
                  </a:txBody>
                  <a:tcPr marL="91433" marR="91433"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</a:p>
                  </a:txBody>
                  <a:tcPr marL="91433" marR="91433"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</a:p>
                  </a:txBody>
                  <a:tcPr marL="91433" marR="91433"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</a:p>
                  </a:txBody>
                  <a:tcPr marL="91433" marR="91433"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Морских портов нет</a:t>
                      </a:r>
                    </a:p>
                  </a:txBody>
                  <a:tcPr marL="91433" marR="91433"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</a:tbl>
          </a:graphicData>
        </a:graphic>
      </p:graphicFrame>
      <p:sp>
        <p:nvSpPr>
          <p:cNvPr id="2096" name="Text Box 240"/>
          <p:cNvSpPr txBox="1">
            <a:spLocks noChangeArrowheads="1"/>
          </p:cNvSpPr>
          <p:nvPr/>
        </p:nvSpPr>
        <p:spPr bwMode="auto">
          <a:xfrm>
            <a:off x="0" y="4514850"/>
            <a:ext cx="12801600" cy="128270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>
                <a:solidFill>
                  <a:srgbClr val="FF3300"/>
                </a:solidFill>
              </a:rPr>
              <a:t>РИСКИ ВОЗНИКНОВЕНИЯ АВАРИЙ НА ОБЪЕКТАХ МОРСКОГО ТРАНСПОРТА  ОТСУТСТВУЮТ В СВЯЗИ С ОТСУТСТВИЕМ В РАЙОНЕ ОБЪЕКТОВ МОРСКОГО ТРАНСПОРТА </a:t>
            </a:r>
          </a:p>
        </p:txBody>
      </p:sp>
      <p:sp>
        <p:nvSpPr>
          <p:cNvPr id="2097" name="Text Box 4"/>
          <p:cNvSpPr txBox="1">
            <a:spLocks noChangeArrowheads="1"/>
          </p:cNvSpPr>
          <p:nvPr/>
        </p:nvSpPr>
        <p:spPr bwMode="auto">
          <a:xfrm>
            <a:off x="0" y="0"/>
            <a:ext cx="12801600" cy="946150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91395" tIns="45697" rIns="91395" bIns="45697">
            <a:spAutoFit/>
          </a:bodyPr>
          <a:lstStyle/>
          <a:p>
            <a:pPr algn="ctr" defTabSz="1279525"/>
            <a:r>
              <a:rPr lang="ru-RU" sz="2800" b="1">
                <a:solidFill>
                  <a:schemeClr val="tx2"/>
                </a:solidFill>
                <a:latin typeface="Times New Roman" pitchFamily="18" charset="0"/>
              </a:rPr>
              <a:t>Паспорт территории Красноярского сельского поселения</a:t>
            </a:r>
          </a:p>
          <a:p>
            <a:pPr algn="ctr" defTabSz="1279525"/>
            <a:r>
              <a:rPr lang="ru-RU" sz="2800" b="1">
                <a:solidFill>
                  <a:schemeClr val="tx2"/>
                </a:solidFill>
                <a:latin typeface="Times New Roman" pitchFamily="18" charset="0"/>
              </a:rPr>
              <a:t>Цимлянского района Ростовской области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5" name="Freeform 67"/>
          <p:cNvSpPr>
            <a:spLocks/>
          </p:cNvSpPr>
          <p:nvPr/>
        </p:nvSpPr>
        <p:spPr bwMode="auto">
          <a:xfrm>
            <a:off x="4024313" y="2136775"/>
            <a:ext cx="4248150" cy="7488238"/>
          </a:xfrm>
          <a:custGeom>
            <a:avLst/>
            <a:gdLst>
              <a:gd name="T0" fmla="*/ 2404 w 2676"/>
              <a:gd name="T1" fmla="*/ 4717 h 4717"/>
              <a:gd name="T2" fmla="*/ 2223 w 2676"/>
              <a:gd name="T3" fmla="*/ 3765 h 4717"/>
              <a:gd name="T4" fmla="*/ 1815 w 2676"/>
              <a:gd name="T5" fmla="*/ 3266 h 4717"/>
              <a:gd name="T6" fmla="*/ 2132 w 2676"/>
              <a:gd name="T7" fmla="*/ 2494 h 4717"/>
              <a:gd name="T8" fmla="*/ 2041 w 2676"/>
              <a:gd name="T9" fmla="*/ 1996 h 4717"/>
              <a:gd name="T10" fmla="*/ 1860 w 2676"/>
              <a:gd name="T11" fmla="*/ 1859 h 4717"/>
              <a:gd name="T12" fmla="*/ 2676 w 2676"/>
              <a:gd name="T13" fmla="*/ 1451 h 4717"/>
              <a:gd name="T14" fmla="*/ 2631 w 2676"/>
              <a:gd name="T15" fmla="*/ 0 h 4717"/>
              <a:gd name="T16" fmla="*/ 1225 w 2676"/>
              <a:gd name="T17" fmla="*/ 45 h 4717"/>
              <a:gd name="T18" fmla="*/ 318 w 2676"/>
              <a:gd name="T19" fmla="*/ 136 h 4717"/>
              <a:gd name="T20" fmla="*/ 272 w 2676"/>
              <a:gd name="T21" fmla="*/ 363 h 4717"/>
              <a:gd name="T22" fmla="*/ 0 w 2676"/>
              <a:gd name="T23" fmla="*/ 453 h 4717"/>
              <a:gd name="T24" fmla="*/ 0 w 2676"/>
              <a:gd name="T25" fmla="*/ 725 h 4717"/>
              <a:gd name="T26" fmla="*/ 91 w 2676"/>
              <a:gd name="T27" fmla="*/ 816 h 4717"/>
              <a:gd name="T28" fmla="*/ 272 w 2676"/>
              <a:gd name="T29" fmla="*/ 816 h 4717"/>
              <a:gd name="T30" fmla="*/ 363 w 2676"/>
              <a:gd name="T31" fmla="*/ 1270 h 4717"/>
              <a:gd name="T32" fmla="*/ 91 w 2676"/>
              <a:gd name="T33" fmla="*/ 1315 h 4717"/>
              <a:gd name="T34" fmla="*/ 0 w 2676"/>
              <a:gd name="T35" fmla="*/ 1451 h 4717"/>
              <a:gd name="T36" fmla="*/ 182 w 2676"/>
              <a:gd name="T37" fmla="*/ 1814 h 4717"/>
              <a:gd name="T38" fmla="*/ 227 w 2676"/>
              <a:gd name="T39" fmla="*/ 1996 h 4717"/>
              <a:gd name="T40" fmla="*/ 0 w 2676"/>
              <a:gd name="T41" fmla="*/ 2132 h 4717"/>
              <a:gd name="T42" fmla="*/ 91 w 2676"/>
              <a:gd name="T43" fmla="*/ 2540 h 4717"/>
              <a:gd name="T44" fmla="*/ 363 w 2676"/>
              <a:gd name="T45" fmla="*/ 2767 h 4717"/>
              <a:gd name="T46" fmla="*/ 363 w 2676"/>
              <a:gd name="T47" fmla="*/ 2857 h 4717"/>
              <a:gd name="T48" fmla="*/ 590 w 2676"/>
              <a:gd name="T49" fmla="*/ 2812 h 4717"/>
              <a:gd name="T50" fmla="*/ 408 w 2676"/>
              <a:gd name="T51" fmla="*/ 3130 h 4717"/>
              <a:gd name="T52" fmla="*/ 590 w 2676"/>
              <a:gd name="T53" fmla="*/ 3084 h 4717"/>
              <a:gd name="T54" fmla="*/ 590 w 2676"/>
              <a:gd name="T55" fmla="*/ 3266 h 4717"/>
              <a:gd name="T56" fmla="*/ 499 w 2676"/>
              <a:gd name="T57" fmla="*/ 3492 h 4717"/>
              <a:gd name="T58" fmla="*/ 817 w 2676"/>
              <a:gd name="T59" fmla="*/ 3084 h 4717"/>
              <a:gd name="T60" fmla="*/ 998 w 2676"/>
              <a:gd name="T61" fmla="*/ 3175 h 4717"/>
              <a:gd name="T62" fmla="*/ 1179 w 2676"/>
              <a:gd name="T63" fmla="*/ 3311 h 4717"/>
              <a:gd name="T64" fmla="*/ 1270 w 2676"/>
              <a:gd name="T65" fmla="*/ 3628 h 4717"/>
              <a:gd name="T66" fmla="*/ 1406 w 2676"/>
              <a:gd name="T67" fmla="*/ 3719 h 4717"/>
              <a:gd name="T68" fmla="*/ 907 w 2676"/>
              <a:gd name="T69" fmla="*/ 4218 h 4717"/>
              <a:gd name="T70" fmla="*/ 1452 w 2676"/>
              <a:gd name="T71" fmla="*/ 4309 h 4717"/>
              <a:gd name="T72" fmla="*/ 1678 w 2676"/>
              <a:gd name="T73" fmla="*/ 4672 h 4717"/>
              <a:gd name="T74" fmla="*/ 2404 w 2676"/>
              <a:gd name="T75" fmla="*/ 4717 h 4717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676"/>
              <a:gd name="T115" fmla="*/ 0 h 4717"/>
              <a:gd name="T116" fmla="*/ 2676 w 2676"/>
              <a:gd name="T117" fmla="*/ 4717 h 4717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676" h="4717">
                <a:moveTo>
                  <a:pt x="1633" y="4717"/>
                </a:moveTo>
                <a:lnTo>
                  <a:pt x="2404" y="4717"/>
                </a:lnTo>
                <a:lnTo>
                  <a:pt x="2359" y="3855"/>
                </a:lnTo>
                <a:lnTo>
                  <a:pt x="2223" y="3765"/>
                </a:lnTo>
                <a:lnTo>
                  <a:pt x="2177" y="3628"/>
                </a:lnTo>
                <a:lnTo>
                  <a:pt x="1815" y="3266"/>
                </a:lnTo>
                <a:lnTo>
                  <a:pt x="1542" y="2767"/>
                </a:lnTo>
                <a:lnTo>
                  <a:pt x="2132" y="2494"/>
                </a:lnTo>
                <a:lnTo>
                  <a:pt x="2087" y="2086"/>
                </a:lnTo>
                <a:lnTo>
                  <a:pt x="2041" y="1996"/>
                </a:lnTo>
                <a:lnTo>
                  <a:pt x="1905" y="1996"/>
                </a:lnTo>
                <a:lnTo>
                  <a:pt x="1860" y="1859"/>
                </a:lnTo>
                <a:lnTo>
                  <a:pt x="2586" y="1859"/>
                </a:lnTo>
                <a:lnTo>
                  <a:pt x="2676" y="1451"/>
                </a:lnTo>
                <a:lnTo>
                  <a:pt x="2631" y="907"/>
                </a:lnTo>
                <a:lnTo>
                  <a:pt x="2631" y="0"/>
                </a:lnTo>
                <a:lnTo>
                  <a:pt x="1815" y="45"/>
                </a:lnTo>
                <a:lnTo>
                  <a:pt x="1225" y="45"/>
                </a:lnTo>
                <a:lnTo>
                  <a:pt x="590" y="136"/>
                </a:lnTo>
                <a:lnTo>
                  <a:pt x="318" y="136"/>
                </a:lnTo>
                <a:lnTo>
                  <a:pt x="363" y="317"/>
                </a:lnTo>
                <a:lnTo>
                  <a:pt x="272" y="363"/>
                </a:lnTo>
                <a:lnTo>
                  <a:pt x="0" y="363"/>
                </a:lnTo>
                <a:lnTo>
                  <a:pt x="0" y="453"/>
                </a:lnTo>
                <a:lnTo>
                  <a:pt x="91" y="499"/>
                </a:lnTo>
                <a:lnTo>
                  <a:pt x="0" y="725"/>
                </a:lnTo>
                <a:lnTo>
                  <a:pt x="136" y="680"/>
                </a:lnTo>
                <a:lnTo>
                  <a:pt x="91" y="816"/>
                </a:lnTo>
                <a:lnTo>
                  <a:pt x="182" y="862"/>
                </a:lnTo>
                <a:lnTo>
                  <a:pt x="272" y="816"/>
                </a:lnTo>
                <a:lnTo>
                  <a:pt x="408" y="1088"/>
                </a:lnTo>
                <a:lnTo>
                  <a:pt x="363" y="1270"/>
                </a:lnTo>
                <a:lnTo>
                  <a:pt x="272" y="1360"/>
                </a:lnTo>
                <a:lnTo>
                  <a:pt x="91" y="1315"/>
                </a:lnTo>
                <a:lnTo>
                  <a:pt x="0" y="1315"/>
                </a:lnTo>
                <a:lnTo>
                  <a:pt x="0" y="1451"/>
                </a:lnTo>
                <a:lnTo>
                  <a:pt x="91" y="1678"/>
                </a:lnTo>
                <a:lnTo>
                  <a:pt x="182" y="1814"/>
                </a:lnTo>
                <a:lnTo>
                  <a:pt x="272" y="1814"/>
                </a:lnTo>
                <a:lnTo>
                  <a:pt x="227" y="1996"/>
                </a:lnTo>
                <a:lnTo>
                  <a:pt x="46" y="2041"/>
                </a:lnTo>
                <a:lnTo>
                  <a:pt x="0" y="2132"/>
                </a:lnTo>
                <a:lnTo>
                  <a:pt x="0" y="2313"/>
                </a:lnTo>
                <a:lnTo>
                  <a:pt x="91" y="2540"/>
                </a:lnTo>
                <a:lnTo>
                  <a:pt x="182" y="2721"/>
                </a:lnTo>
                <a:lnTo>
                  <a:pt x="363" y="2767"/>
                </a:lnTo>
                <a:lnTo>
                  <a:pt x="408" y="2721"/>
                </a:lnTo>
                <a:lnTo>
                  <a:pt x="363" y="2857"/>
                </a:lnTo>
                <a:lnTo>
                  <a:pt x="590" y="2721"/>
                </a:lnTo>
                <a:lnTo>
                  <a:pt x="590" y="2812"/>
                </a:lnTo>
                <a:lnTo>
                  <a:pt x="408" y="3039"/>
                </a:lnTo>
                <a:lnTo>
                  <a:pt x="408" y="3130"/>
                </a:lnTo>
                <a:lnTo>
                  <a:pt x="499" y="3084"/>
                </a:lnTo>
                <a:lnTo>
                  <a:pt x="590" y="3084"/>
                </a:lnTo>
                <a:lnTo>
                  <a:pt x="726" y="3084"/>
                </a:lnTo>
                <a:lnTo>
                  <a:pt x="590" y="3266"/>
                </a:lnTo>
                <a:lnTo>
                  <a:pt x="499" y="3402"/>
                </a:lnTo>
                <a:lnTo>
                  <a:pt x="499" y="3492"/>
                </a:lnTo>
                <a:lnTo>
                  <a:pt x="726" y="3220"/>
                </a:lnTo>
                <a:lnTo>
                  <a:pt x="817" y="3084"/>
                </a:lnTo>
                <a:lnTo>
                  <a:pt x="953" y="3220"/>
                </a:lnTo>
                <a:lnTo>
                  <a:pt x="998" y="3175"/>
                </a:lnTo>
                <a:lnTo>
                  <a:pt x="1134" y="3356"/>
                </a:lnTo>
                <a:lnTo>
                  <a:pt x="1179" y="3311"/>
                </a:lnTo>
                <a:lnTo>
                  <a:pt x="1316" y="3583"/>
                </a:lnTo>
                <a:lnTo>
                  <a:pt x="1270" y="3628"/>
                </a:lnTo>
                <a:lnTo>
                  <a:pt x="1316" y="3765"/>
                </a:lnTo>
                <a:lnTo>
                  <a:pt x="1406" y="3719"/>
                </a:lnTo>
                <a:lnTo>
                  <a:pt x="907" y="3991"/>
                </a:lnTo>
                <a:lnTo>
                  <a:pt x="907" y="4218"/>
                </a:lnTo>
                <a:lnTo>
                  <a:pt x="1270" y="4309"/>
                </a:lnTo>
                <a:lnTo>
                  <a:pt x="1452" y="4309"/>
                </a:lnTo>
                <a:lnTo>
                  <a:pt x="1588" y="4536"/>
                </a:lnTo>
                <a:lnTo>
                  <a:pt x="1678" y="4672"/>
                </a:lnTo>
                <a:lnTo>
                  <a:pt x="1769" y="4717"/>
                </a:lnTo>
                <a:lnTo>
                  <a:pt x="2404" y="4717"/>
                </a:lnTo>
              </a:path>
            </a:pathLst>
          </a:custGeom>
          <a:noFill/>
          <a:ln w="635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076" name="Rectangle 3"/>
          <p:cNvSpPr>
            <a:spLocks noChangeArrowheads="1"/>
          </p:cNvSpPr>
          <p:nvPr/>
        </p:nvSpPr>
        <p:spPr bwMode="auto">
          <a:xfrm>
            <a:off x="0" y="6300788"/>
            <a:ext cx="3471863" cy="3300412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91406" tIns="45703" rIns="91406" bIns="45703" anchor="ctr"/>
          <a:lstStyle/>
          <a:p>
            <a:pPr algn="ctr" defTabSz="912813"/>
            <a:endParaRPr lang="ru-RU">
              <a:cs typeface="Arial" charset="0"/>
            </a:endParaRPr>
          </a:p>
        </p:txBody>
      </p:sp>
      <p:sp>
        <p:nvSpPr>
          <p:cNvPr id="3077" name="Text Box 4"/>
          <p:cNvSpPr txBox="1">
            <a:spLocks noChangeArrowheads="1"/>
          </p:cNvSpPr>
          <p:nvPr/>
        </p:nvSpPr>
        <p:spPr bwMode="auto">
          <a:xfrm>
            <a:off x="0" y="6372225"/>
            <a:ext cx="3678238" cy="449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7746" tIns="63882" rIns="127746" bIns="63882">
            <a:spAutoFit/>
          </a:bodyPr>
          <a:lstStyle/>
          <a:p>
            <a:pPr algn="ctr" defTabSz="1279525">
              <a:spcBef>
                <a:spcPct val="50000"/>
              </a:spcBef>
            </a:pPr>
            <a:r>
              <a:rPr lang="ru-RU" sz="2100" b="1">
                <a:latin typeface="Times New Roman" pitchFamily="18" charset="0"/>
                <a:cs typeface="Arial" charset="0"/>
              </a:rPr>
              <a:t>Условные обозначения</a:t>
            </a:r>
          </a:p>
        </p:txBody>
      </p:sp>
      <p:sp>
        <p:nvSpPr>
          <p:cNvPr id="3078" name="Text Box 24"/>
          <p:cNvSpPr txBox="1">
            <a:spLocks noChangeArrowheads="1"/>
          </p:cNvSpPr>
          <p:nvPr/>
        </p:nvSpPr>
        <p:spPr bwMode="auto">
          <a:xfrm>
            <a:off x="828675" y="6800850"/>
            <a:ext cx="1285875" cy="341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27788" tIns="63903" rIns="127788" bIns="63903">
            <a:spAutoFit/>
          </a:bodyPr>
          <a:lstStyle/>
          <a:p>
            <a:pPr defTabSz="1279525"/>
            <a:r>
              <a:rPr lang="ru-RU" sz="1400">
                <a:cs typeface="Arial" charset="0"/>
              </a:rPr>
              <a:t>Речной порт</a:t>
            </a:r>
          </a:p>
        </p:txBody>
      </p:sp>
      <p:graphicFrame>
        <p:nvGraphicFramePr>
          <p:cNvPr id="3074" name="Object 25"/>
          <p:cNvGraphicFramePr>
            <a:graphicFrameLocks noChangeAspect="1"/>
          </p:cNvGraphicFramePr>
          <p:nvPr/>
        </p:nvGraphicFramePr>
        <p:xfrm>
          <a:off x="257175" y="6729413"/>
          <a:ext cx="384175" cy="508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76" name="Clip" r:id="rId3" imgW="528120" imgH="703800" progId="">
                  <p:embed/>
                </p:oleObj>
              </mc:Choice>
              <mc:Fallback>
                <p:oleObj name="Clip" r:id="rId3" imgW="528120" imgH="703800" progId="">
                  <p:embed/>
                  <p:pic>
                    <p:nvPicPr>
                      <p:cNvPr id="0" name="Object 2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7175" y="6729413"/>
                        <a:ext cx="384175" cy="5080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079" name="Text Box 98"/>
          <p:cNvSpPr txBox="1">
            <a:spLocks noChangeArrowheads="1"/>
          </p:cNvSpPr>
          <p:nvPr/>
        </p:nvSpPr>
        <p:spPr bwMode="auto">
          <a:xfrm>
            <a:off x="9832975" y="8480425"/>
            <a:ext cx="1778000" cy="2365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86468" tIns="43228" rIns="86468" bIns="43228">
            <a:spAutoFit/>
          </a:bodyPr>
          <a:lstStyle/>
          <a:p>
            <a:pPr algn="ctr" defTabSz="866775">
              <a:spcBef>
                <a:spcPct val="50000"/>
              </a:spcBef>
            </a:pPr>
            <a:endParaRPr lang="ru-RU" sz="1000" b="1">
              <a:solidFill>
                <a:srgbClr val="FF3300"/>
              </a:solidFill>
              <a:cs typeface="Arial" charset="0"/>
            </a:endParaRPr>
          </a:p>
        </p:txBody>
      </p:sp>
      <p:sp>
        <p:nvSpPr>
          <p:cNvPr id="3080" name="Text Box 99"/>
          <p:cNvSpPr txBox="1">
            <a:spLocks noChangeArrowheads="1"/>
          </p:cNvSpPr>
          <p:nvPr/>
        </p:nvSpPr>
        <p:spPr bwMode="auto">
          <a:xfrm>
            <a:off x="9807575" y="8567738"/>
            <a:ext cx="1773238" cy="238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86468" tIns="43228" rIns="86468" bIns="43228">
            <a:spAutoFit/>
          </a:bodyPr>
          <a:lstStyle/>
          <a:p>
            <a:pPr algn="ctr" defTabSz="866775" eaLnBrk="0" hangingPunct="0"/>
            <a:endParaRPr lang="ru-RU" sz="1000" b="1">
              <a:solidFill>
                <a:srgbClr val="FF3300"/>
              </a:solidFill>
              <a:cs typeface="Arial" charset="0"/>
            </a:endParaRPr>
          </a:p>
        </p:txBody>
      </p:sp>
      <p:sp>
        <p:nvSpPr>
          <p:cNvPr id="3081" name="Text Box 100"/>
          <p:cNvSpPr txBox="1">
            <a:spLocks noChangeArrowheads="1"/>
          </p:cNvSpPr>
          <p:nvPr/>
        </p:nvSpPr>
        <p:spPr bwMode="auto">
          <a:xfrm>
            <a:off x="9807575" y="8567738"/>
            <a:ext cx="1773238" cy="238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86468" tIns="43228" rIns="86468" bIns="43228">
            <a:spAutoFit/>
          </a:bodyPr>
          <a:lstStyle/>
          <a:p>
            <a:pPr algn="ctr" defTabSz="866775" eaLnBrk="0" hangingPunct="0"/>
            <a:endParaRPr lang="ru-RU" sz="1000" b="1">
              <a:solidFill>
                <a:srgbClr val="FF3300"/>
              </a:solidFill>
              <a:cs typeface="Arial" charset="0"/>
            </a:endParaRPr>
          </a:p>
        </p:txBody>
      </p:sp>
      <p:sp>
        <p:nvSpPr>
          <p:cNvPr id="3082" name="Text Box 101"/>
          <p:cNvSpPr txBox="1">
            <a:spLocks noChangeArrowheads="1"/>
          </p:cNvSpPr>
          <p:nvPr/>
        </p:nvSpPr>
        <p:spPr bwMode="auto">
          <a:xfrm>
            <a:off x="9807575" y="8567738"/>
            <a:ext cx="1773238" cy="238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86468" tIns="43228" rIns="86468" bIns="43228">
            <a:spAutoFit/>
          </a:bodyPr>
          <a:lstStyle/>
          <a:p>
            <a:pPr algn="ctr" defTabSz="866775" eaLnBrk="0" hangingPunct="0"/>
            <a:endParaRPr lang="ru-RU" sz="1000" b="1">
              <a:solidFill>
                <a:srgbClr val="FF3300"/>
              </a:solidFill>
              <a:cs typeface="Arial" charset="0"/>
            </a:endParaRPr>
          </a:p>
        </p:txBody>
      </p:sp>
      <p:sp>
        <p:nvSpPr>
          <p:cNvPr id="3083" name="Text Box 102"/>
          <p:cNvSpPr txBox="1">
            <a:spLocks noChangeArrowheads="1"/>
          </p:cNvSpPr>
          <p:nvPr/>
        </p:nvSpPr>
        <p:spPr bwMode="auto">
          <a:xfrm>
            <a:off x="9807575" y="8567738"/>
            <a:ext cx="1773238" cy="238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86468" tIns="43228" rIns="86468" bIns="43228">
            <a:spAutoFit/>
          </a:bodyPr>
          <a:lstStyle/>
          <a:p>
            <a:pPr algn="ctr" defTabSz="866775" eaLnBrk="0" hangingPunct="0"/>
            <a:endParaRPr lang="ru-RU" sz="1000" b="1">
              <a:solidFill>
                <a:srgbClr val="FF3300"/>
              </a:solidFill>
              <a:cs typeface="Arial" charset="0"/>
            </a:endParaRPr>
          </a:p>
        </p:txBody>
      </p:sp>
      <p:sp>
        <p:nvSpPr>
          <p:cNvPr id="3084" name="Text Box 103"/>
          <p:cNvSpPr txBox="1">
            <a:spLocks noChangeArrowheads="1"/>
          </p:cNvSpPr>
          <p:nvPr/>
        </p:nvSpPr>
        <p:spPr bwMode="auto">
          <a:xfrm>
            <a:off x="9777413" y="8567738"/>
            <a:ext cx="2330450" cy="1730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7531" tIns="3772" rIns="7531" bIns="3772">
            <a:spAutoFit/>
          </a:bodyPr>
          <a:lstStyle/>
          <a:p>
            <a:pPr algn="ctr" defTabSz="866775" eaLnBrk="0" hangingPunct="0"/>
            <a:endParaRPr lang="ru-RU" sz="1100" b="1">
              <a:solidFill>
                <a:srgbClr val="FF3300"/>
              </a:solidFill>
              <a:cs typeface="Arial" charset="0"/>
            </a:endParaRPr>
          </a:p>
        </p:txBody>
      </p:sp>
      <p:grpSp>
        <p:nvGrpSpPr>
          <p:cNvPr id="3085" name="Group 9"/>
          <p:cNvGrpSpPr>
            <a:grpSpLocks/>
          </p:cNvGrpSpPr>
          <p:nvPr/>
        </p:nvGrpSpPr>
        <p:grpSpPr bwMode="auto">
          <a:xfrm>
            <a:off x="257175" y="7300913"/>
            <a:ext cx="1071563" cy="571500"/>
            <a:chOff x="2290" y="4020"/>
            <a:chExt cx="817" cy="315"/>
          </a:xfrm>
        </p:grpSpPr>
        <p:sp>
          <p:nvSpPr>
            <p:cNvPr id="3126" name="Rectangle 10"/>
            <p:cNvSpPr>
              <a:spLocks noChangeArrowheads="1"/>
            </p:cNvSpPr>
            <p:nvPr/>
          </p:nvSpPr>
          <p:spPr bwMode="auto">
            <a:xfrm>
              <a:off x="2702" y="4065"/>
              <a:ext cx="405" cy="270"/>
            </a:xfrm>
            <a:prstGeom prst="rect">
              <a:avLst/>
            </a:prstGeom>
            <a:noFill/>
            <a:ln w="25400">
              <a:noFill/>
              <a:miter lim="800000"/>
              <a:headEnd/>
              <a:tailEnd/>
            </a:ln>
          </p:spPr>
          <p:txBody>
            <a:bodyPr lIns="17745" tIns="17745" rIns="17745" bIns="17745"/>
            <a:lstStyle/>
            <a:p>
              <a:pPr defTabSz="1279525"/>
              <a:r>
                <a:rPr lang="ru-RU" sz="1100" b="1">
                  <a:cs typeface="Arial" charset="0"/>
                </a:rPr>
                <a:t>№12</a:t>
              </a:r>
              <a:endParaRPr lang="ru-RU" sz="1100">
                <a:cs typeface="Arial" charset="0"/>
              </a:endParaRPr>
            </a:p>
            <a:p>
              <a:pPr defTabSz="1279525"/>
              <a:r>
                <a:rPr lang="ru-RU" sz="1100">
                  <a:cs typeface="Arial" charset="0"/>
                </a:rPr>
                <a:t> </a:t>
              </a:r>
              <a:r>
                <a:rPr lang="ru-RU" sz="1100" b="1">
                  <a:cs typeface="Arial" charset="0"/>
                </a:rPr>
                <a:t>750</a:t>
              </a:r>
              <a:endParaRPr lang="ru-RU" sz="1100">
                <a:cs typeface="Arial" charset="0"/>
              </a:endParaRPr>
            </a:p>
          </p:txBody>
        </p:sp>
        <p:grpSp>
          <p:nvGrpSpPr>
            <p:cNvPr id="3127" name="Group 11"/>
            <p:cNvGrpSpPr>
              <a:grpSpLocks/>
            </p:cNvGrpSpPr>
            <p:nvPr/>
          </p:nvGrpSpPr>
          <p:grpSpPr bwMode="auto">
            <a:xfrm>
              <a:off x="2290" y="4020"/>
              <a:ext cx="545" cy="211"/>
              <a:chOff x="3288" y="3929"/>
              <a:chExt cx="479" cy="211"/>
            </a:xfrm>
          </p:grpSpPr>
          <p:grpSp>
            <p:nvGrpSpPr>
              <p:cNvPr id="3128" name="Group 12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1"/>
                <a:chOff x="0" y="1"/>
                <a:chExt cx="20000" cy="19999"/>
              </a:xfrm>
            </p:grpSpPr>
            <p:sp>
              <p:nvSpPr>
                <p:cNvPr id="3130" name="Rectangle 13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31" name="Line 14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32" name="Line 15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3133" name="Group 16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3134" name="Line 17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3135" name="Line 18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3129" name="Line 19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3086" name="Rectangle 67"/>
          <p:cNvSpPr>
            <a:spLocks noChangeArrowheads="1"/>
          </p:cNvSpPr>
          <p:nvPr/>
        </p:nvSpPr>
        <p:spPr bwMode="auto">
          <a:xfrm>
            <a:off x="257175" y="7729538"/>
            <a:ext cx="431800" cy="3603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3087" name="AutoShape 68"/>
          <p:cNvSpPr>
            <a:spLocks noChangeArrowheads="1"/>
          </p:cNvSpPr>
          <p:nvPr/>
        </p:nvSpPr>
        <p:spPr bwMode="auto">
          <a:xfrm>
            <a:off x="328613" y="7800975"/>
            <a:ext cx="287337" cy="215900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2147483647 w 21600"/>
              <a:gd name="T7" fmla="*/ 2147483647 h 21600"/>
              <a:gd name="T8" fmla="*/ 2147483647 w 21600"/>
              <a:gd name="T9" fmla="*/ 2147483647 h 21600"/>
              <a:gd name="T10" fmla="*/ 2147483647 w 21600"/>
              <a:gd name="T11" fmla="*/ 2147483647 h 21600"/>
              <a:gd name="T12" fmla="*/ 2147483647 w 21600"/>
              <a:gd name="T13" fmla="*/ 2147483647 h 21600"/>
              <a:gd name="T14" fmla="*/ 2147483647 w 21600"/>
              <a:gd name="T15" fmla="*/ 2147483647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400" y="10800"/>
                </a:moveTo>
                <a:cubicBezTo>
                  <a:pt x="5400" y="13782"/>
                  <a:pt x="7818" y="16200"/>
                  <a:pt x="10800" y="16200"/>
                </a:cubicBezTo>
                <a:cubicBezTo>
                  <a:pt x="13782" y="16200"/>
                  <a:pt x="16200" y="13782"/>
                  <a:pt x="16200" y="10800"/>
                </a:cubicBezTo>
                <a:cubicBezTo>
                  <a:pt x="16200" y="7818"/>
                  <a:pt x="13782" y="5400"/>
                  <a:pt x="10800" y="5400"/>
                </a:cubicBezTo>
                <a:cubicBezTo>
                  <a:pt x="7818" y="5400"/>
                  <a:pt x="5400" y="7818"/>
                  <a:pt x="5400" y="10800"/>
                </a:cubicBezTo>
                <a:close/>
              </a:path>
            </a:pathLst>
          </a:cu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defTabSz="1279525"/>
            <a:endParaRPr lang="ru-RU"/>
          </a:p>
        </p:txBody>
      </p:sp>
      <p:cxnSp>
        <p:nvCxnSpPr>
          <p:cNvPr id="3088" name="Прямая соединительная линия 64"/>
          <p:cNvCxnSpPr>
            <a:cxnSpLocks noChangeShapeType="1"/>
          </p:cNvCxnSpPr>
          <p:nvPr/>
        </p:nvCxnSpPr>
        <p:spPr bwMode="auto">
          <a:xfrm>
            <a:off x="328613" y="8229600"/>
            <a:ext cx="571500" cy="1588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</p:spPr>
      </p:cxnSp>
      <p:sp>
        <p:nvSpPr>
          <p:cNvPr id="3089" name="Прямоугольник 66"/>
          <p:cNvSpPr>
            <a:spLocks noChangeArrowheads="1"/>
          </p:cNvSpPr>
          <p:nvPr/>
        </p:nvSpPr>
        <p:spPr bwMode="auto">
          <a:xfrm>
            <a:off x="257175" y="8372475"/>
            <a:ext cx="500063" cy="142875"/>
          </a:xfrm>
          <a:prstGeom prst="rect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defTabSz="1279525"/>
            <a:endParaRPr lang="ru-RU"/>
          </a:p>
        </p:txBody>
      </p:sp>
      <p:sp>
        <p:nvSpPr>
          <p:cNvPr id="72" name="Знак запрета 71"/>
          <p:cNvSpPr/>
          <p:nvPr/>
        </p:nvSpPr>
        <p:spPr bwMode="auto">
          <a:xfrm>
            <a:off x="328613" y="8658225"/>
            <a:ext cx="285750" cy="285750"/>
          </a:xfrm>
          <a:prstGeom prst="noSmoking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1279525">
              <a:defRPr/>
            </a:pPr>
            <a:endParaRPr lang="ru-RU"/>
          </a:p>
        </p:txBody>
      </p:sp>
      <p:sp>
        <p:nvSpPr>
          <p:cNvPr id="3091" name="Овал 73"/>
          <p:cNvSpPr>
            <a:spLocks noChangeArrowheads="1"/>
          </p:cNvSpPr>
          <p:nvPr/>
        </p:nvSpPr>
        <p:spPr bwMode="auto">
          <a:xfrm>
            <a:off x="257175" y="9158288"/>
            <a:ext cx="642938" cy="142875"/>
          </a:xfrm>
          <a:prstGeom prst="ellipse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defTabSz="1279525"/>
            <a:endParaRPr lang="ru-RU"/>
          </a:p>
        </p:txBody>
      </p:sp>
      <p:sp>
        <p:nvSpPr>
          <p:cNvPr id="3092" name="Text Box 24"/>
          <p:cNvSpPr txBox="1">
            <a:spLocks noChangeArrowheads="1"/>
          </p:cNvSpPr>
          <p:nvPr/>
        </p:nvSpPr>
        <p:spPr bwMode="auto">
          <a:xfrm>
            <a:off x="1257300" y="7372350"/>
            <a:ext cx="1597025" cy="339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27788" tIns="63903" rIns="127788" bIns="63903">
            <a:spAutoFit/>
          </a:bodyPr>
          <a:lstStyle/>
          <a:p>
            <a:pPr defTabSz="1279525"/>
            <a:r>
              <a:rPr lang="ru-RU" sz="1400">
                <a:cs typeface="Arial" charset="0"/>
              </a:rPr>
              <a:t>Медучреждения</a:t>
            </a:r>
          </a:p>
        </p:txBody>
      </p:sp>
      <p:sp>
        <p:nvSpPr>
          <p:cNvPr id="3093" name="Text Box 24"/>
          <p:cNvSpPr txBox="1">
            <a:spLocks noChangeArrowheads="1"/>
          </p:cNvSpPr>
          <p:nvPr/>
        </p:nvSpPr>
        <p:spPr bwMode="auto">
          <a:xfrm>
            <a:off x="1185863" y="7729538"/>
            <a:ext cx="2230437" cy="339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27788" tIns="63903" rIns="127788" bIns="63903">
            <a:spAutoFit/>
          </a:bodyPr>
          <a:lstStyle/>
          <a:p>
            <a:pPr defTabSz="1279525"/>
            <a:r>
              <a:rPr lang="ru-RU" sz="1400">
                <a:cs typeface="Arial" charset="0"/>
              </a:rPr>
              <a:t>Вертолетные площадки</a:t>
            </a:r>
          </a:p>
        </p:txBody>
      </p:sp>
      <p:sp>
        <p:nvSpPr>
          <p:cNvPr id="3094" name="Text Box 24"/>
          <p:cNvSpPr txBox="1">
            <a:spLocks noChangeArrowheads="1"/>
          </p:cNvSpPr>
          <p:nvPr/>
        </p:nvSpPr>
        <p:spPr bwMode="auto">
          <a:xfrm>
            <a:off x="1257300" y="8015288"/>
            <a:ext cx="2038350" cy="339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27788" tIns="63903" rIns="127788" bIns="63903">
            <a:spAutoFit/>
          </a:bodyPr>
          <a:lstStyle/>
          <a:p>
            <a:pPr defTabSz="1279525"/>
            <a:r>
              <a:rPr lang="ru-RU" sz="1400">
                <a:cs typeface="Arial" charset="0"/>
              </a:rPr>
              <a:t>Маршруты эвакуации</a:t>
            </a:r>
          </a:p>
        </p:txBody>
      </p:sp>
      <p:sp>
        <p:nvSpPr>
          <p:cNvPr id="3095" name="Text Box 24"/>
          <p:cNvSpPr txBox="1">
            <a:spLocks noChangeArrowheads="1"/>
          </p:cNvSpPr>
          <p:nvPr/>
        </p:nvSpPr>
        <p:spPr bwMode="auto">
          <a:xfrm>
            <a:off x="1185863" y="8301038"/>
            <a:ext cx="2130425" cy="339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27788" tIns="63903" rIns="127788" bIns="63903">
            <a:spAutoFit/>
          </a:bodyPr>
          <a:lstStyle/>
          <a:p>
            <a:pPr defTabSz="1279525"/>
            <a:r>
              <a:rPr lang="ru-RU" sz="1400">
                <a:cs typeface="Arial" charset="0"/>
              </a:rPr>
              <a:t>Места дислокации сил</a:t>
            </a:r>
          </a:p>
        </p:txBody>
      </p:sp>
      <p:sp>
        <p:nvSpPr>
          <p:cNvPr id="3096" name="Text Box 24"/>
          <p:cNvSpPr txBox="1">
            <a:spLocks noChangeArrowheads="1"/>
          </p:cNvSpPr>
          <p:nvPr/>
        </p:nvSpPr>
        <p:spPr bwMode="auto">
          <a:xfrm>
            <a:off x="1185863" y="8586788"/>
            <a:ext cx="862012" cy="339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27788" tIns="63903" rIns="127788" bIns="63903">
            <a:spAutoFit/>
          </a:bodyPr>
          <a:lstStyle/>
          <a:p>
            <a:pPr defTabSz="1279525"/>
            <a:r>
              <a:rPr lang="ru-RU" sz="1400">
                <a:cs typeface="Arial" charset="0"/>
              </a:rPr>
              <a:t>Авария</a:t>
            </a:r>
          </a:p>
        </p:txBody>
      </p:sp>
      <p:sp>
        <p:nvSpPr>
          <p:cNvPr id="3097" name="Text Box 24"/>
          <p:cNvSpPr txBox="1">
            <a:spLocks noChangeArrowheads="1"/>
          </p:cNvSpPr>
          <p:nvPr/>
        </p:nvSpPr>
        <p:spPr bwMode="auto">
          <a:xfrm>
            <a:off x="1257300" y="8943975"/>
            <a:ext cx="2138363" cy="552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27788" tIns="63903" rIns="127788" bIns="63903">
            <a:spAutoFit/>
          </a:bodyPr>
          <a:lstStyle/>
          <a:p>
            <a:pPr defTabSz="1279525"/>
            <a:r>
              <a:rPr lang="ru-RU" sz="1400">
                <a:cs typeface="Arial" charset="0"/>
              </a:rPr>
              <a:t>авиационная разведка</a:t>
            </a:r>
          </a:p>
          <a:p>
            <a:pPr defTabSz="1279525"/>
            <a:endParaRPr lang="ru-RU" sz="1400">
              <a:cs typeface="Arial" charset="0"/>
            </a:endParaRPr>
          </a:p>
        </p:txBody>
      </p:sp>
      <p:sp>
        <p:nvSpPr>
          <p:cNvPr id="309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912813"/>
            <a:ext cx="12801600" cy="676275"/>
          </a:xfrm>
          <a:solidFill>
            <a:srgbClr val="DDDDDD"/>
          </a:solidFill>
        </p:spPr>
        <p:txBody>
          <a:bodyPr/>
          <a:lstStyle/>
          <a:p>
            <a:pPr eaLnBrk="1" hangingPunct="1"/>
            <a:r>
              <a:rPr lang="ru-RU" sz="3600" smtClean="0">
                <a:latin typeface="Times New Roman" pitchFamily="18" charset="0"/>
              </a:rPr>
              <a:t>Риски возникновения ЧС на объектах речного транспорта</a:t>
            </a:r>
          </a:p>
        </p:txBody>
      </p:sp>
      <p:graphicFrame>
        <p:nvGraphicFramePr>
          <p:cNvPr id="74" name="Group 89"/>
          <p:cNvGraphicFramePr>
            <a:graphicFrameLocks noGrp="1"/>
          </p:cNvGraphicFramePr>
          <p:nvPr/>
        </p:nvGraphicFramePr>
        <p:xfrm>
          <a:off x="9525" y="1560513"/>
          <a:ext cx="12792075" cy="1584953"/>
        </p:xfrm>
        <a:graphic>
          <a:graphicData uri="http://schemas.openxmlformats.org/drawingml/2006/table">
            <a:tbl>
              <a:tblPr/>
              <a:tblGrid>
                <a:gridCol w="2132013"/>
                <a:gridCol w="2132012"/>
                <a:gridCol w="2132013"/>
                <a:gridCol w="2132012"/>
                <a:gridCol w="2132013"/>
                <a:gridCol w="2132012"/>
              </a:tblGrid>
              <a:tr h="284163">
                <a:tc gridSpan="5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Статистика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33" marR="91433"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Оценка риска возникновения ЧС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33" marR="91433"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29051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2015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33" marR="91433"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2016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33" marR="91433"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2017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33" marR="91433"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2018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33" marR="91433"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2019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33" marR="91433"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0048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нет</a:t>
                      </a:r>
                    </a:p>
                  </a:txBody>
                  <a:tcPr marL="91433" marR="91433"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</a:p>
                  </a:txBody>
                  <a:tcPr marL="91433" marR="91433"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нет</a:t>
                      </a:r>
                    </a:p>
                  </a:txBody>
                  <a:tcPr marL="91433" marR="91433"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</a:p>
                  </a:txBody>
                  <a:tcPr marL="91433" marR="91433"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</a:p>
                  </a:txBody>
                  <a:tcPr marL="91433" marR="91433"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Речных портов нет</a:t>
                      </a:r>
                    </a:p>
                  </a:txBody>
                  <a:tcPr marL="91433" marR="91433"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</a:tbl>
          </a:graphicData>
        </a:graphic>
      </p:graphicFrame>
      <p:sp>
        <p:nvSpPr>
          <p:cNvPr id="3124" name="Text Box 240"/>
          <p:cNvSpPr txBox="1">
            <a:spLocks noChangeArrowheads="1"/>
          </p:cNvSpPr>
          <p:nvPr/>
        </p:nvSpPr>
        <p:spPr bwMode="auto">
          <a:xfrm>
            <a:off x="0" y="4943475"/>
            <a:ext cx="12801600" cy="128270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>
                <a:solidFill>
                  <a:srgbClr val="FF3300"/>
                </a:solidFill>
              </a:rPr>
              <a:t>РИСКИ ВОЗНИКНОВЕНИЯ АВАРИЙ НА ОБЪЕКТАХ РЕЧНОГО ТРАНСПОРТА  ОТСУТСТВУЮТ В СВЯЗИ С ОТСУТСТВИЕМ В РАЙОНЕ ОБЪЕКТОВ РЕЧНОГО ТРАНСПОРТА </a:t>
            </a:r>
          </a:p>
        </p:txBody>
      </p:sp>
      <p:sp>
        <p:nvSpPr>
          <p:cNvPr id="3125" name="Text Box 4"/>
          <p:cNvSpPr txBox="1">
            <a:spLocks noChangeArrowheads="1"/>
          </p:cNvSpPr>
          <p:nvPr/>
        </p:nvSpPr>
        <p:spPr bwMode="auto">
          <a:xfrm>
            <a:off x="0" y="0"/>
            <a:ext cx="12801600" cy="946150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91395" tIns="45697" rIns="91395" bIns="45697">
            <a:spAutoFit/>
          </a:bodyPr>
          <a:lstStyle/>
          <a:p>
            <a:pPr algn="ctr" defTabSz="1279525"/>
            <a:r>
              <a:rPr lang="ru-RU" sz="2800" b="1">
                <a:solidFill>
                  <a:schemeClr val="tx2"/>
                </a:solidFill>
                <a:latin typeface="Times New Roman" pitchFamily="18" charset="0"/>
              </a:rPr>
              <a:t>Паспорт территории Красноярского сельского поселения</a:t>
            </a:r>
          </a:p>
          <a:p>
            <a:pPr algn="ctr" defTabSz="1279525"/>
            <a:r>
              <a:rPr lang="ru-RU" sz="2800" b="1">
                <a:solidFill>
                  <a:schemeClr val="tx2"/>
                </a:solidFill>
                <a:latin typeface="Times New Roman" pitchFamily="18" charset="0"/>
              </a:rPr>
              <a:t>Цимлянского района Ростовской области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7"/>
          <p:cNvGrpSpPr>
            <a:grpSpLocks/>
          </p:cNvGrpSpPr>
          <p:nvPr/>
        </p:nvGrpSpPr>
        <p:grpSpPr bwMode="auto">
          <a:xfrm>
            <a:off x="10001250" y="4368800"/>
            <a:ext cx="1223963" cy="373063"/>
            <a:chOff x="2290" y="4020"/>
            <a:chExt cx="817" cy="315"/>
          </a:xfrm>
        </p:grpSpPr>
        <p:sp>
          <p:nvSpPr>
            <p:cNvPr id="5221" name="Rectangle 38"/>
            <p:cNvSpPr>
              <a:spLocks noChangeArrowheads="1"/>
            </p:cNvSpPr>
            <p:nvPr/>
          </p:nvSpPr>
          <p:spPr bwMode="auto">
            <a:xfrm>
              <a:off x="2702" y="4065"/>
              <a:ext cx="405" cy="27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24829" tIns="24829" rIns="24829" bIns="24829"/>
            <a:lstStyle>
              <a:lvl1pPr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/>
              <a:r>
                <a:rPr lang="ru-RU" altLang="ru-RU" sz="1100" b="1"/>
                <a:t>ЦРБ</a:t>
              </a:r>
            </a:p>
            <a:p>
              <a:pPr algn="ctr" eaLnBrk="1" hangingPunct="1"/>
              <a:r>
                <a:rPr lang="ru-RU" altLang="ru-RU" sz="1100" b="1"/>
                <a:t>750 </a:t>
              </a:r>
            </a:p>
          </p:txBody>
        </p:sp>
        <p:grpSp>
          <p:nvGrpSpPr>
            <p:cNvPr id="3" name="Group 39"/>
            <p:cNvGrpSpPr>
              <a:grpSpLocks/>
            </p:cNvGrpSpPr>
            <p:nvPr/>
          </p:nvGrpSpPr>
          <p:grpSpPr bwMode="auto">
            <a:xfrm>
              <a:off x="2290" y="4020"/>
              <a:ext cx="545" cy="210"/>
              <a:chOff x="3288" y="3929"/>
              <a:chExt cx="479" cy="210"/>
            </a:xfrm>
          </p:grpSpPr>
          <p:grpSp>
            <p:nvGrpSpPr>
              <p:cNvPr id="4" name="Group 40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0"/>
                <a:chOff x="0" y="1"/>
                <a:chExt cx="20000" cy="19999"/>
              </a:xfrm>
            </p:grpSpPr>
            <p:sp>
              <p:nvSpPr>
                <p:cNvPr id="5225" name="Rectangle 41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27939" tIns="63973" rIns="127939" bIns="63973"/>
                <a:lstStyle>
                  <a:lvl1pPr defTabSz="1279525" eaLnBrk="0" hangingPunct="0"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defTabSz="1279525" eaLnBrk="0" hangingPunct="0"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defTabSz="1279525" eaLnBrk="0" hangingPunct="0"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defTabSz="1279525" eaLnBrk="0" hangingPunct="0"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defTabSz="1279525" eaLnBrk="0" hangingPunct="0"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ru-RU" altLang="ru-RU">
                    <a:latin typeface="Calibri" pitchFamily="34" charset="0"/>
                  </a:endParaRPr>
                </a:p>
              </p:txBody>
            </p:sp>
            <p:sp>
              <p:nvSpPr>
                <p:cNvPr id="5226" name="Line 42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227" name="Line 43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5" name="Group 44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5229" name="Line 45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230" name="Line 46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5224" name="Line 47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6" name="Group 124"/>
          <p:cNvGrpSpPr>
            <a:grpSpLocks/>
          </p:cNvGrpSpPr>
          <p:nvPr/>
        </p:nvGrpSpPr>
        <p:grpSpPr bwMode="auto">
          <a:xfrm>
            <a:off x="10361613" y="4440238"/>
            <a:ext cx="325437" cy="339725"/>
            <a:chOff x="5364" y="2382"/>
            <a:chExt cx="272" cy="272"/>
          </a:xfrm>
        </p:grpSpPr>
        <p:grpSp>
          <p:nvGrpSpPr>
            <p:cNvPr id="7" name="Group 125"/>
            <p:cNvGrpSpPr>
              <a:grpSpLocks/>
            </p:cNvGrpSpPr>
            <p:nvPr/>
          </p:nvGrpSpPr>
          <p:grpSpPr bwMode="auto">
            <a:xfrm>
              <a:off x="5364" y="2382"/>
              <a:ext cx="272" cy="272"/>
              <a:chOff x="3168" y="192"/>
              <a:chExt cx="528" cy="672"/>
            </a:xfrm>
          </p:grpSpPr>
          <p:sp>
            <p:nvSpPr>
              <p:cNvPr id="5217" name="Line 126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0" cy="67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218" name="Line 127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219" name="Line 128"/>
              <p:cNvSpPr>
                <a:spLocks noChangeShapeType="1"/>
              </p:cNvSpPr>
              <p:nvPr/>
            </p:nvSpPr>
            <p:spPr bwMode="auto">
              <a:xfrm flipV="1">
                <a:off x="3168" y="480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220" name="Line 129"/>
              <p:cNvSpPr>
                <a:spLocks noChangeShapeType="1"/>
              </p:cNvSpPr>
              <p:nvPr/>
            </p:nvSpPr>
            <p:spPr bwMode="auto">
              <a:xfrm>
                <a:off x="3696" y="288"/>
                <a:ext cx="0" cy="19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sp>
          <p:nvSpPr>
            <p:cNvPr id="5216" name="Freeform 130"/>
            <p:cNvSpPr>
              <a:spLocks/>
            </p:cNvSpPr>
            <p:nvPr/>
          </p:nvSpPr>
          <p:spPr bwMode="auto">
            <a:xfrm>
              <a:off x="5364" y="2388"/>
              <a:ext cx="261" cy="148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44 h 159"/>
                <a:gd name="T4" fmla="*/ 41 w 291"/>
                <a:gd name="T5" fmla="*/ 32 h 159"/>
                <a:gd name="T6" fmla="*/ 41 w 291"/>
                <a:gd name="T7" fmla="*/ 11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91395" tIns="45697" rIns="91395" bIns="45697"/>
            <a:lstStyle>
              <a:lvl1pPr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grpSp>
        <p:nvGrpSpPr>
          <p:cNvPr id="8" name="Group 124"/>
          <p:cNvGrpSpPr>
            <a:grpSpLocks/>
          </p:cNvGrpSpPr>
          <p:nvPr/>
        </p:nvGrpSpPr>
        <p:grpSpPr bwMode="auto">
          <a:xfrm>
            <a:off x="10072688" y="4945063"/>
            <a:ext cx="325437" cy="339725"/>
            <a:chOff x="5364" y="2382"/>
            <a:chExt cx="272" cy="272"/>
          </a:xfrm>
        </p:grpSpPr>
        <p:grpSp>
          <p:nvGrpSpPr>
            <p:cNvPr id="9" name="Group 125"/>
            <p:cNvGrpSpPr>
              <a:grpSpLocks/>
            </p:cNvGrpSpPr>
            <p:nvPr/>
          </p:nvGrpSpPr>
          <p:grpSpPr bwMode="auto">
            <a:xfrm>
              <a:off x="5364" y="2382"/>
              <a:ext cx="272" cy="272"/>
              <a:chOff x="3168" y="192"/>
              <a:chExt cx="528" cy="672"/>
            </a:xfrm>
          </p:grpSpPr>
          <p:sp>
            <p:nvSpPr>
              <p:cNvPr id="5211" name="Line 126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0" cy="67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212" name="Line 127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213" name="Line 128"/>
              <p:cNvSpPr>
                <a:spLocks noChangeShapeType="1"/>
              </p:cNvSpPr>
              <p:nvPr/>
            </p:nvSpPr>
            <p:spPr bwMode="auto">
              <a:xfrm flipV="1">
                <a:off x="3168" y="480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214" name="Line 129"/>
              <p:cNvSpPr>
                <a:spLocks noChangeShapeType="1"/>
              </p:cNvSpPr>
              <p:nvPr/>
            </p:nvSpPr>
            <p:spPr bwMode="auto">
              <a:xfrm>
                <a:off x="3696" y="288"/>
                <a:ext cx="0" cy="19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sp>
          <p:nvSpPr>
            <p:cNvPr id="5210" name="Freeform 130"/>
            <p:cNvSpPr>
              <a:spLocks/>
            </p:cNvSpPr>
            <p:nvPr/>
          </p:nvSpPr>
          <p:spPr bwMode="auto">
            <a:xfrm>
              <a:off x="5364" y="2388"/>
              <a:ext cx="261" cy="148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44 h 159"/>
                <a:gd name="T4" fmla="*/ 41 w 291"/>
                <a:gd name="T5" fmla="*/ 32 h 159"/>
                <a:gd name="T6" fmla="*/ 41 w 291"/>
                <a:gd name="T7" fmla="*/ 11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91395" tIns="45697" rIns="91395" bIns="45697"/>
            <a:lstStyle>
              <a:lvl1pPr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sp>
        <p:nvSpPr>
          <p:cNvPr id="5126" name="Oval 112"/>
          <p:cNvSpPr>
            <a:spLocks noChangeArrowheads="1"/>
          </p:cNvSpPr>
          <p:nvPr/>
        </p:nvSpPr>
        <p:spPr bwMode="auto">
          <a:xfrm>
            <a:off x="2008188" y="1631950"/>
            <a:ext cx="7777162" cy="7416800"/>
          </a:xfrm>
          <a:prstGeom prst="ellipse">
            <a:avLst/>
          </a:prstGeom>
          <a:pattFill prst="dkDnDiag">
            <a:fgClr>
              <a:srgbClr val="FF0000">
                <a:alpha val="20000"/>
              </a:srgbClr>
            </a:fgClr>
            <a:bgClr>
              <a:schemeClr val="bg1">
                <a:alpha val="20000"/>
              </a:schemeClr>
            </a:bgClr>
          </a:pattFill>
          <a:ln w="25400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5127" name="Freeform 111"/>
          <p:cNvSpPr>
            <a:spLocks/>
          </p:cNvSpPr>
          <p:nvPr/>
        </p:nvSpPr>
        <p:spPr bwMode="auto">
          <a:xfrm>
            <a:off x="2368550" y="407988"/>
            <a:ext cx="7704138" cy="9145587"/>
          </a:xfrm>
          <a:custGeom>
            <a:avLst/>
            <a:gdLst>
              <a:gd name="T0" fmla="*/ 2147483647 w 4853"/>
              <a:gd name="T1" fmla="*/ 2147483647 h 5761"/>
              <a:gd name="T2" fmla="*/ 2147483647 w 4853"/>
              <a:gd name="T3" fmla="*/ 2147483647 h 5761"/>
              <a:gd name="T4" fmla="*/ 2147483647 w 4853"/>
              <a:gd name="T5" fmla="*/ 2147483647 h 5761"/>
              <a:gd name="T6" fmla="*/ 2147483647 w 4853"/>
              <a:gd name="T7" fmla="*/ 2147483647 h 5761"/>
              <a:gd name="T8" fmla="*/ 2147483647 w 4853"/>
              <a:gd name="T9" fmla="*/ 2147483647 h 5761"/>
              <a:gd name="T10" fmla="*/ 2147483647 w 4853"/>
              <a:gd name="T11" fmla="*/ 2147483647 h 5761"/>
              <a:gd name="T12" fmla="*/ 2147483647 w 4853"/>
              <a:gd name="T13" fmla="*/ 2147483647 h 5761"/>
              <a:gd name="T14" fmla="*/ 2147483647 w 4853"/>
              <a:gd name="T15" fmla="*/ 0 h 5761"/>
              <a:gd name="T16" fmla="*/ 2147483647 w 4853"/>
              <a:gd name="T17" fmla="*/ 2147483647 h 5761"/>
              <a:gd name="T18" fmla="*/ 2147483647 w 4853"/>
              <a:gd name="T19" fmla="*/ 2147483647 h 5761"/>
              <a:gd name="T20" fmla="*/ 0 w 4853"/>
              <a:gd name="T21" fmla="*/ 2147483647 h 5761"/>
              <a:gd name="T22" fmla="*/ 2147483647 w 4853"/>
              <a:gd name="T23" fmla="*/ 2147483647 h 5761"/>
              <a:gd name="T24" fmla="*/ 2147483647 w 4853"/>
              <a:gd name="T25" fmla="*/ 2147483647 h 5761"/>
              <a:gd name="T26" fmla="*/ 2147483647 w 4853"/>
              <a:gd name="T27" fmla="*/ 2147483647 h 5761"/>
              <a:gd name="T28" fmla="*/ 2147483647 w 4853"/>
              <a:gd name="T29" fmla="*/ 2147483647 h 5761"/>
              <a:gd name="T30" fmla="*/ 2147483647 w 4853"/>
              <a:gd name="T31" fmla="*/ 2147483647 h 5761"/>
              <a:gd name="T32" fmla="*/ 2147483647 w 4853"/>
              <a:gd name="T33" fmla="*/ 2147483647 h 5761"/>
              <a:gd name="T34" fmla="*/ 2147483647 w 4853"/>
              <a:gd name="T35" fmla="*/ 2147483647 h 5761"/>
              <a:gd name="T36" fmla="*/ 2147483647 w 4853"/>
              <a:gd name="T37" fmla="*/ 2147483647 h 5761"/>
              <a:gd name="T38" fmla="*/ 2147483647 w 4853"/>
              <a:gd name="T39" fmla="*/ 2147483647 h 5761"/>
              <a:gd name="T40" fmla="*/ 2147483647 w 4853"/>
              <a:gd name="T41" fmla="*/ 2147483647 h 5761"/>
              <a:gd name="T42" fmla="*/ 2147483647 w 4853"/>
              <a:gd name="T43" fmla="*/ 2147483647 h 576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4853"/>
              <a:gd name="T67" fmla="*/ 0 h 5761"/>
              <a:gd name="T68" fmla="*/ 4853 w 4853"/>
              <a:gd name="T69" fmla="*/ 5761 h 576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4853" h="5761">
                <a:moveTo>
                  <a:pt x="4853" y="5761"/>
                </a:moveTo>
                <a:lnTo>
                  <a:pt x="4853" y="4536"/>
                </a:lnTo>
                <a:lnTo>
                  <a:pt x="4354" y="4264"/>
                </a:lnTo>
                <a:lnTo>
                  <a:pt x="3629" y="3311"/>
                </a:lnTo>
                <a:lnTo>
                  <a:pt x="3311" y="2586"/>
                </a:lnTo>
                <a:lnTo>
                  <a:pt x="2812" y="1633"/>
                </a:lnTo>
                <a:lnTo>
                  <a:pt x="2676" y="1043"/>
                </a:lnTo>
                <a:lnTo>
                  <a:pt x="2313" y="0"/>
                </a:lnTo>
                <a:lnTo>
                  <a:pt x="907" y="45"/>
                </a:lnTo>
                <a:lnTo>
                  <a:pt x="91" y="499"/>
                </a:lnTo>
                <a:lnTo>
                  <a:pt x="0" y="1134"/>
                </a:lnTo>
                <a:lnTo>
                  <a:pt x="227" y="1860"/>
                </a:lnTo>
                <a:lnTo>
                  <a:pt x="680" y="1814"/>
                </a:lnTo>
                <a:lnTo>
                  <a:pt x="862" y="2631"/>
                </a:lnTo>
                <a:lnTo>
                  <a:pt x="1587" y="3130"/>
                </a:lnTo>
                <a:lnTo>
                  <a:pt x="1769" y="3447"/>
                </a:lnTo>
                <a:lnTo>
                  <a:pt x="2222" y="3402"/>
                </a:lnTo>
                <a:lnTo>
                  <a:pt x="2404" y="3629"/>
                </a:lnTo>
                <a:lnTo>
                  <a:pt x="2858" y="4581"/>
                </a:lnTo>
                <a:lnTo>
                  <a:pt x="3175" y="5398"/>
                </a:lnTo>
                <a:lnTo>
                  <a:pt x="3175" y="5761"/>
                </a:lnTo>
                <a:lnTo>
                  <a:pt x="4853" y="5761"/>
                </a:lnTo>
                <a:close/>
              </a:path>
            </a:pathLst>
          </a:cu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5128" name="Text Box 4"/>
          <p:cNvSpPr txBox="1">
            <a:spLocks noChangeArrowheads="1"/>
          </p:cNvSpPr>
          <p:nvPr/>
        </p:nvSpPr>
        <p:spPr bwMode="auto">
          <a:xfrm>
            <a:off x="0" y="0"/>
            <a:ext cx="12801600" cy="565150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47" tIns="45674" rIns="91347" bIns="45674">
            <a:spAutoFit/>
          </a:bodyPr>
          <a:lstStyle>
            <a:lvl1pPr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ru-RU" altLang="ru-RU" sz="3100">
                <a:solidFill>
                  <a:schemeClr val="tx2"/>
                </a:solidFill>
                <a:latin typeface="Times New Roman" pitchFamily="18" charset="0"/>
              </a:rPr>
              <a:t>Паспорт территории Красноярского сельского поселения</a:t>
            </a:r>
          </a:p>
        </p:txBody>
      </p:sp>
      <p:sp>
        <p:nvSpPr>
          <p:cNvPr id="5129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530225"/>
            <a:ext cx="12801600" cy="766763"/>
          </a:xfrm>
          <a:solidFill>
            <a:srgbClr val="DDDDDD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 lIns="127888" tIns="63946" rIns="127888" bIns="63946"/>
          <a:lstStyle/>
          <a:p>
            <a:r>
              <a:rPr lang="ru-RU" altLang="ru-RU" sz="3100" smtClean="0">
                <a:latin typeface="Times New Roman" pitchFamily="18" charset="0"/>
              </a:rPr>
              <a:t>Риски возникновения ЧС на объектах воздушного транспорта</a:t>
            </a:r>
          </a:p>
        </p:txBody>
      </p:sp>
      <p:sp>
        <p:nvSpPr>
          <p:cNvPr id="5130" name="Rectangle 435"/>
          <p:cNvSpPr>
            <a:spLocks noChangeArrowheads="1"/>
          </p:cNvSpPr>
          <p:nvPr/>
        </p:nvSpPr>
        <p:spPr bwMode="auto">
          <a:xfrm>
            <a:off x="0" y="7958138"/>
            <a:ext cx="4297363" cy="1643062"/>
          </a:xfrm>
          <a:prstGeom prst="rect">
            <a:avLst/>
          </a:prstGeom>
          <a:solidFill>
            <a:srgbClr val="99CCFF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lIns="75583" tIns="25194" rIns="25194" bIns="85660"/>
          <a:lstStyle>
            <a:lvl1pPr marL="666750" indent="-666750" defTabSz="1277938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277938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277938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277938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277938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just" eaLnBrk="1" hangingPunct="1"/>
            <a:r>
              <a:rPr lang="ru-RU" altLang="ru-RU" sz="1100" b="1">
                <a:latin typeface="Times New Roman" pitchFamily="18" charset="0"/>
                <a:cs typeface="Times New Roman" pitchFamily="18" charset="0"/>
              </a:rPr>
              <a:t>    </a:t>
            </a:r>
            <a:endParaRPr lang="en-US" altLang="ru-RU" sz="1400" b="1"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1400" b="1">
                <a:cs typeface="Times New Roman" pitchFamily="18" charset="0"/>
              </a:rPr>
              <a:t>Риски возникновения ЧС, связанных с крушением воздушных судов обусловлены:</a:t>
            </a:r>
          </a:p>
          <a:p>
            <a:pPr eaLnBrk="1" hangingPunct="1"/>
            <a:r>
              <a:rPr lang="en-US" altLang="ru-RU" sz="1400" b="1">
                <a:cs typeface="Times New Roman" pitchFamily="18" charset="0"/>
              </a:rPr>
              <a:t>   </a:t>
            </a:r>
            <a:r>
              <a:rPr lang="ru-RU" altLang="ru-RU" sz="1400" b="1">
                <a:cs typeface="Times New Roman" pitchFamily="18" charset="0"/>
              </a:rPr>
              <a:t>отказом двигателя (техническая неполадка);</a:t>
            </a:r>
          </a:p>
          <a:p>
            <a:pPr eaLnBrk="1" hangingPunct="1"/>
            <a:r>
              <a:rPr lang="ru-RU" altLang="ru-RU" sz="1400" b="1">
                <a:cs typeface="Times New Roman" pitchFamily="18" charset="0"/>
              </a:rPr>
              <a:t> </a:t>
            </a:r>
            <a:r>
              <a:rPr lang="en-US" altLang="ru-RU" sz="1400" b="1">
                <a:cs typeface="Times New Roman" pitchFamily="18" charset="0"/>
              </a:rPr>
              <a:t>  </a:t>
            </a:r>
            <a:r>
              <a:rPr lang="ru-RU" altLang="ru-RU" sz="1400" b="1">
                <a:cs typeface="Times New Roman" pitchFamily="18" charset="0"/>
              </a:rPr>
              <a:t>ошибкой пилота (человеческий фактор);</a:t>
            </a:r>
          </a:p>
          <a:p>
            <a:pPr eaLnBrk="1" hangingPunct="1"/>
            <a:r>
              <a:rPr lang="en-US" altLang="ru-RU" sz="1400" b="1">
                <a:cs typeface="Times New Roman" pitchFamily="18" charset="0"/>
              </a:rPr>
              <a:t>   </a:t>
            </a:r>
            <a:r>
              <a:rPr lang="ru-RU" altLang="ru-RU" sz="1400" b="1">
                <a:cs typeface="Times New Roman" pitchFamily="18" charset="0"/>
              </a:rPr>
              <a:t>неблагоприятными метеоусловиями;</a:t>
            </a:r>
          </a:p>
          <a:p>
            <a:pPr eaLnBrk="1" hangingPunct="1"/>
            <a:r>
              <a:rPr lang="en-US" altLang="ru-RU" sz="1400" b="1">
                <a:cs typeface="Times New Roman" pitchFamily="18" charset="0"/>
              </a:rPr>
              <a:t>   </a:t>
            </a:r>
            <a:r>
              <a:rPr lang="ru-RU" altLang="ru-RU" sz="1400" b="1">
                <a:cs typeface="Times New Roman" pitchFamily="18" charset="0"/>
              </a:rPr>
              <a:t>терактом (воздействие третьих лиц).</a:t>
            </a:r>
          </a:p>
        </p:txBody>
      </p:sp>
      <p:grpSp>
        <p:nvGrpSpPr>
          <p:cNvPr id="10" name="Group 101"/>
          <p:cNvGrpSpPr>
            <a:grpSpLocks/>
          </p:cNvGrpSpPr>
          <p:nvPr/>
        </p:nvGrpSpPr>
        <p:grpSpPr bwMode="auto">
          <a:xfrm>
            <a:off x="26988" y="1311275"/>
            <a:ext cx="8231187" cy="1325563"/>
            <a:chOff x="1918" y="717"/>
            <a:chExt cx="5767" cy="612"/>
          </a:xfrm>
        </p:grpSpPr>
        <p:sp>
          <p:nvSpPr>
            <p:cNvPr id="5197" name="Rectangle 102"/>
            <p:cNvSpPr>
              <a:spLocks noChangeArrowheads="1"/>
            </p:cNvSpPr>
            <p:nvPr/>
          </p:nvSpPr>
          <p:spPr bwMode="auto">
            <a:xfrm>
              <a:off x="1918" y="717"/>
              <a:ext cx="1357" cy="153"/>
            </a:xfrm>
            <a:prstGeom prst="rect">
              <a:avLst/>
            </a:prstGeom>
            <a:solidFill>
              <a:srgbClr val="FFF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6909" tIns="63454" rIns="126909" bIns="63454" anchor="ctr"/>
            <a:lstStyle>
              <a:lvl1pPr defTabSz="1789113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1789113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1789113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1789113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1789113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1789113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1789113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1789113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1789113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/>
              <a:r>
                <a:rPr lang="ru-RU" altLang="ru-RU" sz="1000">
                  <a:cs typeface="Times New Roman" pitchFamily="18" charset="0"/>
                </a:rPr>
                <a:t>Статистика</a:t>
              </a:r>
              <a:endParaRPr lang="ru-RU" altLang="ru-RU" sz="1400"/>
            </a:p>
          </p:txBody>
        </p:sp>
        <p:sp>
          <p:nvSpPr>
            <p:cNvPr id="5198" name="Rectangle 103"/>
            <p:cNvSpPr>
              <a:spLocks noChangeArrowheads="1"/>
            </p:cNvSpPr>
            <p:nvPr/>
          </p:nvSpPr>
          <p:spPr bwMode="auto">
            <a:xfrm>
              <a:off x="3275" y="717"/>
              <a:ext cx="4410" cy="325"/>
            </a:xfrm>
            <a:prstGeom prst="rect">
              <a:avLst/>
            </a:prstGeom>
            <a:solidFill>
              <a:srgbClr val="FFF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6909" tIns="63454" rIns="126909" bIns="63454" anchor="ctr"/>
            <a:lstStyle>
              <a:lvl1pPr defTabSz="1789113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1789113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1789113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1789113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1789113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1789113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1789113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1789113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1789113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/>
              <a:r>
                <a:rPr lang="ru-RU" altLang="ru-RU" sz="1500">
                  <a:cs typeface="Times New Roman" pitchFamily="18" charset="0"/>
                </a:rPr>
                <a:t>Оценка риска возникновения ЧС</a:t>
              </a:r>
              <a:endParaRPr lang="ru-RU" altLang="ru-RU" sz="1500"/>
            </a:p>
          </p:txBody>
        </p:sp>
        <p:sp>
          <p:nvSpPr>
            <p:cNvPr id="5199" name="Rectangle 104"/>
            <p:cNvSpPr>
              <a:spLocks noChangeArrowheads="1"/>
            </p:cNvSpPr>
            <p:nvPr/>
          </p:nvSpPr>
          <p:spPr bwMode="auto">
            <a:xfrm>
              <a:off x="1918" y="870"/>
              <a:ext cx="1357" cy="172"/>
            </a:xfrm>
            <a:prstGeom prst="rect">
              <a:avLst/>
            </a:prstGeom>
            <a:solidFill>
              <a:srgbClr val="FFF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6909" tIns="63454" rIns="126909" bIns="63454" anchor="ctr"/>
            <a:lstStyle>
              <a:lvl1pPr defTabSz="1789113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1789113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1789113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1789113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1789113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1789113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1789113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1789113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1789113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/>
              <a:r>
                <a:rPr lang="ru-RU" altLang="ru-RU" sz="1000" dirty="0" smtClean="0">
                  <a:cs typeface="Times New Roman" pitchFamily="18" charset="0"/>
                </a:rPr>
                <a:t>2015</a:t>
              </a:r>
              <a:r>
                <a:rPr lang="ru-RU" altLang="ru-RU" sz="1400" dirty="0" smtClean="0">
                  <a:cs typeface="Times New Roman" pitchFamily="18" charset="0"/>
                </a:rPr>
                <a:t>-</a:t>
              </a:r>
              <a:r>
                <a:rPr lang="ru-RU" altLang="ru-RU" sz="1000" dirty="0" smtClean="0">
                  <a:cs typeface="Times New Roman" pitchFamily="18" charset="0"/>
                </a:rPr>
                <a:t>2019</a:t>
              </a:r>
              <a:endParaRPr lang="ru-RU" altLang="ru-RU" sz="1400" dirty="0"/>
            </a:p>
          </p:txBody>
        </p:sp>
        <p:sp>
          <p:nvSpPr>
            <p:cNvPr id="5200" name="Rectangle 105"/>
            <p:cNvSpPr>
              <a:spLocks noChangeArrowheads="1"/>
            </p:cNvSpPr>
            <p:nvPr/>
          </p:nvSpPr>
          <p:spPr bwMode="auto">
            <a:xfrm>
              <a:off x="1918" y="1042"/>
              <a:ext cx="1357" cy="287"/>
            </a:xfrm>
            <a:prstGeom prst="rect">
              <a:avLst/>
            </a:pr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6909" tIns="63454" rIns="126909" bIns="63454"/>
            <a:lstStyle>
              <a:lvl1pPr defTabSz="1789113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1789113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1789113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1789113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1789113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1789113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1789113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1789113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1789113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just"/>
              <a:r>
                <a:rPr lang="ru-RU" altLang="ru-RU" sz="1400">
                  <a:cs typeface="Times New Roman" pitchFamily="18" charset="0"/>
                </a:rPr>
                <a:t>.</a:t>
              </a:r>
            </a:p>
            <a:p>
              <a:pPr algn="ctr"/>
              <a:r>
                <a:rPr lang="ru-RU" altLang="ru-RU" sz="1400">
                  <a:cs typeface="Times New Roman" pitchFamily="18" charset="0"/>
                </a:rPr>
                <a:t>нет</a:t>
              </a:r>
            </a:p>
          </p:txBody>
        </p:sp>
        <p:sp>
          <p:nvSpPr>
            <p:cNvPr id="5201" name="Rectangle 106"/>
            <p:cNvSpPr>
              <a:spLocks noChangeArrowheads="1"/>
            </p:cNvSpPr>
            <p:nvPr/>
          </p:nvSpPr>
          <p:spPr bwMode="auto">
            <a:xfrm>
              <a:off x="3275" y="1042"/>
              <a:ext cx="4410" cy="287"/>
            </a:xfrm>
            <a:prstGeom prst="rect">
              <a:avLst/>
            </a:pr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6909" tIns="63454" rIns="126909" bIns="63454"/>
            <a:lstStyle>
              <a:lvl1pPr defTabSz="1789113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1789113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1789113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1789113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1789113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1789113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1789113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1789113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1789113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/>
              <a:r>
                <a:rPr lang="ru-RU" altLang="ru-RU" sz="1500">
                  <a:cs typeface="Times New Roman" pitchFamily="18" charset="0"/>
                </a:rPr>
                <a:t>На  территории гарнизона района ,сохраняется вероятность возникновения ЧС, связанная с крушением пролетающих  судов.</a:t>
              </a:r>
            </a:p>
          </p:txBody>
        </p:sp>
        <p:sp>
          <p:nvSpPr>
            <p:cNvPr id="5202" name="Line 107"/>
            <p:cNvSpPr>
              <a:spLocks noChangeShapeType="1"/>
            </p:cNvSpPr>
            <p:nvPr/>
          </p:nvSpPr>
          <p:spPr bwMode="auto">
            <a:xfrm>
              <a:off x="3275" y="717"/>
              <a:ext cx="0" cy="612"/>
            </a:xfrm>
            <a:prstGeom prst="line">
              <a:avLst/>
            </a:prstGeom>
            <a:noFill/>
            <a:ln w="12700" algn="ctr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03" name="Line 108"/>
            <p:cNvSpPr>
              <a:spLocks noChangeShapeType="1"/>
            </p:cNvSpPr>
            <p:nvPr/>
          </p:nvSpPr>
          <p:spPr bwMode="auto">
            <a:xfrm>
              <a:off x="1918" y="870"/>
              <a:ext cx="1357" cy="0"/>
            </a:xfrm>
            <a:prstGeom prst="line">
              <a:avLst/>
            </a:prstGeom>
            <a:noFill/>
            <a:ln w="12700" algn="ctr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04" name="Line 109"/>
            <p:cNvSpPr>
              <a:spLocks noChangeShapeType="1"/>
            </p:cNvSpPr>
            <p:nvPr/>
          </p:nvSpPr>
          <p:spPr bwMode="auto">
            <a:xfrm>
              <a:off x="1918" y="1042"/>
              <a:ext cx="5767" cy="0"/>
            </a:xfrm>
            <a:prstGeom prst="line">
              <a:avLst/>
            </a:prstGeom>
            <a:noFill/>
            <a:ln w="12700" algn="ctr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05" name="Line 110"/>
            <p:cNvSpPr>
              <a:spLocks noChangeShapeType="1"/>
            </p:cNvSpPr>
            <p:nvPr/>
          </p:nvSpPr>
          <p:spPr bwMode="auto">
            <a:xfrm>
              <a:off x="1918" y="717"/>
              <a:ext cx="0" cy="612"/>
            </a:xfrm>
            <a:prstGeom prst="line">
              <a:avLst/>
            </a:prstGeom>
            <a:noFill/>
            <a:ln w="12700" algn="ctr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06" name="Line 111"/>
            <p:cNvSpPr>
              <a:spLocks noChangeShapeType="1"/>
            </p:cNvSpPr>
            <p:nvPr/>
          </p:nvSpPr>
          <p:spPr bwMode="auto">
            <a:xfrm>
              <a:off x="7685" y="717"/>
              <a:ext cx="0" cy="612"/>
            </a:xfrm>
            <a:prstGeom prst="line">
              <a:avLst/>
            </a:prstGeom>
            <a:noFill/>
            <a:ln w="12700" algn="ctr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07" name="Line 112"/>
            <p:cNvSpPr>
              <a:spLocks noChangeShapeType="1"/>
            </p:cNvSpPr>
            <p:nvPr/>
          </p:nvSpPr>
          <p:spPr bwMode="auto">
            <a:xfrm>
              <a:off x="1918" y="717"/>
              <a:ext cx="5767" cy="0"/>
            </a:xfrm>
            <a:prstGeom prst="line">
              <a:avLst/>
            </a:prstGeom>
            <a:noFill/>
            <a:ln w="12700" algn="ctr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08" name="Line 113"/>
            <p:cNvSpPr>
              <a:spLocks noChangeShapeType="1"/>
            </p:cNvSpPr>
            <p:nvPr/>
          </p:nvSpPr>
          <p:spPr bwMode="auto">
            <a:xfrm>
              <a:off x="1918" y="1329"/>
              <a:ext cx="5767" cy="0"/>
            </a:xfrm>
            <a:prstGeom prst="line">
              <a:avLst/>
            </a:prstGeom>
            <a:noFill/>
            <a:ln w="12700" algn="ctr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132" name="Rectangle 188"/>
          <p:cNvSpPr>
            <a:spLocks noChangeArrowheads="1"/>
          </p:cNvSpPr>
          <p:nvPr/>
        </p:nvSpPr>
        <p:spPr bwMode="auto">
          <a:xfrm>
            <a:off x="0" y="4371975"/>
            <a:ext cx="12801600" cy="1235075"/>
          </a:xfrm>
          <a:prstGeom prst="rect">
            <a:avLst/>
          </a:prstGeom>
          <a:solidFill>
            <a:srgbClr val="FFFF00">
              <a:alpha val="39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/>
            <a:r>
              <a:rPr lang="ru-RU" altLang="ru-RU" b="1" dirty="0"/>
              <a:t>На территории Красноярского </a:t>
            </a:r>
            <a:r>
              <a:rPr lang="ru-RU" altLang="ru-RU" b="1" dirty="0" smtClean="0"/>
              <a:t>сельского поселения  </a:t>
            </a:r>
            <a:r>
              <a:rPr lang="ru-RU" altLang="ru-RU" b="1" dirty="0"/>
              <a:t>Цимлянского района  Ростовской области  риски возникновения ЧС на объектах воздушного транспорта маловероятны</a:t>
            </a:r>
            <a:r>
              <a:rPr lang="ru-RU" altLang="ru-RU" dirty="0"/>
              <a:t> </a:t>
            </a:r>
          </a:p>
        </p:txBody>
      </p:sp>
      <p:sp>
        <p:nvSpPr>
          <p:cNvPr id="5133" name="Rectangle 5"/>
          <p:cNvSpPr>
            <a:spLocks noChangeArrowheads="1"/>
          </p:cNvSpPr>
          <p:nvPr/>
        </p:nvSpPr>
        <p:spPr bwMode="auto">
          <a:xfrm>
            <a:off x="8972550" y="5229225"/>
            <a:ext cx="3829050" cy="437197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5134" name="Text Box 6"/>
          <p:cNvSpPr txBox="1">
            <a:spLocks noChangeArrowheads="1"/>
          </p:cNvSpPr>
          <p:nvPr/>
        </p:nvSpPr>
        <p:spPr bwMode="auto">
          <a:xfrm>
            <a:off x="9209088" y="5145088"/>
            <a:ext cx="3457575" cy="447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744" tIns="63879" rIns="127744" bIns="63879">
            <a:spAutoFit/>
          </a:bodyPr>
          <a:lstStyle>
            <a:lvl1pPr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ru-RU" altLang="ru-RU" sz="2100" b="1">
                <a:latin typeface="Times New Roman" pitchFamily="18" charset="0"/>
                <a:cs typeface="Arial" charset="0"/>
              </a:rPr>
              <a:t>Условные обозначения</a:t>
            </a:r>
          </a:p>
        </p:txBody>
      </p:sp>
      <p:sp>
        <p:nvSpPr>
          <p:cNvPr id="5135" name="Text Box 20"/>
          <p:cNvSpPr txBox="1">
            <a:spLocks noChangeArrowheads="1"/>
          </p:cNvSpPr>
          <p:nvPr/>
        </p:nvSpPr>
        <p:spPr bwMode="auto">
          <a:xfrm>
            <a:off x="9971088" y="7394575"/>
            <a:ext cx="896937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06" tIns="45703" rIns="91406" bIns="45703">
            <a:spAutoFit/>
          </a:bodyPr>
          <a:lstStyle>
            <a:lvl1pPr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ru-RU" altLang="ru-RU" sz="900"/>
              <a:t>Амбулатория</a:t>
            </a:r>
          </a:p>
        </p:txBody>
      </p:sp>
      <p:sp>
        <p:nvSpPr>
          <p:cNvPr id="5136" name="Text Box 98"/>
          <p:cNvSpPr txBox="1">
            <a:spLocks noChangeArrowheads="1"/>
          </p:cNvSpPr>
          <p:nvPr/>
        </p:nvSpPr>
        <p:spPr bwMode="auto">
          <a:xfrm>
            <a:off x="9899650" y="7802563"/>
            <a:ext cx="1871663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06" tIns="45703" rIns="91406" bIns="45703">
            <a:spAutoFit/>
          </a:bodyPr>
          <a:lstStyle>
            <a:lvl1pPr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ru-RU" altLang="ru-RU" sz="900"/>
              <a:t>Пожаро-взрывоопасный объект</a:t>
            </a:r>
          </a:p>
        </p:txBody>
      </p:sp>
      <p:sp>
        <p:nvSpPr>
          <p:cNvPr id="5137" name="Line 485"/>
          <p:cNvSpPr>
            <a:spLocks noChangeShapeType="1"/>
          </p:cNvSpPr>
          <p:nvPr/>
        </p:nvSpPr>
        <p:spPr bwMode="auto">
          <a:xfrm>
            <a:off x="9323388" y="6964363"/>
            <a:ext cx="501650" cy="0"/>
          </a:xfrm>
          <a:prstGeom prst="line">
            <a:avLst/>
          </a:prstGeom>
          <a:noFill/>
          <a:ln w="508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5138" name="Text Box 487"/>
          <p:cNvSpPr txBox="1">
            <a:spLocks noChangeArrowheads="1"/>
          </p:cNvSpPr>
          <p:nvPr/>
        </p:nvSpPr>
        <p:spPr bwMode="auto">
          <a:xfrm>
            <a:off x="9899650" y="6891338"/>
            <a:ext cx="19494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06" tIns="45703" rIns="91406" bIns="45703">
            <a:spAutoFit/>
          </a:bodyPr>
          <a:lstStyle>
            <a:lvl1pPr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ru-RU" altLang="ru-RU" sz="900"/>
              <a:t>Граница муниципального района</a:t>
            </a:r>
          </a:p>
        </p:txBody>
      </p:sp>
      <p:grpSp>
        <p:nvGrpSpPr>
          <p:cNvPr id="11" name="Group 36"/>
          <p:cNvGrpSpPr>
            <a:grpSpLocks/>
          </p:cNvGrpSpPr>
          <p:nvPr/>
        </p:nvGrpSpPr>
        <p:grpSpPr bwMode="auto">
          <a:xfrm>
            <a:off x="9323388" y="7802563"/>
            <a:ext cx="373062" cy="261937"/>
            <a:chOff x="4059" y="671"/>
            <a:chExt cx="180" cy="80"/>
          </a:xfrm>
        </p:grpSpPr>
        <p:sp>
          <p:nvSpPr>
            <p:cNvPr id="5194" name="Freeform 37"/>
            <p:cNvSpPr>
              <a:spLocks/>
            </p:cNvSpPr>
            <p:nvPr/>
          </p:nvSpPr>
          <p:spPr bwMode="auto">
            <a:xfrm>
              <a:off x="4107" y="683"/>
              <a:ext cx="81" cy="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w 20000"/>
                <a:gd name="T9" fmla="*/ 0 h 20000"/>
                <a:gd name="T10" fmla="*/ 0 w 20000"/>
                <a:gd name="T11" fmla="*/ 0 h 20000"/>
                <a:gd name="T12" fmla="*/ 0 w 20000"/>
                <a:gd name="T13" fmla="*/ 0 h 20000"/>
                <a:gd name="T14" fmla="*/ 0 w 20000"/>
                <a:gd name="T15" fmla="*/ 0 h 20000"/>
                <a:gd name="T16" fmla="*/ 0 w 20000"/>
                <a:gd name="T17" fmla="*/ 0 h 20000"/>
                <a:gd name="T18" fmla="*/ 0 w 20000"/>
                <a:gd name="T19" fmla="*/ 0 h 20000"/>
                <a:gd name="T20" fmla="*/ 0 w 20000"/>
                <a:gd name="T21" fmla="*/ 0 h 20000"/>
                <a:gd name="T22" fmla="*/ 0 w 20000"/>
                <a:gd name="T23" fmla="*/ 0 h 20000"/>
                <a:gd name="T24" fmla="*/ 0 w 20000"/>
                <a:gd name="T25" fmla="*/ 0 h 20000"/>
                <a:gd name="T26" fmla="*/ 0 w 20000"/>
                <a:gd name="T27" fmla="*/ 0 h 20000"/>
                <a:gd name="T28" fmla="*/ 0 w 20000"/>
                <a:gd name="T29" fmla="*/ 0 h 20000"/>
                <a:gd name="T30" fmla="*/ 0 w 20000"/>
                <a:gd name="T31" fmla="*/ 0 h 20000"/>
                <a:gd name="T32" fmla="*/ 0 w 20000"/>
                <a:gd name="T33" fmla="*/ 0 h 20000"/>
                <a:gd name="T34" fmla="*/ 0 w 20000"/>
                <a:gd name="T35" fmla="*/ 0 h 20000"/>
                <a:gd name="T36" fmla="*/ 0 w 20000"/>
                <a:gd name="T37" fmla="*/ 0 h 20000"/>
                <a:gd name="T38" fmla="*/ 0 w 20000"/>
                <a:gd name="T39" fmla="*/ 0 h 20000"/>
                <a:gd name="T40" fmla="*/ 0 w 20000"/>
                <a:gd name="T41" fmla="*/ 0 h 20000"/>
                <a:gd name="T42" fmla="*/ 0 w 20000"/>
                <a:gd name="T43" fmla="*/ 0 h 20000"/>
                <a:gd name="T44" fmla="*/ 0 w 20000"/>
                <a:gd name="T45" fmla="*/ 0 h 20000"/>
                <a:gd name="T46" fmla="*/ 0 w 20000"/>
                <a:gd name="T47" fmla="*/ 0 h 20000"/>
                <a:gd name="T48" fmla="*/ 0 w 20000"/>
                <a:gd name="T49" fmla="*/ 0 h 20000"/>
                <a:gd name="T50" fmla="*/ 0 w 20000"/>
                <a:gd name="T51" fmla="*/ 0 h 20000"/>
                <a:gd name="T52" fmla="*/ 0 w 20000"/>
                <a:gd name="T53" fmla="*/ 0 h 20000"/>
                <a:gd name="T54" fmla="*/ 0 w 20000"/>
                <a:gd name="T55" fmla="*/ 0 h 20000"/>
                <a:gd name="T56" fmla="*/ 0 w 20000"/>
                <a:gd name="T57" fmla="*/ 0 h 20000"/>
                <a:gd name="T58" fmla="*/ 0 w 20000"/>
                <a:gd name="T59" fmla="*/ 0 h 20000"/>
                <a:gd name="T60" fmla="*/ 0 w 20000"/>
                <a:gd name="T61" fmla="*/ 0 h 20000"/>
                <a:gd name="T62" fmla="*/ 0 w 20000"/>
                <a:gd name="T63" fmla="*/ 0 h 20000"/>
                <a:gd name="T64" fmla="*/ 0 w 20000"/>
                <a:gd name="T65" fmla="*/ 0 h 20000"/>
                <a:gd name="T66" fmla="*/ 0 w 20000"/>
                <a:gd name="T67" fmla="*/ 0 h 20000"/>
                <a:gd name="T68" fmla="*/ 0 w 20000"/>
                <a:gd name="T69" fmla="*/ 0 h 20000"/>
                <a:gd name="T70" fmla="*/ 0 w 20000"/>
                <a:gd name="T71" fmla="*/ 0 h 20000"/>
                <a:gd name="T72" fmla="*/ 0 w 20000"/>
                <a:gd name="T73" fmla="*/ 0 h 20000"/>
                <a:gd name="T74" fmla="*/ 0 w 20000"/>
                <a:gd name="T75" fmla="*/ 0 h 20000"/>
                <a:gd name="T76" fmla="*/ 0 w 20000"/>
                <a:gd name="T77" fmla="*/ 0 h 20000"/>
                <a:gd name="T78" fmla="*/ 0 w 20000"/>
                <a:gd name="T79" fmla="*/ 0 h 20000"/>
                <a:gd name="T80" fmla="*/ 0 w 20000"/>
                <a:gd name="T81" fmla="*/ 0 h 20000"/>
                <a:gd name="T82" fmla="*/ 0 w 20000"/>
                <a:gd name="T83" fmla="*/ 0 h 20000"/>
                <a:gd name="T84" fmla="*/ 0 w 20000"/>
                <a:gd name="T85" fmla="*/ 0 h 20000"/>
                <a:gd name="T86" fmla="*/ 0 w 20000"/>
                <a:gd name="T87" fmla="*/ 0 h 20000"/>
                <a:gd name="T88" fmla="*/ 0 w 20000"/>
                <a:gd name="T89" fmla="*/ 0 h 20000"/>
                <a:gd name="T90" fmla="*/ 0 w 20000"/>
                <a:gd name="T91" fmla="*/ 0 h 20000"/>
                <a:gd name="T92" fmla="*/ 0 w 20000"/>
                <a:gd name="T93" fmla="*/ 0 h 20000"/>
                <a:gd name="T94" fmla="*/ 0 w 20000"/>
                <a:gd name="T95" fmla="*/ 0 h 20000"/>
                <a:gd name="T96" fmla="*/ 0 w 20000"/>
                <a:gd name="T97" fmla="*/ 0 h 20000"/>
                <a:gd name="T98" fmla="*/ 0 w 20000"/>
                <a:gd name="T99" fmla="*/ 0 h 20000"/>
                <a:gd name="T100" fmla="*/ 0 w 20000"/>
                <a:gd name="T101" fmla="*/ 0 h 20000"/>
                <a:gd name="T102" fmla="*/ 0 w 20000"/>
                <a:gd name="T103" fmla="*/ 0 h 20000"/>
                <a:gd name="T104" fmla="*/ 0 w 20000"/>
                <a:gd name="T105" fmla="*/ 0 h 200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0000"/>
                <a:gd name="T160" fmla="*/ 0 h 20000"/>
                <a:gd name="T161" fmla="*/ 20000 w 20000"/>
                <a:gd name="T162" fmla="*/ 20000 h 200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0000" h="20000">
                  <a:moveTo>
                    <a:pt x="4224" y="19380"/>
                  </a:moveTo>
                  <a:lnTo>
                    <a:pt x="4112" y="19638"/>
                  </a:lnTo>
                  <a:lnTo>
                    <a:pt x="3972" y="19638"/>
                  </a:lnTo>
                  <a:lnTo>
                    <a:pt x="3497" y="19380"/>
                  </a:lnTo>
                  <a:lnTo>
                    <a:pt x="3301" y="19380"/>
                  </a:lnTo>
                  <a:lnTo>
                    <a:pt x="2909" y="19018"/>
                  </a:lnTo>
                  <a:lnTo>
                    <a:pt x="2685" y="19018"/>
                  </a:lnTo>
                  <a:lnTo>
                    <a:pt x="2685" y="18760"/>
                  </a:lnTo>
                  <a:lnTo>
                    <a:pt x="2545" y="18398"/>
                  </a:lnTo>
                  <a:lnTo>
                    <a:pt x="2294" y="18398"/>
                  </a:lnTo>
                  <a:lnTo>
                    <a:pt x="2294" y="18140"/>
                  </a:lnTo>
                  <a:lnTo>
                    <a:pt x="1790" y="17829"/>
                  </a:lnTo>
                  <a:lnTo>
                    <a:pt x="1483" y="17209"/>
                  </a:lnTo>
                  <a:lnTo>
                    <a:pt x="1007" y="16951"/>
                  </a:lnTo>
                  <a:lnTo>
                    <a:pt x="867" y="16589"/>
                  </a:lnTo>
                  <a:lnTo>
                    <a:pt x="867" y="16021"/>
                  </a:lnTo>
                  <a:lnTo>
                    <a:pt x="671" y="15659"/>
                  </a:lnTo>
                  <a:lnTo>
                    <a:pt x="671" y="15401"/>
                  </a:lnTo>
                  <a:lnTo>
                    <a:pt x="420" y="15039"/>
                  </a:lnTo>
                  <a:lnTo>
                    <a:pt x="140" y="14470"/>
                  </a:lnTo>
                  <a:lnTo>
                    <a:pt x="0" y="14212"/>
                  </a:lnTo>
                  <a:lnTo>
                    <a:pt x="0" y="9561"/>
                  </a:lnTo>
                  <a:lnTo>
                    <a:pt x="140" y="9199"/>
                  </a:lnTo>
                  <a:lnTo>
                    <a:pt x="140" y="8372"/>
                  </a:lnTo>
                  <a:lnTo>
                    <a:pt x="420" y="8010"/>
                  </a:lnTo>
                  <a:lnTo>
                    <a:pt x="420" y="7649"/>
                  </a:lnTo>
                  <a:lnTo>
                    <a:pt x="671" y="7132"/>
                  </a:lnTo>
                  <a:lnTo>
                    <a:pt x="671" y="6098"/>
                  </a:lnTo>
                  <a:lnTo>
                    <a:pt x="867" y="6098"/>
                  </a:lnTo>
                  <a:lnTo>
                    <a:pt x="867" y="4651"/>
                  </a:lnTo>
                  <a:lnTo>
                    <a:pt x="1007" y="4289"/>
                  </a:lnTo>
                  <a:lnTo>
                    <a:pt x="1231" y="3721"/>
                  </a:lnTo>
                  <a:lnTo>
                    <a:pt x="2098" y="2481"/>
                  </a:lnTo>
                  <a:lnTo>
                    <a:pt x="2294" y="2481"/>
                  </a:lnTo>
                  <a:lnTo>
                    <a:pt x="2294" y="2222"/>
                  </a:lnTo>
                  <a:lnTo>
                    <a:pt x="2545" y="1912"/>
                  </a:lnTo>
                  <a:lnTo>
                    <a:pt x="2685" y="1912"/>
                  </a:lnTo>
                  <a:lnTo>
                    <a:pt x="2909" y="1189"/>
                  </a:lnTo>
                  <a:lnTo>
                    <a:pt x="3105" y="1189"/>
                  </a:lnTo>
                  <a:lnTo>
                    <a:pt x="3105" y="930"/>
                  </a:lnTo>
                  <a:lnTo>
                    <a:pt x="3301" y="930"/>
                  </a:lnTo>
                  <a:lnTo>
                    <a:pt x="3301" y="672"/>
                  </a:lnTo>
                  <a:lnTo>
                    <a:pt x="3497" y="672"/>
                  </a:lnTo>
                  <a:lnTo>
                    <a:pt x="3497" y="362"/>
                  </a:lnTo>
                  <a:lnTo>
                    <a:pt x="3748" y="362"/>
                  </a:lnTo>
                  <a:lnTo>
                    <a:pt x="3748" y="930"/>
                  </a:lnTo>
                  <a:lnTo>
                    <a:pt x="3497" y="1189"/>
                  </a:lnTo>
                  <a:lnTo>
                    <a:pt x="3497" y="2481"/>
                  </a:lnTo>
                  <a:lnTo>
                    <a:pt x="3301" y="2481"/>
                  </a:lnTo>
                  <a:lnTo>
                    <a:pt x="3301" y="6822"/>
                  </a:lnTo>
                  <a:lnTo>
                    <a:pt x="3497" y="7132"/>
                  </a:lnTo>
                  <a:lnTo>
                    <a:pt x="3497" y="7390"/>
                  </a:lnTo>
                  <a:lnTo>
                    <a:pt x="3748" y="7390"/>
                  </a:lnTo>
                  <a:lnTo>
                    <a:pt x="3748" y="7649"/>
                  </a:lnTo>
                  <a:lnTo>
                    <a:pt x="3972" y="7649"/>
                  </a:lnTo>
                  <a:lnTo>
                    <a:pt x="3972" y="8372"/>
                  </a:lnTo>
                  <a:lnTo>
                    <a:pt x="4364" y="8372"/>
                  </a:lnTo>
                  <a:lnTo>
                    <a:pt x="4364" y="8010"/>
                  </a:lnTo>
                  <a:lnTo>
                    <a:pt x="4783" y="8010"/>
                  </a:lnTo>
                  <a:lnTo>
                    <a:pt x="4979" y="7649"/>
                  </a:lnTo>
                  <a:lnTo>
                    <a:pt x="5147" y="7390"/>
                  </a:lnTo>
                  <a:lnTo>
                    <a:pt x="5790" y="7390"/>
                  </a:lnTo>
                  <a:lnTo>
                    <a:pt x="5790" y="7132"/>
                  </a:lnTo>
                  <a:lnTo>
                    <a:pt x="6042" y="6822"/>
                  </a:lnTo>
                  <a:lnTo>
                    <a:pt x="6462" y="6460"/>
                  </a:lnTo>
                  <a:lnTo>
                    <a:pt x="6657" y="6098"/>
                  </a:lnTo>
                  <a:lnTo>
                    <a:pt x="6657" y="5840"/>
                  </a:lnTo>
                  <a:lnTo>
                    <a:pt x="6825" y="5840"/>
                  </a:lnTo>
                  <a:lnTo>
                    <a:pt x="6825" y="4910"/>
                  </a:lnTo>
                  <a:lnTo>
                    <a:pt x="7105" y="4910"/>
                  </a:lnTo>
                  <a:lnTo>
                    <a:pt x="7273" y="4651"/>
                  </a:lnTo>
                  <a:lnTo>
                    <a:pt x="7273" y="3101"/>
                  </a:lnTo>
                  <a:lnTo>
                    <a:pt x="7105" y="3101"/>
                  </a:lnTo>
                  <a:lnTo>
                    <a:pt x="7105" y="2481"/>
                  </a:lnTo>
                  <a:lnTo>
                    <a:pt x="6825" y="2222"/>
                  </a:lnTo>
                  <a:lnTo>
                    <a:pt x="6825" y="1550"/>
                  </a:lnTo>
                  <a:lnTo>
                    <a:pt x="6657" y="1189"/>
                  </a:lnTo>
                  <a:lnTo>
                    <a:pt x="6657" y="672"/>
                  </a:lnTo>
                  <a:lnTo>
                    <a:pt x="6462" y="362"/>
                  </a:lnTo>
                  <a:lnTo>
                    <a:pt x="6462" y="0"/>
                  </a:lnTo>
                  <a:lnTo>
                    <a:pt x="7413" y="0"/>
                  </a:lnTo>
                  <a:lnTo>
                    <a:pt x="7664" y="362"/>
                  </a:lnTo>
                  <a:lnTo>
                    <a:pt x="8336" y="362"/>
                  </a:lnTo>
                  <a:lnTo>
                    <a:pt x="8476" y="672"/>
                  </a:lnTo>
                  <a:lnTo>
                    <a:pt x="9343" y="672"/>
                  </a:lnTo>
                  <a:lnTo>
                    <a:pt x="9343" y="930"/>
                  </a:lnTo>
                  <a:lnTo>
                    <a:pt x="9706" y="930"/>
                  </a:lnTo>
                  <a:lnTo>
                    <a:pt x="9706" y="1189"/>
                  </a:lnTo>
                  <a:lnTo>
                    <a:pt x="10154" y="1189"/>
                  </a:lnTo>
                  <a:lnTo>
                    <a:pt x="10154" y="1550"/>
                  </a:lnTo>
                  <a:lnTo>
                    <a:pt x="10434" y="1550"/>
                  </a:lnTo>
                  <a:lnTo>
                    <a:pt x="10629" y="1912"/>
                  </a:lnTo>
                  <a:lnTo>
                    <a:pt x="10629" y="2222"/>
                  </a:lnTo>
                  <a:lnTo>
                    <a:pt x="10881" y="2222"/>
                  </a:lnTo>
                  <a:lnTo>
                    <a:pt x="10881" y="2739"/>
                  </a:lnTo>
                  <a:lnTo>
                    <a:pt x="11021" y="2739"/>
                  </a:lnTo>
                  <a:lnTo>
                    <a:pt x="11021" y="3463"/>
                  </a:lnTo>
                  <a:lnTo>
                    <a:pt x="11245" y="3463"/>
                  </a:lnTo>
                  <a:lnTo>
                    <a:pt x="11245" y="3721"/>
                  </a:lnTo>
                  <a:lnTo>
                    <a:pt x="11497" y="4031"/>
                  </a:lnTo>
                  <a:lnTo>
                    <a:pt x="11497" y="4651"/>
                  </a:lnTo>
                  <a:lnTo>
                    <a:pt x="11692" y="4910"/>
                  </a:lnTo>
                  <a:lnTo>
                    <a:pt x="11692" y="8630"/>
                  </a:lnTo>
                  <a:lnTo>
                    <a:pt x="11692" y="8010"/>
                  </a:lnTo>
                  <a:lnTo>
                    <a:pt x="11832" y="8010"/>
                  </a:lnTo>
                  <a:lnTo>
                    <a:pt x="12112" y="7649"/>
                  </a:lnTo>
                  <a:lnTo>
                    <a:pt x="12252" y="7649"/>
                  </a:lnTo>
                  <a:lnTo>
                    <a:pt x="12252" y="7390"/>
                  </a:lnTo>
                  <a:lnTo>
                    <a:pt x="12559" y="7390"/>
                  </a:lnTo>
                  <a:lnTo>
                    <a:pt x="12559" y="7132"/>
                  </a:lnTo>
                  <a:lnTo>
                    <a:pt x="12699" y="7132"/>
                  </a:lnTo>
                  <a:lnTo>
                    <a:pt x="12699" y="6822"/>
                  </a:lnTo>
                  <a:lnTo>
                    <a:pt x="12923" y="6460"/>
                  </a:lnTo>
                  <a:lnTo>
                    <a:pt x="13175" y="6098"/>
                  </a:lnTo>
                  <a:lnTo>
                    <a:pt x="13175" y="5581"/>
                  </a:lnTo>
                  <a:lnTo>
                    <a:pt x="13371" y="5581"/>
                  </a:lnTo>
                  <a:lnTo>
                    <a:pt x="13371" y="4651"/>
                  </a:lnTo>
                  <a:lnTo>
                    <a:pt x="13510" y="4289"/>
                  </a:lnTo>
                  <a:lnTo>
                    <a:pt x="13510" y="3721"/>
                  </a:lnTo>
                  <a:lnTo>
                    <a:pt x="13371" y="3463"/>
                  </a:lnTo>
                  <a:lnTo>
                    <a:pt x="13371" y="2481"/>
                  </a:lnTo>
                  <a:lnTo>
                    <a:pt x="13175" y="2481"/>
                  </a:lnTo>
                  <a:lnTo>
                    <a:pt x="13175" y="1550"/>
                  </a:lnTo>
                  <a:lnTo>
                    <a:pt x="12923" y="1550"/>
                  </a:lnTo>
                  <a:lnTo>
                    <a:pt x="12923" y="1189"/>
                  </a:lnTo>
                  <a:lnTo>
                    <a:pt x="13371" y="1189"/>
                  </a:lnTo>
                  <a:lnTo>
                    <a:pt x="13371" y="1550"/>
                  </a:lnTo>
                  <a:lnTo>
                    <a:pt x="13762" y="1550"/>
                  </a:lnTo>
                  <a:lnTo>
                    <a:pt x="13930" y="1912"/>
                  </a:lnTo>
                  <a:lnTo>
                    <a:pt x="14322" y="1912"/>
                  </a:lnTo>
                  <a:lnTo>
                    <a:pt x="14322" y="2222"/>
                  </a:lnTo>
                  <a:lnTo>
                    <a:pt x="14601" y="2222"/>
                  </a:lnTo>
                  <a:lnTo>
                    <a:pt x="14853" y="2481"/>
                  </a:lnTo>
                  <a:lnTo>
                    <a:pt x="15049" y="2481"/>
                  </a:lnTo>
                  <a:lnTo>
                    <a:pt x="15049" y="2739"/>
                  </a:lnTo>
                  <a:lnTo>
                    <a:pt x="15161" y="3101"/>
                  </a:lnTo>
                  <a:lnTo>
                    <a:pt x="15161" y="3463"/>
                  </a:lnTo>
                  <a:lnTo>
                    <a:pt x="15441" y="3463"/>
                  </a:lnTo>
                  <a:lnTo>
                    <a:pt x="15664" y="3721"/>
                  </a:lnTo>
                  <a:lnTo>
                    <a:pt x="15664" y="4031"/>
                  </a:lnTo>
                  <a:lnTo>
                    <a:pt x="15804" y="4289"/>
                  </a:lnTo>
                  <a:lnTo>
                    <a:pt x="15804" y="4651"/>
                  </a:lnTo>
                  <a:lnTo>
                    <a:pt x="16000" y="4651"/>
                  </a:lnTo>
                  <a:lnTo>
                    <a:pt x="16000" y="5840"/>
                  </a:lnTo>
                  <a:lnTo>
                    <a:pt x="16224" y="6098"/>
                  </a:lnTo>
                  <a:lnTo>
                    <a:pt x="16224" y="6822"/>
                  </a:lnTo>
                  <a:lnTo>
                    <a:pt x="16476" y="7132"/>
                  </a:lnTo>
                  <a:lnTo>
                    <a:pt x="16476" y="8372"/>
                  </a:lnTo>
                  <a:lnTo>
                    <a:pt x="16476" y="7649"/>
                  </a:lnTo>
                  <a:lnTo>
                    <a:pt x="16671" y="7649"/>
                  </a:lnTo>
                  <a:lnTo>
                    <a:pt x="16671" y="7390"/>
                  </a:lnTo>
                  <a:lnTo>
                    <a:pt x="16839" y="7390"/>
                  </a:lnTo>
                  <a:lnTo>
                    <a:pt x="17119" y="7132"/>
                  </a:lnTo>
                  <a:lnTo>
                    <a:pt x="17343" y="7132"/>
                  </a:lnTo>
                  <a:lnTo>
                    <a:pt x="17343" y="6822"/>
                  </a:lnTo>
                  <a:lnTo>
                    <a:pt x="17678" y="6822"/>
                  </a:lnTo>
                  <a:lnTo>
                    <a:pt x="17678" y="6460"/>
                  </a:lnTo>
                  <a:lnTo>
                    <a:pt x="17902" y="6460"/>
                  </a:lnTo>
                  <a:lnTo>
                    <a:pt x="18154" y="6098"/>
                  </a:lnTo>
                  <a:lnTo>
                    <a:pt x="18154" y="5840"/>
                  </a:lnTo>
                  <a:lnTo>
                    <a:pt x="18490" y="5271"/>
                  </a:lnTo>
                  <a:lnTo>
                    <a:pt x="18965" y="4910"/>
                  </a:lnTo>
                  <a:lnTo>
                    <a:pt x="18965" y="4651"/>
                  </a:lnTo>
                  <a:lnTo>
                    <a:pt x="19161" y="4651"/>
                  </a:lnTo>
                  <a:lnTo>
                    <a:pt x="19161" y="3101"/>
                  </a:lnTo>
                  <a:lnTo>
                    <a:pt x="19357" y="3101"/>
                  </a:lnTo>
                  <a:lnTo>
                    <a:pt x="19357" y="3463"/>
                  </a:lnTo>
                  <a:lnTo>
                    <a:pt x="19608" y="3463"/>
                  </a:lnTo>
                  <a:lnTo>
                    <a:pt x="19608" y="3721"/>
                  </a:lnTo>
                  <a:lnTo>
                    <a:pt x="19720" y="3721"/>
                  </a:lnTo>
                  <a:lnTo>
                    <a:pt x="19720" y="5581"/>
                  </a:lnTo>
                  <a:lnTo>
                    <a:pt x="19972" y="5840"/>
                  </a:lnTo>
                  <a:lnTo>
                    <a:pt x="19972" y="11421"/>
                  </a:lnTo>
                  <a:lnTo>
                    <a:pt x="19720" y="11680"/>
                  </a:lnTo>
                  <a:lnTo>
                    <a:pt x="19720" y="12403"/>
                  </a:lnTo>
                  <a:lnTo>
                    <a:pt x="19608" y="12661"/>
                  </a:lnTo>
                  <a:lnTo>
                    <a:pt x="19608" y="12920"/>
                  </a:lnTo>
                  <a:lnTo>
                    <a:pt x="19357" y="12920"/>
                  </a:lnTo>
                  <a:lnTo>
                    <a:pt x="19357" y="13592"/>
                  </a:lnTo>
                  <a:lnTo>
                    <a:pt x="19161" y="13850"/>
                  </a:lnTo>
                  <a:lnTo>
                    <a:pt x="19161" y="14212"/>
                  </a:lnTo>
                  <a:lnTo>
                    <a:pt x="18965" y="14212"/>
                  </a:lnTo>
                  <a:lnTo>
                    <a:pt x="18965" y="14470"/>
                  </a:lnTo>
                  <a:lnTo>
                    <a:pt x="18797" y="14470"/>
                  </a:lnTo>
                  <a:lnTo>
                    <a:pt x="18490" y="15039"/>
                  </a:lnTo>
                  <a:lnTo>
                    <a:pt x="18350" y="15401"/>
                  </a:lnTo>
                  <a:lnTo>
                    <a:pt x="18350" y="15659"/>
                  </a:lnTo>
                  <a:lnTo>
                    <a:pt x="17902" y="16021"/>
                  </a:lnTo>
                  <a:lnTo>
                    <a:pt x="17483" y="16589"/>
                  </a:lnTo>
                  <a:lnTo>
                    <a:pt x="17343" y="16589"/>
                  </a:lnTo>
                  <a:lnTo>
                    <a:pt x="17343" y="16951"/>
                  </a:lnTo>
                  <a:lnTo>
                    <a:pt x="17119" y="17209"/>
                  </a:lnTo>
                  <a:lnTo>
                    <a:pt x="16671" y="17209"/>
                  </a:lnTo>
                  <a:lnTo>
                    <a:pt x="16671" y="17571"/>
                  </a:lnTo>
                  <a:lnTo>
                    <a:pt x="16476" y="17571"/>
                  </a:lnTo>
                  <a:lnTo>
                    <a:pt x="16224" y="17829"/>
                  </a:lnTo>
                  <a:lnTo>
                    <a:pt x="15804" y="17829"/>
                  </a:lnTo>
                  <a:lnTo>
                    <a:pt x="15664" y="18140"/>
                  </a:lnTo>
                  <a:lnTo>
                    <a:pt x="13930" y="18140"/>
                  </a:lnTo>
                  <a:lnTo>
                    <a:pt x="13762" y="18398"/>
                  </a:lnTo>
                  <a:lnTo>
                    <a:pt x="12699" y="18398"/>
                  </a:lnTo>
                  <a:lnTo>
                    <a:pt x="12559" y="18760"/>
                  </a:lnTo>
                  <a:lnTo>
                    <a:pt x="12112" y="18760"/>
                  </a:lnTo>
                  <a:lnTo>
                    <a:pt x="12112" y="19018"/>
                  </a:lnTo>
                  <a:lnTo>
                    <a:pt x="11692" y="19018"/>
                  </a:lnTo>
                  <a:lnTo>
                    <a:pt x="11692" y="19380"/>
                  </a:lnTo>
                  <a:lnTo>
                    <a:pt x="11021" y="19380"/>
                  </a:lnTo>
                  <a:lnTo>
                    <a:pt x="10881" y="19638"/>
                  </a:lnTo>
                  <a:lnTo>
                    <a:pt x="9343" y="19638"/>
                  </a:lnTo>
                  <a:lnTo>
                    <a:pt x="9343" y="19948"/>
                  </a:lnTo>
                  <a:lnTo>
                    <a:pt x="7413" y="19948"/>
                  </a:lnTo>
                  <a:lnTo>
                    <a:pt x="7273" y="19638"/>
                  </a:lnTo>
                  <a:lnTo>
                    <a:pt x="7105" y="19638"/>
                  </a:lnTo>
                  <a:lnTo>
                    <a:pt x="4224" y="1938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round/>
                  <a:headEnd type="none" w="sm" len="med"/>
                  <a:tailEnd type="none" w="sm" len="med"/>
                </a14:hiddenLine>
              </a:ext>
            </a:extLst>
          </p:spPr>
          <p:txBody>
            <a:bodyPr lIns="127581" tIns="63797" rIns="127581" bIns="63797"/>
            <a:lstStyle>
              <a:lvl1pPr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5195" name="Oval 38"/>
            <p:cNvSpPr>
              <a:spLocks noChangeArrowheads="1"/>
            </p:cNvSpPr>
            <p:nvPr/>
          </p:nvSpPr>
          <p:spPr bwMode="auto">
            <a:xfrm>
              <a:off x="4085" y="709"/>
              <a:ext cx="129" cy="31"/>
            </a:xfrm>
            <a:prstGeom prst="ellips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7581" tIns="63797" rIns="127581" bIns="63797"/>
            <a:lstStyle>
              <a:lvl1pPr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ru-RU" altLang="ru-RU">
                <a:latin typeface="Calibri" pitchFamily="34" charset="0"/>
              </a:endParaRPr>
            </a:p>
          </p:txBody>
        </p:sp>
        <p:sp>
          <p:nvSpPr>
            <p:cNvPr id="5196" name="Rectangle 39"/>
            <p:cNvSpPr>
              <a:spLocks noChangeArrowheads="1"/>
            </p:cNvSpPr>
            <p:nvPr/>
          </p:nvSpPr>
          <p:spPr bwMode="auto">
            <a:xfrm>
              <a:off x="4059" y="671"/>
              <a:ext cx="180" cy="80"/>
            </a:xfrm>
            <a:prstGeom prst="rect">
              <a:avLst/>
            </a:prstGeom>
            <a:noFill/>
            <a:ln w="25400" algn="ctr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127581" tIns="63797" rIns="127581" bIns="63797" anchor="ctr"/>
            <a:lstStyle>
              <a:lvl1pPr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ru-RU" altLang="ru-RU">
                <a:latin typeface="Calibri" pitchFamily="34" charset="0"/>
              </a:endParaRPr>
            </a:p>
          </p:txBody>
        </p:sp>
      </p:grpSp>
      <p:sp>
        <p:nvSpPr>
          <p:cNvPr id="5140" name="Oval 31"/>
          <p:cNvSpPr>
            <a:spLocks noChangeArrowheads="1"/>
          </p:cNvSpPr>
          <p:nvPr/>
        </p:nvSpPr>
        <p:spPr bwMode="auto">
          <a:xfrm>
            <a:off x="9323388" y="8256588"/>
            <a:ext cx="330200" cy="290512"/>
          </a:xfrm>
          <a:prstGeom prst="ellipse">
            <a:avLst/>
          </a:prstGeom>
          <a:solidFill>
            <a:schemeClr val="bg1"/>
          </a:solidFill>
          <a:ln w="57150">
            <a:solidFill>
              <a:srgbClr val="FF0000"/>
            </a:solidFill>
            <a:round/>
            <a:headEnd/>
            <a:tailEnd/>
          </a:ln>
        </p:spPr>
        <p:txBody>
          <a:bodyPr wrap="none" lIns="178800" tIns="89403" rIns="178800" bIns="89403" anchor="ctr"/>
          <a:lstStyle>
            <a:lvl1pPr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7907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7907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7907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7907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ru-RU" altLang="ru-RU" sz="1500" b="1">
                <a:latin typeface="Times New Roman" pitchFamily="18" charset="0"/>
                <a:cs typeface="Times New Roman" pitchFamily="18" charset="0"/>
              </a:rPr>
              <a:t>Т</a:t>
            </a:r>
          </a:p>
        </p:txBody>
      </p:sp>
      <p:sp>
        <p:nvSpPr>
          <p:cNvPr id="5141" name="Text Box 1606"/>
          <p:cNvSpPr txBox="1">
            <a:spLocks noChangeArrowheads="1"/>
          </p:cNvSpPr>
          <p:nvPr/>
        </p:nvSpPr>
        <p:spPr bwMode="auto">
          <a:xfrm>
            <a:off x="9899650" y="8037513"/>
            <a:ext cx="2130425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06" tIns="45703" rIns="91406" bIns="45703">
            <a:spAutoFit/>
          </a:bodyPr>
          <a:lstStyle>
            <a:lvl1pPr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ru-RU" altLang="ru-RU" sz="900"/>
              <a:t>Вертолетная площадка или участок </a:t>
            </a:r>
          </a:p>
          <a:p>
            <a:pPr eaLnBrk="1" hangingPunct="1"/>
            <a:r>
              <a:rPr lang="ru-RU" altLang="ru-RU" sz="900"/>
              <a:t>местности пригодный для посадки</a:t>
            </a:r>
          </a:p>
          <a:p>
            <a:pPr eaLnBrk="1" hangingPunct="1"/>
            <a:r>
              <a:rPr lang="ru-RU" altLang="ru-RU" sz="900"/>
              <a:t>вертолета</a:t>
            </a:r>
          </a:p>
        </p:txBody>
      </p:sp>
      <p:grpSp>
        <p:nvGrpSpPr>
          <p:cNvPr id="12" name="Group 37"/>
          <p:cNvGrpSpPr>
            <a:grpSpLocks/>
          </p:cNvGrpSpPr>
          <p:nvPr/>
        </p:nvGrpSpPr>
        <p:grpSpPr bwMode="auto">
          <a:xfrm>
            <a:off x="9323388" y="7204075"/>
            <a:ext cx="708025" cy="373063"/>
            <a:chOff x="2290" y="4020"/>
            <a:chExt cx="817" cy="315"/>
          </a:xfrm>
        </p:grpSpPr>
        <p:sp>
          <p:nvSpPr>
            <p:cNvPr id="5184" name="Rectangle 38"/>
            <p:cNvSpPr>
              <a:spLocks noChangeArrowheads="1"/>
            </p:cNvSpPr>
            <p:nvPr/>
          </p:nvSpPr>
          <p:spPr bwMode="auto">
            <a:xfrm>
              <a:off x="2702" y="4065"/>
              <a:ext cx="405" cy="27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24829" tIns="24829" rIns="24829" bIns="24829"/>
            <a:lstStyle>
              <a:lvl1pPr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/>
              <a:endParaRPr lang="ru-RU" altLang="ru-RU" sz="1100" b="1">
                <a:latin typeface="Calibri" pitchFamily="34" charset="0"/>
              </a:endParaRPr>
            </a:p>
            <a:p>
              <a:pPr algn="ctr" eaLnBrk="1" hangingPunct="1"/>
              <a:endParaRPr lang="ru-RU" altLang="ru-RU" sz="1100" b="1"/>
            </a:p>
          </p:txBody>
        </p:sp>
        <p:grpSp>
          <p:nvGrpSpPr>
            <p:cNvPr id="13" name="Group 39"/>
            <p:cNvGrpSpPr>
              <a:grpSpLocks/>
            </p:cNvGrpSpPr>
            <p:nvPr/>
          </p:nvGrpSpPr>
          <p:grpSpPr bwMode="auto">
            <a:xfrm>
              <a:off x="2290" y="4020"/>
              <a:ext cx="545" cy="210"/>
              <a:chOff x="3288" y="3929"/>
              <a:chExt cx="479" cy="210"/>
            </a:xfrm>
          </p:grpSpPr>
          <p:grpSp>
            <p:nvGrpSpPr>
              <p:cNvPr id="14" name="Group 40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0"/>
                <a:chOff x="0" y="1"/>
                <a:chExt cx="20000" cy="19999"/>
              </a:xfrm>
            </p:grpSpPr>
            <p:sp>
              <p:nvSpPr>
                <p:cNvPr id="5188" name="Rectangle 41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27939" tIns="63973" rIns="127939" bIns="63973"/>
                <a:lstStyle>
                  <a:lvl1pPr defTabSz="1279525" eaLnBrk="0" hangingPunct="0"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defTabSz="1279525" eaLnBrk="0" hangingPunct="0"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defTabSz="1279525" eaLnBrk="0" hangingPunct="0"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defTabSz="1279525" eaLnBrk="0" hangingPunct="0"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defTabSz="1279525" eaLnBrk="0" hangingPunct="0"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ru-RU" altLang="ru-RU">
                    <a:latin typeface="Calibri" pitchFamily="34" charset="0"/>
                  </a:endParaRPr>
                </a:p>
              </p:txBody>
            </p:sp>
            <p:sp>
              <p:nvSpPr>
                <p:cNvPr id="5189" name="Line 42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190" name="Line 43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15" name="Group 44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5192" name="Line 45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193" name="Line 46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5187" name="Line 47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pic>
        <p:nvPicPr>
          <p:cNvPr id="5143" name="Picture 102" descr="роза ветров РО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963" y="2568575"/>
            <a:ext cx="1279525" cy="143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5122" name="Object 31"/>
          <p:cNvGraphicFramePr>
            <a:graphicFrameLocks noChangeAspect="1"/>
          </p:cNvGraphicFramePr>
          <p:nvPr/>
        </p:nvGraphicFramePr>
        <p:xfrm>
          <a:off x="5753100" y="7327900"/>
          <a:ext cx="3009900" cy="170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060" name="Лист" r:id="rId4" imgW="3314557" imgH="1895380" progId="Excel.Sheet.8">
                  <p:embed/>
                </p:oleObj>
              </mc:Choice>
              <mc:Fallback>
                <p:oleObj name="Лист" r:id="rId4" imgW="3314557" imgH="1895380" progId="Excel.Sheet.8">
                  <p:embed/>
                  <p:pic>
                    <p:nvPicPr>
                      <p:cNvPr id="0" name="Picture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 l="-482" t="569" r="121" b="189"/>
                      <a:stretch>
                        <a:fillRect/>
                      </a:stretch>
                    </p:blipFill>
                    <p:spPr bwMode="auto">
                      <a:xfrm>
                        <a:off x="5753100" y="7327900"/>
                        <a:ext cx="3009900" cy="1701800"/>
                      </a:xfrm>
                      <a:prstGeom prst="rect">
                        <a:avLst/>
                      </a:prstGeom>
                      <a:noFill/>
                      <a:ln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144" name="Oval 220"/>
          <p:cNvSpPr>
            <a:spLocks noChangeArrowheads="1"/>
          </p:cNvSpPr>
          <p:nvPr/>
        </p:nvSpPr>
        <p:spPr bwMode="auto">
          <a:xfrm>
            <a:off x="9323388" y="8851900"/>
            <a:ext cx="393700" cy="388938"/>
          </a:xfrm>
          <a:prstGeom prst="ellipse">
            <a:avLst/>
          </a:prstGeom>
          <a:pattFill prst="ltDnDiag">
            <a:fgClr>
              <a:srgbClr val="FD1117">
                <a:alpha val="39999"/>
              </a:srgbClr>
            </a:fgClr>
            <a:bgClr>
              <a:srgbClr val="FFFFFF">
                <a:alpha val="39999"/>
              </a:srgbClr>
            </a:bgClr>
          </a:pattFill>
          <a:ln w="31750" algn="ctr">
            <a:solidFill>
              <a:srgbClr val="FC0128"/>
            </a:solidFill>
            <a:round/>
            <a:headEnd/>
            <a:tailEnd/>
          </a:ln>
        </p:spPr>
        <p:txBody>
          <a:bodyPr lIns="279834" tIns="141219" rIns="279834" bIns="141219" anchor="ctr">
            <a:spAutoFit/>
          </a:bodyPr>
          <a:lstStyle>
            <a:lvl1pPr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5145" name="Text Box 64"/>
          <p:cNvSpPr txBox="1">
            <a:spLocks noChangeArrowheads="1"/>
          </p:cNvSpPr>
          <p:nvPr/>
        </p:nvSpPr>
        <p:spPr bwMode="auto">
          <a:xfrm>
            <a:off x="10145713" y="8880475"/>
            <a:ext cx="20161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0912" tIns="60451" rIns="120912" bIns="60451">
            <a:spAutoFit/>
          </a:bodyPr>
          <a:lstStyle>
            <a:lvl1pPr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7907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7907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7907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7907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ru-RU" altLang="ru-RU" sz="1100">
                <a:cs typeface="Arial" charset="0"/>
              </a:rPr>
              <a:t>- Зона возможного падения воздушных судов</a:t>
            </a:r>
          </a:p>
        </p:txBody>
      </p:sp>
      <p:grpSp>
        <p:nvGrpSpPr>
          <p:cNvPr id="16" name="Group 37"/>
          <p:cNvGrpSpPr>
            <a:grpSpLocks/>
          </p:cNvGrpSpPr>
          <p:nvPr/>
        </p:nvGrpSpPr>
        <p:grpSpPr bwMode="auto">
          <a:xfrm>
            <a:off x="9282113" y="6475413"/>
            <a:ext cx="1223962" cy="373062"/>
            <a:chOff x="2290" y="4020"/>
            <a:chExt cx="817" cy="315"/>
          </a:xfrm>
        </p:grpSpPr>
        <p:sp>
          <p:nvSpPr>
            <p:cNvPr id="5174" name="Rectangle 38"/>
            <p:cNvSpPr>
              <a:spLocks noChangeArrowheads="1"/>
            </p:cNvSpPr>
            <p:nvPr/>
          </p:nvSpPr>
          <p:spPr bwMode="auto">
            <a:xfrm>
              <a:off x="2702" y="4065"/>
              <a:ext cx="405" cy="27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24829" tIns="24829" rIns="24829" bIns="24829"/>
            <a:lstStyle>
              <a:lvl1pPr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/>
              <a:r>
                <a:rPr lang="ru-RU" altLang="ru-RU" sz="1100" b="1"/>
                <a:t>ЦРБ</a:t>
              </a:r>
            </a:p>
            <a:p>
              <a:pPr algn="ctr" eaLnBrk="1" hangingPunct="1"/>
              <a:r>
                <a:rPr lang="ru-RU" altLang="ru-RU" sz="1100" b="1"/>
                <a:t>750 </a:t>
              </a:r>
            </a:p>
          </p:txBody>
        </p:sp>
        <p:grpSp>
          <p:nvGrpSpPr>
            <p:cNvPr id="17" name="Group 39"/>
            <p:cNvGrpSpPr>
              <a:grpSpLocks/>
            </p:cNvGrpSpPr>
            <p:nvPr/>
          </p:nvGrpSpPr>
          <p:grpSpPr bwMode="auto">
            <a:xfrm>
              <a:off x="2290" y="4020"/>
              <a:ext cx="545" cy="210"/>
              <a:chOff x="3288" y="3929"/>
              <a:chExt cx="479" cy="210"/>
            </a:xfrm>
          </p:grpSpPr>
          <p:grpSp>
            <p:nvGrpSpPr>
              <p:cNvPr id="18" name="Group 40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0"/>
                <a:chOff x="0" y="1"/>
                <a:chExt cx="20000" cy="19999"/>
              </a:xfrm>
            </p:grpSpPr>
            <p:sp>
              <p:nvSpPr>
                <p:cNvPr id="5178" name="Rectangle 41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27939" tIns="63973" rIns="127939" bIns="63973"/>
                <a:lstStyle>
                  <a:lvl1pPr defTabSz="1279525" eaLnBrk="0" hangingPunct="0"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defTabSz="1279525" eaLnBrk="0" hangingPunct="0"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defTabSz="1279525" eaLnBrk="0" hangingPunct="0"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defTabSz="1279525" eaLnBrk="0" hangingPunct="0"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defTabSz="1279525" eaLnBrk="0" hangingPunct="0"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ru-RU" altLang="ru-RU">
                    <a:latin typeface="Calibri" pitchFamily="34" charset="0"/>
                  </a:endParaRPr>
                </a:p>
              </p:txBody>
            </p:sp>
            <p:sp>
              <p:nvSpPr>
                <p:cNvPr id="5179" name="Line 42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180" name="Line 43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19" name="Group 44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5182" name="Line 45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183" name="Line 46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5177" name="Line 47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20" name="Group 124"/>
          <p:cNvGrpSpPr>
            <a:grpSpLocks/>
          </p:cNvGrpSpPr>
          <p:nvPr/>
        </p:nvGrpSpPr>
        <p:grpSpPr bwMode="auto">
          <a:xfrm>
            <a:off x="9353550" y="6056313"/>
            <a:ext cx="325438" cy="339725"/>
            <a:chOff x="5364" y="2382"/>
            <a:chExt cx="272" cy="272"/>
          </a:xfrm>
        </p:grpSpPr>
        <p:grpSp>
          <p:nvGrpSpPr>
            <p:cNvPr id="21" name="Group 125"/>
            <p:cNvGrpSpPr>
              <a:grpSpLocks/>
            </p:cNvGrpSpPr>
            <p:nvPr/>
          </p:nvGrpSpPr>
          <p:grpSpPr bwMode="auto">
            <a:xfrm>
              <a:off x="5364" y="2382"/>
              <a:ext cx="272" cy="272"/>
              <a:chOff x="3168" y="192"/>
              <a:chExt cx="528" cy="672"/>
            </a:xfrm>
          </p:grpSpPr>
          <p:sp>
            <p:nvSpPr>
              <p:cNvPr id="5170" name="Line 126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0" cy="67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71" name="Line 127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72" name="Line 128"/>
              <p:cNvSpPr>
                <a:spLocks noChangeShapeType="1"/>
              </p:cNvSpPr>
              <p:nvPr/>
            </p:nvSpPr>
            <p:spPr bwMode="auto">
              <a:xfrm flipV="1">
                <a:off x="3168" y="480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73" name="Line 129"/>
              <p:cNvSpPr>
                <a:spLocks noChangeShapeType="1"/>
              </p:cNvSpPr>
              <p:nvPr/>
            </p:nvSpPr>
            <p:spPr bwMode="auto">
              <a:xfrm>
                <a:off x="3696" y="288"/>
                <a:ext cx="0" cy="19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sp>
          <p:nvSpPr>
            <p:cNvPr id="5169" name="Freeform 130"/>
            <p:cNvSpPr>
              <a:spLocks/>
            </p:cNvSpPr>
            <p:nvPr/>
          </p:nvSpPr>
          <p:spPr bwMode="auto">
            <a:xfrm>
              <a:off x="5364" y="2388"/>
              <a:ext cx="261" cy="148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44 h 159"/>
                <a:gd name="T4" fmla="*/ 41 w 291"/>
                <a:gd name="T5" fmla="*/ 32 h 159"/>
                <a:gd name="T6" fmla="*/ 41 w 291"/>
                <a:gd name="T7" fmla="*/ 11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91395" tIns="45697" rIns="91395" bIns="45697"/>
            <a:lstStyle>
              <a:lvl1pPr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grpSp>
        <p:nvGrpSpPr>
          <p:cNvPr id="22" name="Group 124"/>
          <p:cNvGrpSpPr>
            <a:grpSpLocks/>
          </p:cNvGrpSpPr>
          <p:nvPr/>
        </p:nvGrpSpPr>
        <p:grpSpPr bwMode="auto">
          <a:xfrm>
            <a:off x="9353550" y="5572125"/>
            <a:ext cx="325438" cy="339725"/>
            <a:chOff x="5364" y="2382"/>
            <a:chExt cx="272" cy="272"/>
          </a:xfrm>
        </p:grpSpPr>
        <p:grpSp>
          <p:nvGrpSpPr>
            <p:cNvPr id="23" name="Group 125"/>
            <p:cNvGrpSpPr>
              <a:grpSpLocks/>
            </p:cNvGrpSpPr>
            <p:nvPr/>
          </p:nvGrpSpPr>
          <p:grpSpPr bwMode="auto">
            <a:xfrm>
              <a:off x="5364" y="2382"/>
              <a:ext cx="272" cy="272"/>
              <a:chOff x="3168" y="192"/>
              <a:chExt cx="528" cy="672"/>
            </a:xfrm>
          </p:grpSpPr>
          <p:sp>
            <p:nvSpPr>
              <p:cNvPr id="5164" name="Line 126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0" cy="67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65" name="Line 127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66" name="Line 128"/>
              <p:cNvSpPr>
                <a:spLocks noChangeShapeType="1"/>
              </p:cNvSpPr>
              <p:nvPr/>
            </p:nvSpPr>
            <p:spPr bwMode="auto">
              <a:xfrm flipV="1">
                <a:off x="3168" y="480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67" name="Line 129"/>
              <p:cNvSpPr>
                <a:spLocks noChangeShapeType="1"/>
              </p:cNvSpPr>
              <p:nvPr/>
            </p:nvSpPr>
            <p:spPr bwMode="auto">
              <a:xfrm>
                <a:off x="3696" y="288"/>
                <a:ext cx="0" cy="19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sp>
          <p:nvSpPr>
            <p:cNvPr id="5163" name="Freeform 130"/>
            <p:cNvSpPr>
              <a:spLocks/>
            </p:cNvSpPr>
            <p:nvPr/>
          </p:nvSpPr>
          <p:spPr bwMode="auto">
            <a:xfrm>
              <a:off x="5364" y="2388"/>
              <a:ext cx="261" cy="148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44 h 159"/>
                <a:gd name="T4" fmla="*/ 41 w 291"/>
                <a:gd name="T5" fmla="*/ 32 h 159"/>
                <a:gd name="T6" fmla="*/ 41 w 291"/>
                <a:gd name="T7" fmla="*/ 11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91395" tIns="45697" rIns="91395" bIns="45697"/>
            <a:lstStyle>
              <a:lvl1pPr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sp>
        <p:nvSpPr>
          <p:cNvPr id="5149" name="Text Box 248"/>
          <p:cNvSpPr txBox="1">
            <a:spLocks noChangeArrowheads="1"/>
          </p:cNvSpPr>
          <p:nvPr/>
        </p:nvSpPr>
        <p:spPr bwMode="auto">
          <a:xfrm>
            <a:off x="9910763" y="5572125"/>
            <a:ext cx="51911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ru-RU" altLang="ru-RU" sz="1200"/>
              <a:t>ФПС</a:t>
            </a:r>
          </a:p>
        </p:txBody>
      </p:sp>
      <p:sp>
        <p:nvSpPr>
          <p:cNvPr id="5150" name="Text Box 249"/>
          <p:cNvSpPr txBox="1">
            <a:spLocks noChangeArrowheads="1"/>
          </p:cNvSpPr>
          <p:nvPr/>
        </p:nvSpPr>
        <p:spPr bwMode="auto">
          <a:xfrm>
            <a:off x="9929813" y="6056313"/>
            <a:ext cx="51117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ru-RU" altLang="ru-RU" sz="1200"/>
              <a:t>АСФ</a:t>
            </a:r>
          </a:p>
        </p:txBody>
      </p:sp>
      <p:grpSp>
        <p:nvGrpSpPr>
          <p:cNvPr id="24" name="Group 37"/>
          <p:cNvGrpSpPr>
            <a:grpSpLocks/>
          </p:cNvGrpSpPr>
          <p:nvPr/>
        </p:nvGrpSpPr>
        <p:grpSpPr bwMode="auto">
          <a:xfrm>
            <a:off x="4240213" y="4008438"/>
            <a:ext cx="708025" cy="373062"/>
            <a:chOff x="2290" y="4020"/>
            <a:chExt cx="817" cy="315"/>
          </a:xfrm>
        </p:grpSpPr>
        <p:sp>
          <p:nvSpPr>
            <p:cNvPr id="5152" name="Rectangle 38"/>
            <p:cNvSpPr>
              <a:spLocks noChangeArrowheads="1"/>
            </p:cNvSpPr>
            <p:nvPr/>
          </p:nvSpPr>
          <p:spPr bwMode="auto">
            <a:xfrm>
              <a:off x="2702" y="4065"/>
              <a:ext cx="405" cy="27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24829" tIns="24829" rIns="24829" bIns="24829"/>
            <a:lstStyle>
              <a:lvl1pPr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/>
              <a:r>
                <a:rPr lang="ru-RU" altLang="ru-RU" sz="1100" b="1"/>
                <a:t>Амбулатория</a:t>
              </a:r>
            </a:p>
          </p:txBody>
        </p:sp>
        <p:grpSp>
          <p:nvGrpSpPr>
            <p:cNvPr id="25" name="Group 39"/>
            <p:cNvGrpSpPr>
              <a:grpSpLocks/>
            </p:cNvGrpSpPr>
            <p:nvPr/>
          </p:nvGrpSpPr>
          <p:grpSpPr bwMode="auto">
            <a:xfrm>
              <a:off x="2290" y="4020"/>
              <a:ext cx="545" cy="210"/>
              <a:chOff x="3288" y="3929"/>
              <a:chExt cx="479" cy="210"/>
            </a:xfrm>
          </p:grpSpPr>
          <p:grpSp>
            <p:nvGrpSpPr>
              <p:cNvPr id="26" name="Group 40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0"/>
                <a:chOff x="0" y="1"/>
                <a:chExt cx="20000" cy="19999"/>
              </a:xfrm>
            </p:grpSpPr>
            <p:sp>
              <p:nvSpPr>
                <p:cNvPr id="5156" name="Rectangle 41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27939" tIns="63973" rIns="127939" bIns="63973"/>
                <a:lstStyle>
                  <a:lvl1pPr defTabSz="1279525" eaLnBrk="0" hangingPunct="0"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defTabSz="1279525" eaLnBrk="0" hangingPunct="0"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defTabSz="1279525" eaLnBrk="0" hangingPunct="0"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defTabSz="1279525" eaLnBrk="0" hangingPunct="0"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defTabSz="1279525" eaLnBrk="0" hangingPunct="0"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ru-RU" altLang="ru-RU">
                    <a:latin typeface="Calibri" pitchFamily="34" charset="0"/>
                  </a:endParaRPr>
                </a:p>
              </p:txBody>
            </p:sp>
            <p:sp>
              <p:nvSpPr>
                <p:cNvPr id="5157" name="Line 42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158" name="Line 43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27" name="Group 44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5160" name="Line 45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161" name="Line 46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5155" name="Line 47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"/>
          <p:cNvSpPr>
            <a:spLocks noChangeArrowheads="1"/>
          </p:cNvSpPr>
          <p:nvPr/>
        </p:nvSpPr>
        <p:spPr bwMode="auto">
          <a:xfrm>
            <a:off x="7640" y="35496"/>
            <a:ext cx="1280160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>
            <a:lvl1pPr eaLnBrk="0" hangingPunct="0"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hangingPunct="0"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hangingPunct="0"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hangingPunct="0"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hangingPunct="0"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defRPr/>
            </a:pPr>
            <a:r>
              <a:rPr lang="ru-RU" alt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В</a:t>
            </a:r>
            <a:r>
              <a:rPr lang="ru-RU" altLang="ru-RU" sz="2000" b="1" dirty="0" smtClean="0" bmk="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едомость привлечения сил и средств для ликвидации последствий ЧС</a:t>
            </a:r>
            <a:endParaRPr lang="ru-RU" altLang="ru-RU" sz="2800" dirty="0" smtClean="0">
              <a:solidFill>
                <a:srgbClr val="000000"/>
              </a:solidFill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/>
          </p:nvPr>
        </p:nvGraphicFramePr>
        <p:xfrm>
          <a:off x="0" y="552128"/>
          <a:ext cx="12793961" cy="9049074"/>
        </p:xfrm>
        <a:graphic>
          <a:graphicData uri="http://schemas.openxmlformats.org/drawingml/2006/table">
            <a:tbl>
              <a:tblPr firstRow="1" firstCol="1" bandRow="1"/>
              <a:tblGrid>
                <a:gridCol w="479503">
                  <a:extLst>
                    <a:ext uri="{9D8B030D-6E8A-4147-A177-3AD203B41FA5}">
                      <a16:colId xmlns="" xmlns:a16="http://schemas.microsoft.com/office/drawing/2014/main" val="4129616901"/>
                    </a:ext>
                  </a:extLst>
                </a:gridCol>
                <a:gridCol w="1246565">
                  <a:extLst>
                    <a:ext uri="{9D8B030D-6E8A-4147-A177-3AD203B41FA5}">
                      <a16:colId xmlns="" xmlns:a16="http://schemas.microsoft.com/office/drawing/2014/main" val="1780783950"/>
                    </a:ext>
                  </a:extLst>
                </a:gridCol>
                <a:gridCol w="627596">
                  <a:extLst>
                    <a:ext uri="{9D8B030D-6E8A-4147-A177-3AD203B41FA5}">
                      <a16:colId xmlns="" xmlns:a16="http://schemas.microsoft.com/office/drawing/2014/main" val="3084303492"/>
                    </a:ext>
                  </a:extLst>
                </a:gridCol>
                <a:gridCol w="627596">
                  <a:extLst>
                    <a:ext uri="{9D8B030D-6E8A-4147-A177-3AD203B41FA5}">
                      <a16:colId xmlns="" xmlns:a16="http://schemas.microsoft.com/office/drawing/2014/main" val="190814839"/>
                    </a:ext>
                  </a:extLst>
                </a:gridCol>
                <a:gridCol w="509697">
                  <a:extLst>
                    <a:ext uri="{9D8B030D-6E8A-4147-A177-3AD203B41FA5}">
                      <a16:colId xmlns="" xmlns:a16="http://schemas.microsoft.com/office/drawing/2014/main" val="1017414573"/>
                    </a:ext>
                  </a:extLst>
                </a:gridCol>
                <a:gridCol w="865551">
                  <a:extLst>
                    <a:ext uri="{9D8B030D-6E8A-4147-A177-3AD203B41FA5}">
                      <a16:colId xmlns="" xmlns:a16="http://schemas.microsoft.com/office/drawing/2014/main" val="4099589982"/>
                    </a:ext>
                  </a:extLst>
                </a:gridCol>
                <a:gridCol w="865551">
                  <a:extLst>
                    <a:ext uri="{9D8B030D-6E8A-4147-A177-3AD203B41FA5}">
                      <a16:colId xmlns="" xmlns:a16="http://schemas.microsoft.com/office/drawing/2014/main" val="3277739665"/>
                    </a:ext>
                  </a:extLst>
                </a:gridCol>
                <a:gridCol w="831763">
                  <a:extLst>
                    <a:ext uri="{9D8B030D-6E8A-4147-A177-3AD203B41FA5}">
                      <a16:colId xmlns="" xmlns:a16="http://schemas.microsoft.com/office/drawing/2014/main" val="208993581"/>
                    </a:ext>
                  </a:extLst>
                </a:gridCol>
                <a:gridCol w="806600">
                  <a:extLst>
                    <a:ext uri="{9D8B030D-6E8A-4147-A177-3AD203B41FA5}">
                      <a16:colId xmlns="" xmlns:a16="http://schemas.microsoft.com/office/drawing/2014/main" val="1357787053"/>
                    </a:ext>
                  </a:extLst>
                </a:gridCol>
                <a:gridCol w="831763">
                  <a:extLst>
                    <a:ext uri="{9D8B030D-6E8A-4147-A177-3AD203B41FA5}">
                      <a16:colId xmlns="" xmlns:a16="http://schemas.microsoft.com/office/drawing/2014/main" val="428412550"/>
                    </a:ext>
                  </a:extLst>
                </a:gridCol>
                <a:gridCol w="754841">
                  <a:extLst>
                    <a:ext uri="{9D8B030D-6E8A-4147-A177-3AD203B41FA5}">
                      <a16:colId xmlns="" xmlns:a16="http://schemas.microsoft.com/office/drawing/2014/main" val="3292881524"/>
                    </a:ext>
                  </a:extLst>
                </a:gridCol>
                <a:gridCol w="754841">
                  <a:extLst>
                    <a:ext uri="{9D8B030D-6E8A-4147-A177-3AD203B41FA5}">
                      <a16:colId xmlns="" xmlns:a16="http://schemas.microsoft.com/office/drawing/2014/main" val="1302772604"/>
                    </a:ext>
                  </a:extLst>
                </a:gridCol>
                <a:gridCol w="724646">
                  <a:extLst>
                    <a:ext uri="{9D8B030D-6E8A-4147-A177-3AD203B41FA5}">
                      <a16:colId xmlns="" xmlns:a16="http://schemas.microsoft.com/office/drawing/2014/main" val="2095028575"/>
                    </a:ext>
                  </a:extLst>
                </a:gridCol>
                <a:gridCol w="115516">
                  <a:extLst>
                    <a:ext uri="{9D8B030D-6E8A-4147-A177-3AD203B41FA5}">
                      <a16:colId xmlns="" xmlns:a16="http://schemas.microsoft.com/office/drawing/2014/main" val="1009107041"/>
                    </a:ext>
                  </a:extLst>
                </a:gridCol>
                <a:gridCol w="2751932">
                  <a:extLst>
                    <a:ext uri="{9D8B030D-6E8A-4147-A177-3AD203B41FA5}">
                      <a16:colId xmlns="" xmlns:a16="http://schemas.microsoft.com/office/drawing/2014/main" val="3712488020"/>
                    </a:ext>
                  </a:extLst>
                </a:gridCol>
              </a:tblGrid>
              <a:tr h="78631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№ п/п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Привлечение в соответствии с планами применения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Привлекалось фактически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Нормативное время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Нормативный документ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показателей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Расстояние до места ЧС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Недостатки в реагировании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3041125474"/>
                  </a:ext>
                </a:extLst>
              </a:tr>
              <a:tr h="58974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Получение информации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3216322800"/>
                  </a:ext>
                </a:extLst>
              </a:tr>
              <a:tr h="344014">
                <a:tc gridSpan="1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Функциональные подсистемы РСЧС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AEEF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50331402"/>
                  </a:ext>
                </a:extLst>
              </a:tr>
              <a:tr h="245725">
                <a:tc gridSpan="1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МЧС России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2564805442"/>
                  </a:ext>
                </a:extLst>
              </a:tr>
              <a:tr h="245725">
                <a:tc gridSpan="1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Органы повседневного управления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3945279661"/>
                  </a:ext>
                </a:extLst>
              </a:tr>
              <a:tr h="40565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ЦУКС по субъекту РФ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68220253"/>
                  </a:ext>
                </a:extLst>
              </a:tr>
              <a:tr h="334823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ОПУ: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621626976"/>
                  </a:ext>
                </a:extLst>
              </a:tr>
              <a:tr h="245725">
                <a:tc gridSpan="1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Территориальные органы 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3500934496"/>
                  </a:ext>
                </a:extLst>
              </a:tr>
              <a:tr h="58404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ОГ регионального центра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3762762456"/>
                  </a:ext>
                </a:extLst>
              </a:tr>
              <a:tr h="49144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ОГ ГУ МЧС России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686480317"/>
                  </a:ext>
                </a:extLst>
              </a:tr>
              <a:tr h="118518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ОГ пожарно-спасательного гарнизона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Приказ  ГУ МЧС России по РО №700  от 09.12.2013г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3872085199"/>
                  </a:ext>
                </a:extLst>
              </a:tr>
              <a:tr h="57020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ОШ регионального центра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933640684"/>
                  </a:ext>
                </a:extLst>
              </a:tr>
              <a:tr h="49144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ОШ ГУ МЧС России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2189922596"/>
                  </a:ext>
                </a:extLst>
              </a:tr>
              <a:tr h="563226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территориальные органы: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r>
                        <a:rPr lang="ru-RU" sz="1100" b="1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835703754"/>
                  </a:ext>
                </a:extLst>
              </a:tr>
              <a:tr h="245725">
                <a:tc gridSpan="1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5365750" algn="l"/>
                        </a:tabLs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Силы и средства ликвидации ЧС 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3640848572"/>
                  </a:ext>
                </a:extLst>
              </a:tr>
              <a:tr h="73717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Аэромобильная группировка СРФ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4239458173"/>
                  </a:ext>
                </a:extLst>
              </a:tr>
              <a:tr h="49144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1.1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Подразделения ФПС СРФ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2764958699"/>
                  </a:ext>
                </a:extLst>
              </a:tr>
              <a:tr h="49144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1.2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Подразделения ППС СРФ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87513366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12571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/>
          </p:nvPr>
        </p:nvGraphicFramePr>
        <p:xfrm>
          <a:off x="15240" y="0"/>
          <a:ext cx="12793961" cy="9601202"/>
        </p:xfrm>
        <a:graphic>
          <a:graphicData uri="http://schemas.openxmlformats.org/drawingml/2006/table">
            <a:tbl>
              <a:tblPr firstRow="1" firstCol="1" bandRow="1"/>
              <a:tblGrid>
                <a:gridCol w="479503">
                  <a:extLst>
                    <a:ext uri="{9D8B030D-6E8A-4147-A177-3AD203B41FA5}">
                      <a16:colId xmlns="" xmlns:a16="http://schemas.microsoft.com/office/drawing/2014/main" val="3510777593"/>
                    </a:ext>
                  </a:extLst>
                </a:gridCol>
                <a:gridCol w="1246565">
                  <a:extLst>
                    <a:ext uri="{9D8B030D-6E8A-4147-A177-3AD203B41FA5}">
                      <a16:colId xmlns="" xmlns:a16="http://schemas.microsoft.com/office/drawing/2014/main" val="1042365540"/>
                    </a:ext>
                  </a:extLst>
                </a:gridCol>
                <a:gridCol w="627596">
                  <a:extLst>
                    <a:ext uri="{9D8B030D-6E8A-4147-A177-3AD203B41FA5}">
                      <a16:colId xmlns="" xmlns:a16="http://schemas.microsoft.com/office/drawing/2014/main" val="1291358279"/>
                    </a:ext>
                  </a:extLst>
                </a:gridCol>
                <a:gridCol w="575512">
                  <a:extLst>
                    <a:ext uri="{9D8B030D-6E8A-4147-A177-3AD203B41FA5}">
                      <a16:colId xmlns="" xmlns:a16="http://schemas.microsoft.com/office/drawing/2014/main" val="473366050"/>
                    </a:ext>
                  </a:extLst>
                </a:gridCol>
                <a:gridCol w="561781">
                  <a:extLst>
                    <a:ext uri="{9D8B030D-6E8A-4147-A177-3AD203B41FA5}">
                      <a16:colId xmlns="" xmlns:a16="http://schemas.microsoft.com/office/drawing/2014/main" val="4159104476"/>
                    </a:ext>
                  </a:extLst>
                </a:gridCol>
                <a:gridCol w="865551">
                  <a:extLst>
                    <a:ext uri="{9D8B030D-6E8A-4147-A177-3AD203B41FA5}">
                      <a16:colId xmlns="" xmlns:a16="http://schemas.microsoft.com/office/drawing/2014/main" val="1637654881"/>
                    </a:ext>
                  </a:extLst>
                </a:gridCol>
                <a:gridCol w="865551">
                  <a:extLst>
                    <a:ext uri="{9D8B030D-6E8A-4147-A177-3AD203B41FA5}">
                      <a16:colId xmlns="" xmlns:a16="http://schemas.microsoft.com/office/drawing/2014/main" val="4235608934"/>
                    </a:ext>
                  </a:extLst>
                </a:gridCol>
                <a:gridCol w="831763">
                  <a:extLst>
                    <a:ext uri="{9D8B030D-6E8A-4147-A177-3AD203B41FA5}">
                      <a16:colId xmlns="" xmlns:a16="http://schemas.microsoft.com/office/drawing/2014/main" val="75180526"/>
                    </a:ext>
                  </a:extLst>
                </a:gridCol>
                <a:gridCol w="979810">
                  <a:extLst>
                    <a:ext uri="{9D8B030D-6E8A-4147-A177-3AD203B41FA5}">
                      <a16:colId xmlns="" xmlns:a16="http://schemas.microsoft.com/office/drawing/2014/main" val="3337906326"/>
                    </a:ext>
                  </a:extLst>
                </a:gridCol>
                <a:gridCol w="936104">
                  <a:extLst>
                    <a:ext uri="{9D8B030D-6E8A-4147-A177-3AD203B41FA5}">
                      <a16:colId xmlns="" xmlns:a16="http://schemas.microsoft.com/office/drawing/2014/main" val="4189125140"/>
                    </a:ext>
                  </a:extLst>
                </a:gridCol>
                <a:gridCol w="792088">
                  <a:extLst>
                    <a:ext uri="{9D8B030D-6E8A-4147-A177-3AD203B41FA5}">
                      <a16:colId xmlns="" xmlns:a16="http://schemas.microsoft.com/office/drawing/2014/main" val="541391541"/>
                    </a:ext>
                  </a:extLst>
                </a:gridCol>
                <a:gridCol w="792088">
                  <a:extLst>
                    <a:ext uri="{9D8B030D-6E8A-4147-A177-3AD203B41FA5}">
                      <a16:colId xmlns="" xmlns:a16="http://schemas.microsoft.com/office/drawing/2014/main" val="1233954462"/>
                    </a:ext>
                  </a:extLst>
                </a:gridCol>
                <a:gridCol w="936104">
                  <a:extLst>
                    <a:ext uri="{9D8B030D-6E8A-4147-A177-3AD203B41FA5}">
                      <a16:colId xmlns="" xmlns:a16="http://schemas.microsoft.com/office/drawing/2014/main" val="340264211"/>
                    </a:ext>
                  </a:extLst>
                </a:gridCol>
                <a:gridCol w="2303945">
                  <a:extLst>
                    <a:ext uri="{9D8B030D-6E8A-4147-A177-3AD203B41FA5}">
                      <a16:colId xmlns="" xmlns:a16="http://schemas.microsoft.com/office/drawing/2014/main" val="1479381423"/>
                    </a:ext>
                  </a:extLst>
                </a:gridCol>
              </a:tblGrid>
              <a:tr h="812146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№ п/п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Привлечение в соответствии с планами применения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Привлекалось фактически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Нормативное время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Нормативный документ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показателей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Расстояние до места ЧС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Недостатки в реагировании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4262969"/>
                  </a:ext>
                </a:extLst>
              </a:tr>
              <a:tr h="60911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Получение информации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2094280484"/>
                  </a:ext>
                </a:extLst>
              </a:tr>
              <a:tr h="46709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1.3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Подразделения ГИМС СРФ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45441307"/>
                  </a:ext>
                </a:extLst>
              </a:tr>
              <a:tr h="47040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1.4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Подразделения ВГСЧ СРФ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696702168"/>
                  </a:ext>
                </a:extLst>
              </a:tr>
              <a:tr h="45931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1.5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Подразделения ЦЭПП СРФ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252717311"/>
                  </a:ext>
                </a:extLst>
              </a:tr>
              <a:tr h="36544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1.6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СВФ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477058101"/>
                  </a:ext>
                </a:extLst>
              </a:tr>
              <a:tr h="50917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1.7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Авиационные подразделения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895188194"/>
                  </a:ext>
                </a:extLst>
              </a:tr>
              <a:tr h="91983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1.8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Другие структурные подразделения, организации и учреждения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043590750"/>
                  </a:ext>
                </a:extLst>
              </a:tr>
              <a:tr h="89109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Структурные подразделения ЦА МЧС России на территории субъекта РФ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827367902"/>
                  </a:ext>
                </a:extLst>
              </a:tr>
              <a:tr h="486842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силы и средства ликвидации ЧС: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780188731"/>
                  </a:ext>
                </a:extLst>
              </a:tr>
              <a:tr h="459312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МЧС России: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190812447"/>
                  </a:ext>
                </a:extLst>
              </a:tr>
              <a:tr h="263796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Минздрав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4213000605"/>
                  </a:ext>
                </a:extLst>
              </a:tr>
              <a:tr h="306208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Органы повседневного управления Минздрава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2686356823"/>
                  </a:ext>
                </a:extLst>
              </a:tr>
              <a:tr h="71287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2.1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Оперативный дежурный тер.центра ВЦМК «Защита»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969707033"/>
                  </a:ext>
                </a:extLst>
              </a:tr>
              <a:tr h="390175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Всего за ОПУ ВСМК: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266992810"/>
                  </a:ext>
                </a:extLst>
              </a:tr>
              <a:tr h="382760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ОПУ: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965907927"/>
                  </a:ext>
                </a:extLst>
              </a:tr>
              <a:tr h="382760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Территориальные органы Минздрава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662406432"/>
                  </a:ext>
                </a:extLst>
              </a:tr>
              <a:tr h="71287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Дежурные врачи медучреждений различного профиля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 smtClean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12362006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727472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Freeform 74"/>
          <p:cNvSpPr>
            <a:spLocks/>
          </p:cNvSpPr>
          <p:nvPr/>
        </p:nvSpPr>
        <p:spPr bwMode="auto">
          <a:xfrm>
            <a:off x="4024313" y="2136775"/>
            <a:ext cx="4248150" cy="7488238"/>
          </a:xfrm>
          <a:custGeom>
            <a:avLst/>
            <a:gdLst>
              <a:gd name="T0" fmla="*/ 2404 w 2676"/>
              <a:gd name="T1" fmla="*/ 4717 h 4717"/>
              <a:gd name="T2" fmla="*/ 2223 w 2676"/>
              <a:gd name="T3" fmla="*/ 3765 h 4717"/>
              <a:gd name="T4" fmla="*/ 1815 w 2676"/>
              <a:gd name="T5" fmla="*/ 3266 h 4717"/>
              <a:gd name="T6" fmla="*/ 2132 w 2676"/>
              <a:gd name="T7" fmla="*/ 2494 h 4717"/>
              <a:gd name="T8" fmla="*/ 2041 w 2676"/>
              <a:gd name="T9" fmla="*/ 1996 h 4717"/>
              <a:gd name="T10" fmla="*/ 1860 w 2676"/>
              <a:gd name="T11" fmla="*/ 1859 h 4717"/>
              <a:gd name="T12" fmla="*/ 2676 w 2676"/>
              <a:gd name="T13" fmla="*/ 1451 h 4717"/>
              <a:gd name="T14" fmla="*/ 2631 w 2676"/>
              <a:gd name="T15" fmla="*/ 0 h 4717"/>
              <a:gd name="T16" fmla="*/ 1225 w 2676"/>
              <a:gd name="T17" fmla="*/ 45 h 4717"/>
              <a:gd name="T18" fmla="*/ 318 w 2676"/>
              <a:gd name="T19" fmla="*/ 136 h 4717"/>
              <a:gd name="T20" fmla="*/ 272 w 2676"/>
              <a:gd name="T21" fmla="*/ 363 h 4717"/>
              <a:gd name="T22" fmla="*/ 0 w 2676"/>
              <a:gd name="T23" fmla="*/ 453 h 4717"/>
              <a:gd name="T24" fmla="*/ 0 w 2676"/>
              <a:gd name="T25" fmla="*/ 725 h 4717"/>
              <a:gd name="T26" fmla="*/ 91 w 2676"/>
              <a:gd name="T27" fmla="*/ 816 h 4717"/>
              <a:gd name="T28" fmla="*/ 272 w 2676"/>
              <a:gd name="T29" fmla="*/ 816 h 4717"/>
              <a:gd name="T30" fmla="*/ 363 w 2676"/>
              <a:gd name="T31" fmla="*/ 1270 h 4717"/>
              <a:gd name="T32" fmla="*/ 91 w 2676"/>
              <a:gd name="T33" fmla="*/ 1315 h 4717"/>
              <a:gd name="T34" fmla="*/ 0 w 2676"/>
              <a:gd name="T35" fmla="*/ 1451 h 4717"/>
              <a:gd name="T36" fmla="*/ 182 w 2676"/>
              <a:gd name="T37" fmla="*/ 1814 h 4717"/>
              <a:gd name="T38" fmla="*/ 227 w 2676"/>
              <a:gd name="T39" fmla="*/ 1996 h 4717"/>
              <a:gd name="T40" fmla="*/ 0 w 2676"/>
              <a:gd name="T41" fmla="*/ 2132 h 4717"/>
              <a:gd name="T42" fmla="*/ 91 w 2676"/>
              <a:gd name="T43" fmla="*/ 2540 h 4717"/>
              <a:gd name="T44" fmla="*/ 363 w 2676"/>
              <a:gd name="T45" fmla="*/ 2767 h 4717"/>
              <a:gd name="T46" fmla="*/ 363 w 2676"/>
              <a:gd name="T47" fmla="*/ 2857 h 4717"/>
              <a:gd name="T48" fmla="*/ 590 w 2676"/>
              <a:gd name="T49" fmla="*/ 2812 h 4717"/>
              <a:gd name="T50" fmla="*/ 408 w 2676"/>
              <a:gd name="T51" fmla="*/ 3130 h 4717"/>
              <a:gd name="T52" fmla="*/ 590 w 2676"/>
              <a:gd name="T53" fmla="*/ 3084 h 4717"/>
              <a:gd name="T54" fmla="*/ 590 w 2676"/>
              <a:gd name="T55" fmla="*/ 3266 h 4717"/>
              <a:gd name="T56" fmla="*/ 499 w 2676"/>
              <a:gd name="T57" fmla="*/ 3492 h 4717"/>
              <a:gd name="T58" fmla="*/ 817 w 2676"/>
              <a:gd name="T59" fmla="*/ 3084 h 4717"/>
              <a:gd name="T60" fmla="*/ 998 w 2676"/>
              <a:gd name="T61" fmla="*/ 3175 h 4717"/>
              <a:gd name="T62" fmla="*/ 1179 w 2676"/>
              <a:gd name="T63" fmla="*/ 3311 h 4717"/>
              <a:gd name="T64" fmla="*/ 1270 w 2676"/>
              <a:gd name="T65" fmla="*/ 3628 h 4717"/>
              <a:gd name="T66" fmla="*/ 1406 w 2676"/>
              <a:gd name="T67" fmla="*/ 3719 h 4717"/>
              <a:gd name="T68" fmla="*/ 907 w 2676"/>
              <a:gd name="T69" fmla="*/ 4218 h 4717"/>
              <a:gd name="T70" fmla="*/ 1452 w 2676"/>
              <a:gd name="T71" fmla="*/ 4309 h 4717"/>
              <a:gd name="T72" fmla="*/ 1678 w 2676"/>
              <a:gd name="T73" fmla="*/ 4672 h 4717"/>
              <a:gd name="T74" fmla="*/ 2404 w 2676"/>
              <a:gd name="T75" fmla="*/ 4717 h 4717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676"/>
              <a:gd name="T115" fmla="*/ 0 h 4717"/>
              <a:gd name="T116" fmla="*/ 2676 w 2676"/>
              <a:gd name="T117" fmla="*/ 4717 h 4717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676" h="4717">
                <a:moveTo>
                  <a:pt x="1633" y="4717"/>
                </a:moveTo>
                <a:lnTo>
                  <a:pt x="2404" y="4717"/>
                </a:lnTo>
                <a:lnTo>
                  <a:pt x="2359" y="3855"/>
                </a:lnTo>
                <a:lnTo>
                  <a:pt x="2223" y="3765"/>
                </a:lnTo>
                <a:lnTo>
                  <a:pt x="2177" y="3628"/>
                </a:lnTo>
                <a:lnTo>
                  <a:pt x="1815" y="3266"/>
                </a:lnTo>
                <a:lnTo>
                  <a:pt x="1542" y="2767"/>
                </a:lnTo>
                <a:lnTo>
                  <a:pt x="2132" y="2494"/>
                </a:lnTo>
                <a:lnTo>
                  <a:pt x="2087" y="2086"/>
                </a:lnTo>
                <a:lnTo>
                  <a:pt x="2041" y="1996"/>
                </a:lnTo>
                <a:lnTo>
                  <a:pt x="1905" y="1996"/>
                </a:lnTo>
                <a:lnTo>
                  <a:pt x="1860" y="1859"/>
                </a:lnTo>
                <a:lnTo>
                  <a:pt x="2586" y="1859"/>
                </a:lnTo>
                <a:lnTo>
                  <a:pt x="2676" y="1451"/>
                </a:lnTo>
                <a:lnTo>
                  <a:pt x="2631" y="907"/>
                </a:lnTo>
                <a:lnTo>
                  <a:pt x="2631" y="0"/>
                </a:lnTo>
                <a:lnTo>
                  <a:pt x="1815" y="45"/>
                </a:lnTo>
                <a:lnTo>
                  <a:pt x="1225" y="45"/>
                </a:lnTo>
                <a:lnTo>
                  <a:pt x="590" y="136"/>
                </a:lnTo>
                <a:lnTo>
                  <a:pt x="318" y="136"/>
                </a:lnTo>
                <a:lnTo>
                  <a:pt x="363" y="317"/>
                </a:lnTo>
                <a:lnTo>
                  <a:pt x="272" y="363"/>
                </a:lnTo>
                <a:lnTo>
                  <a:pt x="0" y="363"/>
                </a:lnTo>
                <a:lnTo>
                  <a:pt x="0" y="453"/>
                </a:lnTo>
                <a:lnTo>
                  <a:pt x="91" y="499"/>
                </a:lnTo>
                <a:lnTo>
                  <a:pt x="0" y="725"/>
                </a:lnTo>
                <a:lnTo>
                  <a:pt x="136" y="680"/>
                </a:lnTo>
                <a:lnTo>
                  <a:pt x="91" y="816"/>
                </a:lnTo>
                <a:lnTo>
                  <a:pt x="182" y="862"/>
                </a:lnTo>
                <a:lnTo>
                  <a:pt x="272" y="816"/>
                </a:lnTo>
                <a:lnTo>
                  <a:pt x="408" y="1088"/>
                </a:lnTo>
                <a:lnTo>
                  <a:pt x="363" y="1270"/>
                </a:lnTo>
                <a:lnTo>
                  <a:pt x="272" y="1360"/>
                </a:lnTo>
                <a:lnTo>
                  <a:pt x="91" y="1315"/>
                </a:lnTo>
                <a:lnTo>
                  <a:pt x="0" y="1315"/>
                </a:lnTo>
                <a:lnTo>
                  <a:pt x="0" y="1451"/>
                </a:lnTo>
                <a:lnTo>
                  <a:pt x="91" y="1678"/>
                </a:lnTo>
                <a:lnTo>
                  <a:pt x="182" y="1814"/>
                </a:lnTo>
                <a:lnTo>
                  <a:pt x="272" y="1814"/>
                </a:lnTo>
                <a:lnTo>
                  <a:pt x="227" y="1996"/>
                </a:lnTo>
                <a:lnTo>
                  <a:pt x="46" y="2041"/>
                </a:lnTo>
                <a:lnTo>
                  <a:pt x="0" y="2132"/>
                </a:lnTo>
                <a:lnTo>
                  <a:pt x="0" y="2313"/>
                </a:lnTo>
                <a:lnTo>
                  <a:pt x="91" y="2540"/>
                </a:lnTo>
                <a:lnTo>
                  <a:pt x="182" y="2721"/>
                </a:lnTo>
                <a:lnTo>
                  <a:pt x="363" y="2767"/>
                </a:lnTo>
                <a:lnTo>
                  <a:pt x="408" y="2721"/>
                </a:lnTo>
                <a:lnTo>
                  <a:pt x="363" y="2857"/>
                </a:lnTo>
                <a:lnTo>
                  <a:pt x="590" y="2721"/>
                </a:lnTo>
                <a:lnTo>
                  <a:pt x="590" y="2812"/>
                </a:lnTo>
                <a:lnTo>
                  <a:pt x="408" y="3039"/>
                </a:lnTo>
                <a:lnTo>
                  <a:pt x="408" y="3130"/>
                </a:lnTo>
                <a:lnTo>
                  <a:pt x="499" y="3084"/>
                </a:lnTo>
                <a:lnTo>
                  <a:pt x="590" y="3084"/>
                </a:lnTo>
                <a:lnTo>
                  <a:pt x="726" y="3084"/>
                </a:lnTo>
                <a:lnTo>
                  <a:pt x="590" y="3266"/>
                </a:lnTo>
                <a:lnTo>
                  <a:pt x="499" y="3402"/>
                </a:lnTo>
                <a:lnTo>
                  <a:pt x="499" y="3492"/>
                </a:lnTo>
                <a:lnTo>
                  <a:pt x="726" y="3220"/>
                </a:lnTo>
                <a:lnTo>
                  <a:pt x="817" y="3084"/>
                </a:lnTo>
                <a:lnTo>
                  <a:pt x="953" y="3220"/>
                </a:lnTo>
                <a:lnTo>
                  <a:pt x="998" y="3175"/>
                </a:lnTo>
                <a:lnTo>
                  <a:pt x="1134" y="3356"/>
                </a:lnTo>
                <a:lnTo>
                  <a:pt x="1179" y="3311"/>
                </a:lnTo>
                <a:lnTo>
                  <a:pt x="1316" y="3583"/>
                </a:lnTo>
                <a:lnTo>
                  <a:pt x="1270" y="3628"/>
                </a:lnTo>
                <a:lnTo>
                  <a:pt x="1316" y="3765"/>
                </a:lnTo>
                <a:lnTo>
                  <a:pt x="1406" y="3719"/>
                </a:lnTo>
                <a:lnTo>
                  <a:pt x="907" y="3991"/>
                </a:lnTo>
                <a:lnTo>
                  <a:pt x="907" y="4218"/>
                </a:lnTo>
                <a:lnTo>
                  <a:pt x="1270" y="4309"/>
                </a:lnTo>
                <a:lnTo>
                  <a:pt x="1452" y="4309"/>
                </a:lnTo>
                <a:lnTo>
                  <a:pt x="1588" y="4536"/>
                </a:lnTo>
                <a:lnTo>
                  <a:pt x="1678" y="4672"/>
                </a:lnTo>
                <a:lnTo>
                  <a:pt x="1769" y="4717"/>
                </a:lnTo>
                <a:lnTo>
                  <a:pt x="2404" y="4717"/>
                </a:lnTo>
              </a:path>
            </a:pathLst>
          </a:custGeom>
          <a:noFill/>
          <a:ln w="635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7171" name="Полилиния 14"/>
          <p:cNvSpPr>
            <a:spLocks noChangeArrowheads="1"/>
          </p:cNvSpPr>
          <p:nvPr/>
        </p:nvSpPr>
        <p:spPr bwMode="auto">
          <a:xfrm>
            <a:off x="3638550" y="8477250"/>
            <a:ext cx="1130300" cy="628650"/>
          </a:xfrm>
          <a:custGeom>
            <a:avLst/>
            <a:gdLst>
              <a:gd name="T0" fmla="*/ 0 w 1130129"/>
              <a:gd name="T1" fmla="*/ 0 h 628975"/>
              <a:gd name="T2" fmla="*/ 114334 w 1130129"/>
              <a:gd name="T3" fmla="*/ 95152 h 628975"/>
              <a:gd name="T4" fmla="*/ 171502 w 1130129"/>
              <a:gd name="T5" fmla="*/ 589940 h 628975"/>
              <a:gd name="T6" fmla="*/ 400170 w 1130129"/>
              <a:gd name="T7" fmla="*/ 551880 h 628975"/>
              <a:gd name="T8" fmla="*/ 1124290 w 1130129"/>
              <a:gd name="T9" fmla="*/ 361576 h 628975"/>
              <a:gd name="T10" fmla="*/ 1067122 w 1130129"/>
              <a:gd name="T11" fmla="*/ 418667 h 628975"/>
              <a:gd name="T12" fmla="*/ 1124290 w 1130129"/>
              <a:gd name="T13" fmla="*/ 513818 h 6289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30129"/>
              <a:gd name="T22" fmla="*/ 0 h 628975"/>
              <a:gd name="T23" fmla="*/ 1130129 w 1130129"/>
              <a:gd name="T24" fmla="*/ 628975 h 62897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30129" h="628975">
                <a:moveTo>
                  <a:pt x="0" y="0"/>
                </a:moveTo>
                <a:lnTo>
                  <a:pt x="114300" y="95250"/>
                </a:lnTo>
                <a:lnTo>
                  <a:pt x="171450" y="590550"/>
                </a:lnTo>
                <a:lnTo>
                  <a:pt x="400050" y="552450"/>
                </a:lnTo>
                <a:cubicBezTo>
                  <a:pt x="1130129" y="379537"/>
                  <a:pt x="1123950" y="628975"/>
                  <a:pt x="1123950" y="361950"/>
                </a:cubicBezTo>
                <a:lnTo>
                  <a:pt x="1066800" y="419100"/>
                </a:lnTo>
                <a:lnTo>
                  <a:pt x="1123950" y="514350"/>
                </a:lnTo>
              </a:path>
            </a:pathLst>
          </a:cu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defTabSz="1279525"/>
            <a:endParaRPr lang="ru-RU"/>
          </a:p>
        </p:txBody>
      </p:sp>
      <p:sp>
        <p:nvSpPr>
          <p:cNvPr id="7172" name="Rectangle 3"/>
          <p:cNvSpPr>
            <a:spLocks noGrp="1" noChangeArrowheads="1"/>
          </p:cNvSpPr>
          <p:nvPr>
            <p:ph type="ctrTitle"/>
          </p:nvPr>
        </p:nvSpPr>
        <p:spPr>
          <a:xfrm>
            <a:off x="0" y="871538"/>
            <a:ext cx="12801600" cy="766762"/>
          </a:xfrm>
          <a:solidFill>
            <a:srgbClr val="DDDDDD"/>
          </a:solidFill>
        </p:spPr>
        <p:txBody>
          <a:bodyPr/>
          <a:lstStyle/>
          <a:p>
            <a:pPr eaLnBrk="1" hangingPunct="1"/>
            <a:r>
              <a:rPr lang="ru-RU" sz="3200" dirty="0" smtClean="0">
                <a:latin typeface="Times New Roman" pitchFamily="18" charset="0"/>
              </a:rPr>
              <a:t>Общая информация</a:t>
            </a:r>
          </a:p>
        </p:txBody>
      </p:sp>
      <p:graphicFrame>
        <p:nvGraphicFramePr>
          <p:cNvPr id="7246" name="Group 78"/>
          <p:cNvGraphicFramePr>
            <a:graphicFrameLocks noGrp="1"/>
          </p:cNvGraphicFramePr>
          <p:nvPr/>
        </p:nvGraphicFramePr>
        <p:xfrm>
          <a:off x="1900238" y="1600200"/>
          <a:ext cx="10901362" cy="2768601"/>
        </p:xfrm>
        <a:graphic>
          <a:graphicData uri="http://schemas.openxmlformats.org/drawingml/2006/table">
            <a:tbl>
              <a:tblPr/>
              <a:tblGrid>
                <a:gridCol w="2279650"/>
                <a:gridCol w="1550987"/>
                <a:gridCol w="2947988"/>
                <a:gridCol w="1408112"/>
                <a:gridCol w="2714625"/>
              </a:tblGrid>
              <a:tr h="92233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Город</a:t>
                      </a:r>
                    </a:p>
                  </a:txBody>
                  <a:tcPr marL="91325" marR="91325" marT="45661" marB="4566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Территория тыс. кв.км</a:t>
                      </a:r>
                    </a:p>
                  </a:txBody>
                  <a:tcPr marL="91325" marR="91325" marT="45661" marB="4566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Население тыс.чел</a:t>
                      </a:r>
                    </a:p>
                  </a:txBody>
                  <a:tcPr marL="91325" marR="91325" marT="45661" marB="4566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Сел, хуторов, входящих в сельское поселение</a:t>
                      </a:r>
                    </a:p>
                  </a:txBody>
                  <a:tcPr marL="91325" marR="91325" marT="45661" marB="4566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Плотность нас.на 1 кв.км</a:t>
                      </a:r>
                    </a:p>
                  </a:txBody>
                  <a:tcPr marL="91325" marR="91325" marT="45661" marB="4566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</a:tr>
              <a:tr h="923925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Красноярское сельское поселение Цимлянского района Ростовской области</a:t>
                      </a:r>
                    </a:p>
                  </a:txBody>
                  <a:tcPr marL="91325" marR="91325" marT="45661" marB="4566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84,8</a:t>
                      </a:r>
                    </a:p>
                  </a:txBody>
                  <a:tcPr marL="91325" marR="91325" marT="45661" marB="4566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5,772</a:t>
                      </a:r>
                    </a:p>
                  </a:txBody>
                  <a:tcPr marL="91325" marR="91325" marT="45661" marB="4566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</a:p>
                  </a:txBody>
                  <a:tcPr marL="91325" marR="91325" marT="45661" marB="4566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24,6</a:t>
                      </a:r>
                    </a:p>
                  </a:txBody>
                  <a:tcPr marL="91325" marR="91325" marT="45661" marB="4566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</a:tr>
              <a:tr h="922338">
                <a:tc gridSpan="5">
                  <a:txBody>
                    <a:bodyPr/>
                    <a:lstStyle/>
                    <a:p>
                      <a:pPr marL="0" marR="0" lvl="0" indent="0" algn="just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ст. Красноярская является центром Красноярского сельского поселения. На территории поселения расположены земли и объекты ЗАО «Ленина», база и часть земель ГАУ РО «Лес», объекты образования МБОУ Красноярская СОШ, МБОУ </a:t>
                      </a:r>
                      <a:r>
                        <a:rPr kumimoji="0" lang="ru-RU" sz="13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Дубравенская</a:t>
                      </a: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ООШ, МБДОУ </a:t>
                      </a:r>
                      <a:r>
                        <a:rPr kumimoji="0" lang="ru-RU" sz="13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д</a:t>
                      </a: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/сад «Колосок», МБДОУ </a:t>
                      </a:r>
                      <a:r>
                        <a:rPr kumimoji="0" lang="ru-RU" sz="13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д</a:t>
                      </a: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/сад «Елочка», Школа искусств, Красноярский СДК, Амбулатория, ООО«</a:t>
                      </a:r>
                      <a:r>
                        <a:rPr kumimoji="0" lang="ru-RU" sz="13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Агроснаб</a:t>
                      </a: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», ВДПО, АЗС №81, ООО «Бизон», объекты торговли.</a:t>
                      </a: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1325" marR="91325" marT="45661" marB="4566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7195" name="Text Box 108"/>
          <p:cNvSpPr txBox="1">
            <a:spLocks noChangeArrowheads="1"/>
          </p:cNvSpPr>
          <p:nvPr/>
        </p:nvSpPr>
        <p:spPr bwMode="auto">
          <a:xfrm>
            <a:off x="0" y="3800468"/>
            <a:ext cx="1828768" cy="1476926"/>
          </a:xfrm>
          <a:prstGeom prst="rect">
            <a:avLst/>
          </a:prstGeom>
          <a:solidFill>
            <a:srgbClr val="FFFF99"/>
          </a:solidFill>
          <a:ln w="9525">
            <a:noFill/>
            <a:miter lim="800000"/>
            <a:headEnd/>
            <a:tailEnd/>
          </a:ln>
        </p:spPr>
        <p:txBody>
          <a:bodyPr wrap="square" lIns="91041" tIns="45521" rIns="91041" bIns="45521">
            <a:spAutoFit/>
          </a:bodyPr>
          <a:lstStyle/>
          <a:p>
            <a:pPr algn="ctr" defTabSz="1279525"/>
            <a:r>
              <a:rPr lang="ru-RU" sz="1000" dirty="0" err="1">
                <a:cs typeface="Arial" charset="0"/>
              </a:rPr>
              <a:t>Плутенко</a:t>
            </a:r>
            <a:r>
              <a:rPr lang="ru-RU" sz="1000" dirty="0">
                <a:cs typeface="Arial" charset="0"/>
              </a:rPr>
              <a:t> Елена Анатольевна</a:t>
            </a:r>
          </a:p>
          <a:p>
            <a:pPr algn="ctr" defTabSz="1279525"/>
            <a:r>
              <a:rPr lang="ru-RU" sz="1000" dirty="0">
                <a:cs typeface="Arial" charset="0"/>
              </a:rPr>
              <a:t>Глава </a:t>
            </a:r>
            <a:r>
              <a:rPr lang="ru-RU" sz="1000" dirty="0" smtClean="0">
                <a:cs typeface="Arial" charset="0"/>
              </a:rPr>
              <a:t>Администрации Красноярского </a:t>
            </a:r>
            <a:r>
              <a:rPr lang="ru-RU" sz="1000" dirty="0">
                <a:cs typeface="Arial" charset="0"/>
              </a:rPr>
              <a:t>сельского </a:t>
            </a:r>
          </a:p>
          <a:p>
            <a:pPr algn="ctr" defTabSz="1279525"/>
            <a:r>
              <a:rPr lang="ru-RU" sz="1000" dirty="0">
                <a:cs typeface="Arial" charset="0"/>
              </a:rPr>
              <a:t>поселения Цимлянского района</a:t>
            </a:r>
          </a:p>
          <a:p>
            <a:pPr algn="ctr" defTabSz="1279525"/>
            <a:r>
              <a:rPr lang="ru-RU" sz="1000" dirty="0">
                <a:cs typeface="Arial" charset="0"/>
              </a:rPr>
              <a:t> Ростовской области</a:t>
            </a:r>
          </a:p>
          <a:p>
            <a:pPr algn="ctr" defTabSz="1279525"/>
            <a:r>
              <a:rPr lang="ru-RU" sz="1000" dirty="0">
                <a:cs typeface="Arial" charset="0"/>
              </a:rPr>
              <a:t>Тел.</a:t>
            </a:r>
            <a:r>
              <a:rPr lang="ru-RU" sz="1000" dirty="0"/>
              <a:t> 58-1-66</a:t>
            </a:r>
            <a:endParaRPr lang="ru-RU" sz="1000" dirty="0">
              <a:cs typeface="Arial" charset="0"/>
            </a:endParaRPr>
          </a:p>
          <a:p>
            <a:pPr algn="ctr" defTabSz="1279525"/>
            <a:r>
              <a:rPr lang="ru-RU" sz="1000" dirty="0" err="1">
                <a:cs typeface="Arial" charset="0"/>
              </a:rPr>
              <a:t>Моб</a:t>
            </a:r>
            <a:r>
              <a:rPr lang="ru-RU" sz="1000" dirty="0">
                <a:cs typeface="Arial" charset="0"/>
              </a:rPr>
              <a:t>. </a:t>
            </a:r>
            <a:r>
              <a:rPr lang="ru-RU" sz="1000" dirty="0"/>
              <a:t> </a:t>
            </a:r>
            <a:r>
              <a:rPr lang="ru-RU" sz="1000" dirty="0" smtClean="0"/>
              <a:t>+7-919-886-43-64</a:t>
            </a:r>
            <a:endParaRPr lang="ru-RU" sz="1000" dirty="0">
              <a:cs typeface="Arial" charset="0"/>
            </a:endParaRPr>
          </a:p>
        </p:txBody>
      </p:sp>
      <p:graphicFrame>
        <p:nvGraphicFramePr>
          <p:cNvPr id="7247" name="Group 79"/>
          <p:cNvGraphicFramePr>
            <a:graphicFrameLocks noGrp="1"/>
          </p:cNvGraphicFramePr>
          <p:nvPr/>
        </p:nvGraphicFramePr>
        <p:xfrm>
          <a:off x="257175" y="7445375"/>
          <a:ext cx="11666538" cy="2156397"/>
        </p:xfrm>
        <a:graphic>
          <a:graphicData uri="http://schemas.openxmlformats.org/drawingml/2006/table">
            <a:tbl>
              <a:tblPr/>
              <a:tblGrid>
                <a:gridCol w="1930400"/>
                <a:gridCol w="1814513"/>
                <a:gridCol w="2087562"/>
                <a:gridCol w="1882775"/>
                <a:gridCol w="1928813"/>
                <a:gridCol w="2022475"/>
              </a:tblGrid>
              <a:tr h="341313"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Администрация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Красноярского СП </a:t>
                      </a:r>
                    </a:p>
                  </a:txBody>
                  <a:tcPr marL="0" marR="0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Глава –</a:t>
                      </a:r>
                      <a:r>
                        <a:rPr kumimoji="0" lang="ru-RU" sz="14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Плутенко</a:t>
                      </a: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Е.А.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Тел.</a:t>
                      </a: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58-6-90</a:t>
                      </a: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Моб. </a:t>
                      </a: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ВДПО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</a:tr>
              <a:tr h="28733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Общий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/>
                      </a:r>
                      <a:b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</a:b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58-1-66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Общий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58-7-90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</a:tr>
              <a:tr h="304800"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ЗАО «Ленина»</a:t>
                      </a:r>
                    </a:p>
                  </a:txBody>
                  <a:tcPr marL="0" marR="0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Директор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Тел.</a:t>
                      </a: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58-0-02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МБОУ Красноярская СОШ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директор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58-2-25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</a:tr>
              <a:tr h="5715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Секретарь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58-1-32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Общий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58-2-19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</a:tr>
            </a:tbl>
          </a:graphicData>
        </a:graphic>
      </p:graphicFrame>
      <p:sp>
        <p:nvSpPr>
          <p:cNvPr id="7231" name="Text Box 4"/>
          <p:cNvSpPr txBox="1">
            <a:spLocks noChangeArrowheads="1"/>
          </p:cNvSpPr>
          <p:nvPr/>
        </p:nvSpPr>
        <p:spPr bwMode="auto">
          <a:xfrm>
            <a:off x="0" y="0"/>
            <a:ext cx="12801600" cy="946150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91395" tIns="45697" rIns="91395" bIns="45697">
            <a:spAutoFit/>
          </a:bodyPr>
          <a:lstStyle/>
          <a:p>
            <a:pPr algn="ctr" defTabSz="1279525"/>
            <a:r>
              <a:rPr lang="ru-RU" sz="2800" b="1" dirty="0">
                <a:solidFill>
                  <a:schemeClr val="tx2"/>
                </a:solidFill>
                <a:latin typeface="Times New Roman" pitchFamily="18" charset="0"/>
              </a:rPr>
              <a:t>Паспорт территории Красноярского сельского поселения</a:t>
            </a:r>
          </a:p>
          <a:p>
            <a:pPr algn="ctr" defTabSz="1279525"/>
            <a:r>
              <a:rPr lang="ru-RU" sz="2800" b="1" dirty="0">
                <a:solidFill>
                  <a:schemeClr val="tx2"/>
                </a:solidFill>
                <a:latin typeface="Times New Roman" pitchFamily="18" charset="0"/>
              </a:rPr>
              <a:t>Цимлянского района Ростовской области</a:t>
            </a:r>
          </a:p>
        </p:txBody>
      </p:sp>
      <p:pic>
        <p:nvPicPr>
          <p:cNvPr id="9" name="Рисунок 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657328"/>
            <a:ext cx="1900206" cy="2232247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Таблица 2"/>
          <p:cNvGraphicFramePr>
            <a:graphicFrameLocks noGrp="1"/>
          </p:cNvGraphicFramePr>
          <p:nvPr>
            <p:extLst/>
          </p:nvPr>
        </p:nvGraphicFramePr>
        <p:xfrm>
          <a:off x="7639" y="0"/>
          <a:ext cx="12793961" cy="9601201"/>
        </p:xfrm>
        <a:graphic>
          <a:graphicData uri="http://schemas.openxmlformats.org/drawingml/2006/table">
            <a:tbl>
              <a:tblPr firstRow="1" firstCol="1" bandRow="1"/>
              <a:tblGrid>
                <a:gridCol w="479503">
                  <a:extLst>
                    <a:ext uri="{9D8B030D-6E8A-4147-A177-3AD203B41FA5}">
                      <a16:colId xmlns="" xmlns:a16="http://schemas.microsoft.com/office/drawing/2014/main" val="2183867191"/>
                    </a:ext>
                  </a:extLst>
                </a:gridCol>
                <a:gridCol w="1246565">
                  <a:extLst>
                    <a:ext uri="{9D8B030D-6E8A-4147-A177-3AD203B41FA5}">
                      <a16:colId xmlns="" xmlns:a16="http://schemas.microsoft.com/office/drawing/2014/main" val="1251406380"/>
                    </a:ext>
                  </a:extLst>
                </a:gridCol>
                <a:gridCol w="627596">
                  <a:extLst>
                    <a:ext uri="{9D8B030D-6E8A-4147-A177-3AD203B41FA5}">
                      <a16:colId xmlns="" xmlns:a16="http://schemas.microsoft.com/office/drawing/2014/main" val="811616020"/>
                    </a:ext>
                  </a:extLst>
                </a:gridCol>
                <a:gridCol w="575512">
                  <a:extLst>
                    <a:ext uri="{9D8B030D-6E8A-4147-A177-3AD203B41FA5}">
                      <a16:colId xmlns="" xmlns:a16="http://schemas.microsoft.com/office/drawing/2014/main" val="2888743277"/>
                    </a:ext>
                  </a:extLst>
                </a:gridCol>
                <a:gridCol w="561781">
                  <a:extLst>
                    <a:ext uri="{9D8B030D-6E8A-4147-A177-3AD203B41FA5}">
                      <a16:colId xmlns="" xmlns:a16="http://schemas.microsoft.com/office/drawing/2014/main" val="1111729052"/>
                    </a:ext>
                  </a:extLst>
                </a:gridCol>
                <a:gridCol w="865551">
                  <a:extLst>
                    <a:ext uri="{9D8B030D-6E8A-4147-A177-3AD203B41FA5}">
                      <a16:colId xmlns="" xmlns:a16="http://schemas.microsoft.com/office/drawing/2014/main" val="831942240"/>
                    </a:ext>
                  </a:extLst>
                </a:gridCol>
                <a:gridCol w="865551">
                  <a:extLst>
                    <a:ext uri="{9D8B030D-6E8A-4147-A177-3AD203B41FA5}">
                      <a16:colId xmlns="" xmlns:a16="http://schemas.microsoft.com/office/drawing/2014/main" val="2498129480"/>
                    </a:ext>
                  </a:extLst>
                </a:gridCol>
                <a:gridCol w="831763">
                  <a:extLst>
                    <a:ext uri="{9D8B030D-6E8A-4147-A177-3AD203B41FA5}">
                      <a16:colId xmlns="" xmlns:a16="http://schemas.microsoft.com/office/drawing/2014/main" val="2322798208"/>
                    </a:ext>
                  </a:extLst>
                </a:gridCol>
                <a:gridCol w="979810">
                  <a:extLst>
                    <a:ext uri="{9D8B030D-6E8A-4147-A177-3AD203B41FA5}">
                      <a16:colId xmlns="" xmlns:a16="http://schemas.microsoft.com/office/drawing/2014/main" val="2132221538"/>
                    </a:ext>
                  </a:extLst>
                </a:gridCol>
                <a:gridCol w="936104">
                  <a:extLst>
                    <a:ext uri="{9D8B030D-6E8A-4147-A177-3AD203B41FA5}">
                      <a16:colId xmlns="" xmlns:a16="http://schemas.microsoft.com/office/drawing/2014/main" val="2502160845"/>
                    </a:ext>
                  </a:extLst>
                </a:gridCol>
                <a:gridCol w="792088">
                  <a:extLst>
                    <a:ext uri="{9D8B030D-6E8A-4147-A177-3AD203B41FA5}">
                      <a16:colId xmlns="" xmlns:a16="http://schemas.microsoft.com/office/drawing/2014/main" val="853992750"/>
                    </a:ext>
                  </a:extLst>
                </a:gridCol>
                <a:gridCol w="792088">
                  <a:extLst>
                    <a:ext uri="{9D8B030D-6E8A-4147-A177-3AD203B41FA5}">
                      <a16:colId xmlns="" xmlns:a16="http://schemas.microsoft.com/office/drawing/2014/main" val="1676913441"/>
                    </a:ext>
                  </a:extLst>
                </a:gridCol>
                <a:gridCol w="936104">
                  <a:extLst>
                    <a:ext uri="{9D8B030D-6E8A-4147-A177-3AD203B41FA5}">
                      <a16:colId xmlns="" xmlns:a16="http://schemas.microsoft.com/office/drawing/2014/main" val="2148672614"/>
                    </a:ext>
                  </a:extLst>
                </a:gridCol>
                <a:gridCol w="2303945">
                  <a:extLst>
                    <a:ext uri="{9D8B030D-6E8A-4147-A177-3AD203B41FA5}">
                      <a16:colId xmlns="" xmlns:a16="http://schemas.microsoft.com/office/drawing/2014/main" val="4024504271"/>
                    </a:ext>
                  </a:extLst>
                </a:gridCol>
              </a:tblGrid>
              <a:tr h="924719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№ п/п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Привлечение в соответствии с планами применения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Привлекалось фактически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Нормативное время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Нормативный документ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показателей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Расстояние до места ЧС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Недостатки в реагировании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247401374"/>
                  </a:ext>
                </a:extLst>
              </a:tr>
              <a:tr h="478516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Получение информации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2194549473"/>
                  </a:ext>
                </a:extLst>
              </a:tr>
              <a:tr h="95707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Ответственный дежурный ФБУ здравоохранения «Центр гигиены и эпидемиологии»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147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1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57443272"/>
                  </a:ext>
                </a:extLst>
              </a:tr>
              <a:tr h="53587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Ответственный дежурный </a:t>
                      </a:r>
                      <a:r>
                        <a:rPr lang="ru-RU" sz="1100" dirty="0" err="1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тер.фонда</a:t>
                      </a: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ОМС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901007957"/>
                  </a:ext>
                </a:extLst>
              </a:tr>
              <a:tr h="481832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территориальные органы: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098173756"/>
                  </a:ext>
                </a:extLst>
              </a:tr>
              <a:tr h="398780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Силы и средства ликвидации ЧС Минздрава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572697284"/>
                  </a:ext>
                </a:extLst>
              </a:tr>
              <a:tr h="74271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Бригада специализированной медицинской помощи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505917737"/>
                  </a:ext>
                </a:extLst>
              </a:tr>
              <a:tr h="47459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Станции скорой помощи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147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1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682492696"/>
                  </a:ext>
                </a:extLst>
              </a:tr>
              <a:tr h="55829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Мобильный медицинский отряд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207757408"/>
                  </a:ext>
                </a:extLst>
              </a:tr>
              <a:tr h="63804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Комплексная хирургическая бригада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380412708"/>
                  </a:ext>
                </a:extLst>
              </a:tr>
              <a:tr h="36449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Инфекционная бригада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4151968799"/>
                  </a:ext>
                </a:extLst>
              </a:tr>
              <a:tr h="47853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Психотерапевтическая бригада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017598496"/>
                  </a:ext>
                </a:extLst>
              </a:tr>
              <a:tr h="57383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Токсико-терапевтическая бригада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836937263"/>
                  </a:ext>
                </a:extLst>
              </a:tr>
              <a:tr h="478536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силы и средства ликвидации ЧС: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46591507"/>
                  </a:ext>
                </a:extLst>
              </a:tr>
              <a:tr h="478536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Итого за Минздрав России: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731090809"/>
                  </a:ext>
                </a:extLst>
              </a:tr>
              <a:tr h="398780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Минприроды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144241833"/>
                  </a:ext>
                </a:extLst>
              </a:tr>
              <a:tr h="319024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Органы повседневного управления Минприроды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864589303"/>
                  </a:ext>
                </a:extLst>
              </a:tr>
              <a:tr h="319024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ОПУ: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="" xmlns:a16="http://schemas.microsoft.com/office/drawing/2014/main" val="294462307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32841166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/>
          </p:nvPr>
        </p:nvGraphicFramePr>
        <p:xfrm>
          <a:off x="7639" y="0"/>
          <a:ext cx="12793961" cy="9601199"/>
        </p:xfrm>
        <a:graphic>
          <a:graphicData uri="http://schemas.openxmlformats.org/drawingml/2006/table">
            <a:tbl>
              <a:tblPr firstRow="1" firstCol="1" bandRow="1"/>
              <a:tblGrid>
                <a:gridCol w="479503">
                  <a:extLst>
                    <a:ext uri="{9D8B030D-6E8A-4147-A177-3AD203B41FA5}">
                      <a16:colId xmlns="" xmlns:a16="http://schemas.microsoft.com/office/drawing/2014/main" val="487051862"/>
                    </a:ext>
                  </a:extLst>
                </a:gridCol>
                <a:gridCol w="1246565">
                  <a:extLst>
                    <a:ext uri="{9D8B030D-6E8A-4147-A177-3AD203B41FA5}">
                      <a16:colId xmlns="" xmlns:a16="http://schemas.microsoft.com/office/drawing/2014/main" val="3496448293"/>
                    </a:ext>
                  </a:extLst>
                </a:gridCol>
                <a:gridCol w="627596">
                  <a:extLst>
                    <a:ext uri="{9D8B030D-6E8A-4147-A177-3AD203B41FA5}">
                      <a16:colId xmlns="" xmlns:a16="http://schemas.microsoft.com/office/drawing/2014/main" val="3668335045"/>
                    </a:ext>
                  </a:extLst>
                </a:gridCol>
                <a:gridCol w="575512">
                  <a:extLst>
                    <a:ext uri="{9D8B030D-6E8A-4147-A177-3AD203B41FA5}">
                      <a16:colId xmlns="" xmlns:a16="http://schemas.microsoft.com/office/drawing/2014/main" val="1956239988"/>
                    </a:ext>
                  </a:extLst>
                </a:gridCol>
                <a:gridCol w="561781">
                  <a:extLst>
                    <a:ext uri="{9D8B030D-6E8A-4147-A177-3AD203B41FA5}">
                      <a16:colId xmlns="" xmlns:a16="http://schemas.microsoft.com/office/drawing/2014/main" val="4060889146"/>
                    </a:ext>
                  </a:extLst>
                </a:gridCol>
                <a:gridCol w="865551">
                  <a:extLst>
                    <a:ext uri="{9D8B030D-6E8A-4147-A177-3AD203B41FA5}">
                      <a16:colId xmlns="" xmlns:a16="http://schemas.microsoft.com/office/drawing/2014/main" val="2456068940"/>
                    </a:ext>
                  </a:extLst>
                </a:gridCol>
                <a:gridCol w="865551">
                  <a:extLst>
                    <a:ext uri="{9D8B030D-6E8A-4147-A177-3AD203B41FA5}">
                      <a16:colId xmlns="" xmlns:a16="http://schemas.microsoft.com/office/drawing/2014/main" val="1286948465"/>
                    </a:ext>
                  </a:extLst>
                </a:gridCol>
                <a:gridCol w="831763">
                  <a:extLst>
                    <a:ext uri="{9D8B030D-6E8A-4147-A177-3AD203B41FA5}">
                      <a16:colId xmlns="" xmlns:a16="http://schemas.microsoft.com/office/drawing/2014/main" val="4285622560"/>
                    </a:ext>
                  </a:extLst>
                </a:gridCol>
                <a:gridCol w="979810">
                  <a:extLst>
                    <a:ext uri="{9D8B030D-6E8A-4147-A177-3AD203B41FA5}">
                      <a16:colId xmlns="" xmlns:a16="http://schemas.microsoft.com/office/drawing/2014/main" val="2620723707"/>
                    </a:ext>
                  </a:extLst>
                </a:gridCol>
                <a:gridCol w="936104">
                  <a:extLst>
                    <a:ext uri="{9D8B030D-6E8A-4147-A177-3AD203B41FA5}">
                      <a16:colId xmlns="" xmlns:a16="http://schemas.microsoft.com/office/drawing/2014/main" val="3238765957"/>
                    </a:ext>
                  </a:extLst>
                </a:gridCol>
                <a:gridCol w="792088">
                  <a:extLst>
                    <a:ext uri="{9D8B030D-6E8A-4147-A177-3AD203B41FA5}">
                      <a16:colId xmlns="" xmlns:a16="http://schemas.microsoft.com/office/drawing/2014/main" val="3307363571"/>
                    </a:ext>
                  </a:extLst>
                </a:gridCol>
                <a:gridCol w="792088">
                  <a:extLst>
                    <a:ext uri="{9D8B030D-6E8A-4147-A177-3AD203B41FA5}">
                      <a16:colId xmlns="" xmlns:a16="http://schemas.microsoft.com/office/drawing/2014/main" val="1227324584"/>
                    </a:ext>
                  </a:extLst>
                </a:gridCol>
                <a:gridCol w="936104">
                  <a:extLst>
                    <a:ext uri="{9D8B030D-6E8A-4147-A177-3AD203B41FA5}">
                      <a16:colId xmlns="" xmlns:a16="http://schemas.microsoft.com/office/drawing/2014/main" val="3794682356"/>
                    </a:ext>
                  </a:extLst>
                </a:gridCol>
                <a:gridCol w="2303945">
                  <a:extLst>
                    <a:ext uri="{9D8B030D-6E8A-4147-A177-3AD203B41FA5}">
                      <a16:colId xmlns="" xmlns:a16="http://schemas.microsoft.com/office/drawing/2014/main" val="1795078635"/>
                    </a:ext>
                  </a:extLst>
                </a:gridCol>
              </a:tblGrid>
              <a:tr h="988640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№ п/п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Привлечение в соответствии с планами применения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Привлекалось фактически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Нормативное время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Нормативный документ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показателей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Расстояние до места ЧС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Недостатки в реагировании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379422943"/>
                  </a:ext>
                </a:extLst>
              </a:tr>
              <a:tr h="60313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Получение информации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420438121"/>
                  </a:ext>
                </a:extLst>
              </a:tr>
              <a:tr h="31029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Территориальные органы Минприроды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166549412"/>
                  </a:ext>
                </a:extLst>
              </a:tr>
              <a:tr h="546598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территориальные органы: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12781655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Силы и средства ликвидации ЧС Минприроды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4270480602"/>
                  </a:ext>
                </a:extLst>
              </a:tr>
              <a:tr h="482194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силы и средства ликвидации ЧС: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726635768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err="1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Минкомсвязь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829022166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Органы повседневного управления </a:t>
                      </a:r>
                      <a:r>
                        <a:rPr lang="ru-RU" sz="1100" dirty="0" err="1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Минкомсвязи</a:t>
                      </a: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713866799"/>
                  </a:ext>
                </a:extLst>
              </a:tr>
              <a:tr h="321462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ОПУ: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650591187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Территориальные органы </a:t>
                      </a:r>
                      <a:r>
                        <a:rPr lang="ru-RU" sz="1100" dirty="0" err="1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Минкомсвязи</a:t>
                      </a: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4095257333"/>
                  </a:ext>
                </a:extLst>
              </a:tr>
              <a:tr h="642926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территориальные органы: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97434697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Силы и средства ликвидации ЧС </a:t>
                      </a:r>
                      <a:r>
                        <a:rPr lang="ru-RU" sz="1100" dirty="0" err="1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Минкомсвязи</a:t>
                      </a: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204041626"/>
                  </a:ext>
                </a:extLst>
              </a:tr>
              <a:tr h="482194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силы и средства ликвидации ЧС: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2867644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Минтранс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154147799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Органы повседневного управления Минтранса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4015688558"/>
                  </a:ext>
                </a:extLst>
              </a:tr>
              <a:tr h="321462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ОПУ: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09661144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Территориальные органы Минтранса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413341980"/>
                  </a:ext>
                </a:extLst>
              </a:tr>
              <a:tr h="321462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ОПУ: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416246073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563232225"/>
                  </a:ext>
                </a:extLst>
              </a:tr>
              <a:tr h="561292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территориальные органы: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014671690"/>
                  </a:ext>
                </a:extLst>
              </a:tr>
              <a:tr h="322731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94557977"/>
                  </a:ext>
                </a:extLst>
              </a:tr>
              <a:tr h="401829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силы и средства ликвидации ЧС: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61886291"/>
                  </a:ext>
                </a:extLst>
              </a:tr>
              <a:tr h="401829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Итого за ФП РСЧС: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18854776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9562064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/>
          </p:nvPr>
        </p:nvGraphicFramePr>
        <p:xfrm>
          <a:off x="9559" y="13752"/>
          <a:ext cx="12793961" cy="11721693"/>
        </p:xfrm>
        <a:graphic>
          <a:graphicData uri="http://schemas.openxmlformats.org/drawingml/2006/table">
            <a:tbl>
              <a:tblPr firstRow="1" firstCol="1" bandRow="1"/>
              <a:tblGrid>
                <a:gridCol w="479503">
                  <a:extLst>
                    <a:ext uri="{9D8B030D-6E8A-4147-A177-3AD203B41FA5}">
                      <a16:colId xmlns="" xmlns:a16="http://schemas.microsoft.com/office/drawing/2014/main" val="3407734190"/>
                    </a:ext>
                  </a:extLst>
                </a:gridCol>
                <a:gridCol w="1246565">
                  <a:extLst>
                    <a:ext uri="{9D8B030D-6E8A-4147-A177-3AD203B41FA5}">
                      <a16:colId xmlns="" xmlns:a16="http://schemas.microsoft.com/office/drawing/2014/main" val="140577033"/>
                    </a:ext>
                  </a:extLst>
                </a:gridCol>
                <a:gridCol w="627596">
                  <a:extLst>
                    <a:ext uri="{9D8B030D-6E8A-4147-A177-3AD203B41FA5}">
                      <a16:colId xmlns="" xmlns:a16="http://schemas.microsoft.com/office/drawing/2014/main" val="3525632412"/>
                    </a:ext>
                  </a:extLst>
                </a:gridCol>
                <a:gridCol w="575512">
                  <a:extLst>
                    <a:ext uri="{9D8B030D-6E8A-4147-A177-3AD203B41FA5}">
                      <a16:colId xmlns="" xmlns:a16="http://schemas.microsoft.com/office/drawing/2014/main" val="1224047616"/>
                    </a:ext>
                  </a:extLst>
                </a:gridCol>
                <a:gridCol w="561781">
                  <a:extLst>
                    <a:ext uri="{9D8B030D-6E8A-4147-A177-3AD203B41FA5}">
                      <a16:colId xmlns="" xmlns:a16="http://schemas.microsoft.com/office/drawing/2014/main" val="315251980"/>
                    </a:ext>
                  </a:extLst>
                </a:gridCol>
                <a:gridCol w="865551">
                  <a:extLst>
                    <a:ext uri="{9D8B030D-6E8A-4147-A177-3AD203B41FA5}">
                      <a16:colId xmlns="" xmlns:a16="http://schemas.microsoft.com/office/drawing/2014/main" val="2661792507"/>
                    </a:ext>
                  </a:extLst>
                </a:gridCol>
                <a:gridCol w="865551">
                  <a:extLst>
                    <a:ext uri="{9D8B030D-6E8A-4147-A177-3AD203B41FA5}">
                      <a16:colId xmlns="" xmlns:a16="http://schemas.microsoft.com/office/drawing/2014/main" val="1693306583"/>
                    </a:ext>
                  </a:extLst>
                </a:gridCol>
                <a:gridCol w="831763">
                  <a:extLst>
                    <a:ext uri="{9D8B030D-6E8A-4147-A177-3AD203B41FA5}">
                      <a16:colId xmlns="" xmlns:a16="http://schemas.microsoft.com/office/drawing/2014/main" val="1917734699"/>
                    </a:ext>
                  </a:extLst>
                </a:gridCol>
                <a:gridCol w="979810">
                  <a:extLst>
                    <a:ext uri="{9D8B030D-6E8A-4147-A177-3AD203B41FA5}">
                      <a16:colId xmlns="" xmlns:a16="http://schemas.microsoft.com/office/drawing/2014/main" val="4282354229"/>
                    </a:ext>
                  </a:extLst>
                </a:gridCol>
                <a:gridCol w="936104">
                  <a:extLst>
                    <a:ext uri="{9D8B030D-6E8A-4147-A177-3AD203B41FA5}">
                      <a16:colId xmlns="" xmlns:a16="http://schemas.microsoft.com/office/drawing/2014/main" val="3305427715"/>
                    </a:ext>
                  </a:extLst>
                </a:gridCol>
                <a:gridCol w="792088">
                  <a:extLst>
                    <a:ext uri="{9D8B030D-6E8A-4147-A177-3AD203B41FA5}">
                      <a16:colId xmlns="" xmlns:a16="http://schemas.microsoft.com/office/drawing/2014/main" val="1276981954"/>
                    </a:ext>
                  </a:extLst>
                </a:gridCol>
                <a:gridCol w="792088">
                  <a:extLst>
                    <a:ext uri="{9D8B030D-6E8A-4147-A177-3AD203B41FA5}">
                      <a16:colId xmlns="" xmlns:a16="http://schemas.microsoft.com/office/drawing/2014/main" val="2738053924"/>
                    </a:ext>
                  </a:extLst>
                </a:gridCol>
                <a:gridCol w="936104">
                  <a:extLst>
                    <a:ext uri="{9D8B030D-6E8A-4147-A177-3AD203B41FA5}">
                      <a16:colId xmlns="" xmlns:a16="http://schemas.microsoft.com/office/drawing/2014/main" val="3219751980"/>
                    </a:ext>
                  </a:extLst>
                </a:gridCol>
                <a:gridCol w="2303945">
                  <a:extLst>
                    <a:ext uri="{9D8B030D-6E8A-4147-A177-3AD203B41FA5}">
                      <a16:colId xmlns="" xmlns:a16="http://schemas.microsoft.com/office/drawing/2014/main" val="3498512011"/>
                    </a:ext>
                  </a:extLst>
                </a:gridCol>
              </a:tblGrid>
              <a:tr h="885826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№ п/п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Привлечение в соответствии с планами применения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Привлекалось фактически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Нормативное время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Нормативный документ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показателей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Расстояние до места ЧС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Недостатки в реагировании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147463285"/>
                  </a:ext>
                </a:extLst>
              </a:tr>
              <a:tr h="54040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Получение информации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587233917"/>
                  </a:ext>
                </a:extLst>
              </a:tr>
              <a:tr h="336279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Территориальные подсистемы РСЧС</a:t>
                      </a:r>
                      <a:endParaRPr lang="ru-RU" sz="12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067540521"/>
                  </a:ext>
                </a:extLst>
              </a:tr>
              <a:tr h="28803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Координационные органы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50435112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КЧС и ОПБ субъекта РФ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432724980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КЧС и ОПБ муниципального образования субъекта РФ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147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Постановление главы администрации №820 от 27.12.2017г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4163839053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КЧС и ОПБ муниципального образования субъекта РФ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684344670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КЧС и ОПБ муниципального образования субъекта РФ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03441974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ОГ КЧС и ОПБ субъекта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042582957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ОГ КЧС и ОПБ муниципального образования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4259090541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ОШ (КЧС и ОПБ объекта)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649901602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ОШ (КЧС и ОПБ муниципального образования)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4111607629"/>
                  </a:ext>
                </a:extLst>
              </a:tr>
              <a:tr h="336279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КЧС и ОПБ субъекта: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386592281"/>
                  </a:ext>
                </a:extLst>
              </a:tr>
              <a:tr h="336279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Органы повседневного управления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483891999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ДДС субъекта Администрации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4222500663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ЕДДС муниципального образования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635806954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ЕДДС муниципального образования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4216068851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ЕДДС муниципального образования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540872136"/>
                  </a:ext>
                </a:extLst>
              </a:tr>
              <a:tr h="336279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ЕДДС: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79278028"/>
                  </a:ext>
                </a:extLst>
              </a:tr>
              <a:tr h="336279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Силы и средства ликвидации ЧС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973663331"/>
                  </a:ext>
                </a:extLst>
              </a:tr>
              <a:tr h="27232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Газовая служба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764369485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Медицинская служба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4024762850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Аварийно-спасательные формирования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579002673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Энергетическая служба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23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08246820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Коммунальная служба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25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535328459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Другие силы и средства ликвидации ЧС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19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75518515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89379999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/>
          </p:nvPr>
        </p:nvGraphicFramePr>
        <p:xfrm>
          <a:off x="7639" y="13752"/>
          <a:ext cx="12793961" cy="6082992"/>
        </p:xfrm>
        <a:graphic>
          <a:graphicData uri="http://schemas.openxmlformats.org/drawingml/2006/table">
            <a:tbl>
              <a:tblPr firstRow="1" firstCol="1" bandRow="1"/>
              <a:tblGrid>
                <a:gridCol w="479503">
                  <a:extLst>
                    <a:ext uri="{9D8B030D-6E8A-4147-A177-3AD203B41FA5}">
                      <a16:colId xmlns="" xmlns:a16="http://schemas.microsoft.com/office/drawing/2014/main" val="2720773614"/>
                    </a:ext>
                  </a:extLst>
                </a:gridCol>
                <a:gridCol w="1246565">
                  <a:extLst>
                    <a:ext uri="{9D8B030D-6E8A-4147-A177-3AD203B41FA5}">
                      <a16:colId xmlns="" xmlns:a16="http://schemas.microsoft.com/office/drawing/2014/main" val="3898689218"/>
                    </a:ext>
                  </a:extLst>
                </a:gridCol>
                <a:gridCol w="627596">
                  <a:extLst>
                    <a:ext uri="{9D8B030D-6E8A-4147-A177-3AD203B41FA5}">
                      <a16:colId xmlns="" xmlns:a16="http://schemas.microsoft.com/office/drawing/2014/main" val="175032523"/>
                    </a:ext>
                  </a:extLst>
                </a:gridCol>
                <a:gridCol w="575512">
                  <a:extLst>
                    <a:ext uri="{9D8B030D-6E8A-4147-A177-3AD203B41FA5}">
                      <a16:colId xmlns="" xmlns:a16="http://schemas.microsoft.com/office/drawing/2014/main" val="541042877"/>
                    </a:ext>
                  </a:extLst>
                </a:gridCol>
                <a:gridCol w="561781">
                  <a:extLst>
                    <a:ext uri="{9D8B030D-6E8A-4147-A177-3AD203B41FA5}">
                      <a16:colId xmlns="" xmlns:a16="http://schemas.microsoft.com/office/drawing/2014/main" val="696866474"/>
                    </a:ext>
                  </a:extLst>
                </a:gridCol>
                <a:gridCol w="865551">
                  <a:extLst>
                    <a:ext uri="{9D8B030D-6E8A-4147-A177-3AD203B41FA5}">
                      <a16:colId xmlns="" xmlns:a16="http://schemas.microsoft.com/office/drawing/2014/main" val="2171300598"/>
                    </a:ext>
                  </a:extLst>
                </a:gridCol>
                <a:gridCol w="865551">
                  <a:extLst>
                    <a:ext uri="{9D8B030D-6E8A-4147-A177-3AD203B41FA5}">
                      <a16:colId xmlns="" xmlns:a16="http://schemas.microsoft.com/office/drawing/2014/main" val="2026199940"/>
                    </a:ext>
                  </a:extLst>
                </a:gridCol>
                <a:gridCol w="831763">
                  <a:extLst>
                    <a:ext uri="{9D8B030D-6E8A-4147-A177-3AD203B41FA5}">
                      <a16:colId xmlns="" xmlns:a16="http://schemas.microsoft.com/office/drawing/2014/main" val="1764007075"/>
                    </a:ext>
                  </a:extLst>
                </a:gridCol>
                <a:gridCol w="979810">
                  <a:extLst>
                    <a:ext uri="{9D8B030D-6E8A-4147-A177-3AD203B41FA5}">
                      <a16:colId xmlns="" xmlns:a16="http://schemas.microsoft.com/office/drawing/2014/main" val="2710519578"/>
                    </a:ext>
                  </a:extLst>
                </a:gridCol>
                <a:gridCol w="936104">
                  <a:extLst>
                    <a:ext uri="{9D8B030D-6E8A-4147-A177-3AD203B41FA5}">
                      <a16:colId xmlns="" xmlns:a16="http://schemas.microsoft.com/office/drawing/2014/main" val="2957633988"/>
                    </a:ext>
                  </a:extLst>
                </a:gridCol>
                <a:gridCol w="792088">
                  <a:extLst>
                    <a:ext uri="{9D8B030D-6E8A-4147-A177-3AD203B41FA5}">
                      <a16:colId xmlns="" xmlns:a16="http://schemas.microsoft.com/office/drawing/2014/main" val="746391306"/>
                    </a:ext>
                  </a:extLst>
                </a:gridCol>
                <a:gridCol w="792088">
                  <a:extLst>
                    <a:ext uri="{9D8B030D-6E8A-4147-A177-3AD203B41FA5}">
                      <a16:colId xmlns="" xmlns:a16="http://schemas.microsoft.com/office/drawing/2014/main" val="4026836226"/>
                    </a:ext>
                  </a:extLst>
                </a:gridCol>
                <a:gridCol w="936104">
                  <a:extLst>
                    <a:ext uri="{9D8B030D-6E8A-4147-A177-3AD203B41FA5}">
                      <a16:colId xmlns="" xmlns:a16="http://schemas.microsoft.com/office/drawing/2014/main" val="3673405990"/>
                    </a:ext>
                  </a:extLst>
                </a:gridCol>
                <a:gridCol w="2303945">
                  <a:extLst>
                    <a:ext uri="{9D8B030D-6E8A-4147-A177-3AD203B41FA5}">
                      <a16:colId xmlns="" xmlns:a16="http://schemas.microsoft.com/office/drawing/2014/main" val="2999882609"/>
                    </a:ext>
                  </a:extLst>
                </a:gridCol>
              </a:tblGrid>
              <a:tr h="885826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№ п/п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Привлечение в соответствии с планами применения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Привлекалось фактически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Нормативное время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Нормативный документ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показателей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Расстояние до места ЧС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Недостатки в реагировании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497602774"/>
                  </a:ext>
                </a:extLst>
              </a:tr>
              <a:tr h="54040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Получение информации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697748497"/>
                  </a:ext>
                </a:extLst>
              </a:tr>
              <a:tr h="91681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Ответственный дежурный ФБУ здравоохранения «Центр гигиены и эпидемиологии»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340946476"/>
                  </a:ext>
                </a:extLst>
              </a:tr>
              <a:tr h="643596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Всего за силы и средства ликвидации ЧС субъекта: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73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52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735539381"/>
                  </a:ext>
                </a:extLst>
              </a:tr>
              <a:tr h="432048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Итого за ТП РСЧС: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73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52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901502106"/>
                  </a:ext>
                </a:extLst>
              </a:tr>
              <a:tr h="360040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Другие министерства и ведомства (организации), не имеющие функциональных подсистем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609802436"/>
                  </a:ext>
                </a:extLst>
              </a:tr>
              <a:tr h="3600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Прокуратура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60134646"/>
                  </a:ext>
                </a:extLst>
              </a:tr>
              <a:tr h="3600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ФСБ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119408377"/>
                  </a:ext>
                </a:extLst>
              </a:tr>
              <a:tr h="3600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Следственный комитет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706171736"/>
                  </a:ext>
                </a:extLst>
              </a:tr>
              <a:tr h="864096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Итого за министерства и ведомства, не имеющие функциональных подсистем 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596568903"/>
                  </a:ext>
                </a:extLst>
              </a:tr>
              <a:tr h="360040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ИТОГО за РСЧС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71999479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60356127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7" name="Freeform 102"/>
          <p:cNvSpPr>
            <a:spLocks/>
          </p:cNvSpPr>
          <p:nvPr/>
        </p:nvSpPr>
        <p:spPr bwMode="auto">
          <a:xfrm>
            <a:off x="2368550" y="407988"/>
            <a:ext cx="7704138" cy="9145587"/>
          </a:xfrm>
          <a:custGeom>
            <a:avLst/>
            <a:gdLst>
              <a:gd name="T0" fmla="*/ 2147483647 w 4853"/>
              <a:gd name="T1" fmla="*/ 2147483647 h 5761"/>
              <a:gd name="T2" fmla="*/ 2147483647 w 4853"/>
              <a:gd name="T3" fmla="*/ 2147483647 h 5761"/>
              <a:gd name="T4" fmla="*/ 2147483647 w 4853"/>
              <a:gd name="T5" fmla="*/ 2147483647 h 5761"/>
              <a:gd name="T6" fmla="*/ 2147483647 w 4853"/>
              <a:gd name="T7" fmla="*/ 2147483647 h 5761"/>
              <a:gd name="T8" fmla="*/ 2147483647 w 4853"/>
              <a:gd name="T9" fmla="*/ 2147483647 h 5761"/>
              <a:gd name="T10" fmla="*/ 2147483647 w 4853"/>
              <a:gd name="T11" fmla="*/ 2147483647 h 5761"/>
              <a:gd name="T12" fmla="*/ 2147483647 w 4853"/>
              <a:gd name="T13" fmla="*/ 2147483647 h 5761"/>
              <a:gd name="T14" fmla="*/ 2147483647 w 4853"/>
              <a:gd name="T15" fmla="*/ 0 h 5761"/>
              <a:gd name="T16" fmla="*/ 2147483647 w 4853"/>
              <a:gd name="T17" fmla="*/ 2147483647 h 5761"/>
              <a:gd name="T18" fmla="*/ 2147483647 w 4853"/>
              <a:gd name="T19" fmla="*/ 2147483647 h 5761"/>
              <a:gd name="T20" fmla="*/ 0 w 4853"/>
              <a:gd name="T21" fmla="*/ 2147483647 h 5761"/>
              <a:gd name="T22" fmla="*/ 2147483647 w 4853"/>
              <a:gd name="T23" fmla="*/ 2147483647 h 5761"/>
              <a:gd name="T24" fmla="*/ 2147483647 w 4853"/>
              <a:gd name="T25" fmla="*/ 2147483647 h 5761"/>
              <a:gd name="T26" fmla="*/ 2147483647 w 4853"/>
              <a:gd name="T27" fmla="*/ 2147483647 h 5761"/>
              <a:gd name="T28" fmla="*/ 2147483647 w 4853"/>
              <a:gd name="T29" fmla="*/ 2147483647 h 5761"/>
              <a:gd name="T30" fmla="*/ 2147483647 w 4853"/>
              <a:gd name="T31" fmla="*/ 2147483647 h 5761"/>
              <a:gd name="T32" fmla="*/ 2147483647 w 4853"/>
              <a:gd name="T33" fmla="*/ 2147483647 h 5761"/>
              <a:gd name="T34" fmla="*/ 2147483647 w 4853"/>
              <a:gd name="T35" fmla="*/ 2147483647 h 5761"/>
              <a:gd name="T36" fmla="*/ 2147483647 w 4853"/>
              <a:gd name="T37" fmla="*/ 2147483647 h 5761"/>
              <a:gd name="T38" fmla="*/ 2147483647 w 4853"/>
              <a:gd name="T39" fmla="*/ 2147483647 h 5761"/>
              <a:gd name="T40" fmla="*/ 2147483647 w 4853"/>
              <a:gd name="T41" fmla="*/ 2147483647 h 5761"/>
              <a:gd name="T42" fmla="*/ 2147483647 w 4853"/>
              <a:gd name="T43" fmla="*/ 2147483647 h 576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4853"/>
              <a:gd name="T67" fmla="*/ 0 h 5761"/>
              <a:gd name="T68" fmla="*/ 4853 w 4853"/>
              <a:gd name="T69" fmla="*/ 5761 h 576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4853" h="5761">
                <a:moveTo>
                  <a:pt x="4853" y="5761"/>
                </a:moveTo>
                <a:lnTo>
                  <a:pt x="4853" y="4536"/>
                </a:lnTo>
                <a:lnTo>
                  <a:pt x="4354" y="4264"/>
                </a:lnTo>
                <a:lnTo>
                  <a:pt x="3629" y="3311"/>
                </a:lnTo>
                <a:lnTo>
                  <a:pt x="3311" y="2586"/>
                </a:lnTo>
                <a:lnTo>
                  <a:pt x="2812" y="1633"/>
                </a:lnTo>
                <a:lnTo>
                  <a:pt x="2676" y="1043"/>
                </a:lnTo>
                <a:lnTo>
                  <a:pt x="2313" y="0"/>
                </a:lnTo>
                <a:lnTo>
                  <a:pt x="907" y="45"/>
                </a:lnTo>
                <a:lnTo>
                  <a:pt x="91" y="499"/>
                </a:lnTo>
                <a:lnTo>
                  <a:pt x="0" y="1134"/>
                </a:lnTo>
                <a:lnTo>
                  <a:pt x="227" y="1860"/>
                </a:lnTo>
                <a:lnTo>
                  <a:pt x="680" y="1814"/>
                </a:lnTo>
                <a:lnTo>
                  <a:pt x="862" y="2631"/>
                </a:lnTo>
                <a:lnTo>
                  <a:pt x="1587" y="3130"/>
                </a:lnTo>
                <a:lnTo>
                  <a:pt x="1769" y="3447"/>
                </a:lnTo>
                <a:lnTo>
                  <a:pt x="2222" y="3402"/>
                </a:lnTo>
                <a:lnTo>
                  <a:pt x="2404" y="3629"/>
                </a:lnTo>
                <a:lnTo>
                  <a:pt x="2858" y="4581"/>
                </a:lnTo>
                <a:lnTo>
                  <a:pt x="3175" y="5398"/>
                </a:lnTo>
                <a:lnTo>
                  <a:pt x="3175" y="5761"/>
                </a:lnTo>
                <a:lnTo>
                  <a:pt x="4853" y="5761"/>
                </a:lnTo>
                <a:close/>
              </a:path>
            </a:pathLst>
          </a:cu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6148" name="Oval 31"/>
          <p:cNvSpPr>
            <a:spLocks noChangeArrowheads="1"/>
          </p:cNvSpPr>
          <p:nvPr/>
        </p:nvSpPr>
        <p:spPr bwMode="auto">
          <a:xfrm>
            <a:off x="5176838" y="1776413"/>
            <a:ext cx="330200" cy="290512"/>
          </a:xfrm>
          <a:prstGeom prst="ellipse">
            <a:avLst/>
          </a:prstGeom>
          <a:solidFill>
            <a:schemeClr val="bg1"/>
          </a:solidFill>
          <a:ln w="57150">
            <a:solidFill>
              <a:srgbClr val="FF0000"/>
            </a:solidFill>
            <a:round/>
            <a:headEnd/>
            <a:tailEnd/>
          </a:ln>
        </p:spPr>
        <p:txBody>
          <a:bodyPr wrap="none" lIns="178800" tIns="89403" rIns="178800" bIns="89403" anchor="ctr"/>
          <a:lstStyle>
            <a:lvl1pPr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7907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7907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7907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7907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ru-RU" altLang="ru-RU" sz="1500" b="1">
                <a:latin typeface="Times New Roman" pitchFamily="18" charset="0"/>
                <a:cs typeface="Times New Roman" pitchFamily="18" charset="0"/>
              </a:rPr>
              <a:t>Т</a:t>
            </a:r>
          </a:p>
        </p:txBody>
      </p:sp>
      <p:sp>
        <p:nvSpPr>
          <p:cNvPr id="6149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984250"/>
            <a:ext cx="12801600" cy="503238"/>
          </a:xfrm>
          <a:solidFill>
            <a:srgbClr val="DDDDDD"/>
          </a:solidFill>
        </p:spPr>
        <p:txBody>
          <a:bodyPr/>
          <a:lstStyle/>
          <a:p>
            <a:pPr eaLnBrk="1" hangingPunct="1"/>
            <a:r>
              <a:rPr lang="ru-RU" altLang="ru-RU" sz="3200" smtClean="0">
                <a:latin typeface="Times New Roman" pitchFamily="18" charset="0"/>
              </a:rPr>
              <a:t>Риски возникновения аварии на системах ЖКХ</a:t>
            </a:r>
          </a:p>
        </p:txBody>
      </p:sp>
      <p:sp>
        <p:nvSpPr>
          <p:cNvPr id="6150" name="Text Box 4"/>
          <p:cNvSpPr txBox="1">
            <a:spLocks noChangeArrowheads="1"/>
          </p:cNvSpPr>
          <p:nvPr/>
        </p:nvSpPr>
        <p:spPr bwMode="auto">
          <a:xfrm>
            <a:off x="0" y="0"/>
            <a:ext cx="12801600" cy="1066800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95" tIns="45697" rIns="91395" bIns="45697">
            <a:spAutoFit/>
          </a:bodyPr>
          <a:lstStyle>
            <a:lvl1pPr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ru-RU" altLang="ru-RU" sz="3200" b="1">
                <a:solidFill>
                  <a:schemeClr val="tx2"/>
                </a:solidFill>
                <a:latin typeface="Times New Roman" pitchFamily="18" charset="0"/>
              </a:rPr>
              <a:t>Паспорт территории Красноярского сельского поселения</a:t>
            </a:r>
          </a:p>
          <a:p>
            <a:pPr algn="ctr" eaLnBrk="1" hangingPunct="1"/>
            <a:r>
              <a:rPr lang="ru-RU" altLang="ru-RU" sz="3200" b="1">
                <a:solidFill>
                  <a:schemeClr val="tx2"/>
                </a:solidFill>
                <a:latin typeface="Times New Roman" pitchFamily="18" charset="0"/>
              </a:rPr>
              <a:t>Цимлянского района Ростовской области</a:t>
            </a:r>
          </a:p>
        </p:txBody>
      </p:sp>
      <p:sp>
        <p:nvSpPr>
          <p:cNvPr id="6151" name="Rectangle 619"/>
          <p:cNvSpPr>
            <a:spLocks noChangeArrowheads="1"/>
          </p:cNvSpPr>
          <p:nvPr/>
        </p:nvSpPr>
        <p:spPr bwMode="auto">
          <a:xfrm>
            <a:off x="7624763" y="2713038"/>
            <a:ext cx="4824412" cy="431800"/>
          </a:xfrm>
          <a:prstGeom prst="rect">
            <a:avLst/>
          </a:prstGeom>
          <a:solidFill>
            <a:srgbClr val="ECFEEC"/>
          </a:solidFill>
          <a:ln w="76200" cmpd="tri">
            <a:solidFill>
              <a:srgbClr val="FF0000"/>
            </a:solidFill>
            <a:miter lim="800000"/>
            <a:headEnd/>
            <a:tailEnd/>
          </a:ln>
        </p:spPr>
        <p:txBody>
          <a:bodyPr wrap="none" lIns="91406" tIns="45703" rIns="91406" bIns="45703" anchor="ctr"/>
          <a:lstStyle>
            <a:lvl1pPr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ru-RU" altLang="ru-RU" sz="1400" b="1"/>
              <a:t>ТЭЦ на территории сельского поселения отсутствует</a:t>
            </a:r>
          </a:p>
        </p:txBody>
      </p:sp>
      <p:sp>
        <p:nvSpPr>
          <p:cNvPr id="6152" name="Прямоугольник 165"/>
          <p:cNvSpPr>
            <a:spLocks noChangeArrowheads="1"/>
          </p:cNvSpPr>
          <p:nvPr/>
        </p:nvSpPr>
        <p:spPr bwMode="auto">
          <a:xfrm>
            <a:off x="8872538" y="3576638"/>
            <a:ext cx="3929062" cy="785812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ru-RU" altLang="ru-RU" sz="2400"/>
              <a:t>Авиационная разведка не проводится</a:t>
            </a:r>
          </a:p>
        </p:txBody>
      </p:sp>
      <p:pic>
        <p:nvPicPr>
          <p:cNvPr id="6153" name="Picture 102" descr="роза ветров РО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424113"/>
            <a:ext cx="1419225" cy="1597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6146" name="Object 31"/>
          <p:cNvGraphicFramePr>
            <a:graphicFrameLocks noChangeAspect="1"/>
          </p:cNvGraphicFramePr>
          <p:nvPr/>
        </p:nvGraphicFramePr>
        <p:xfrm>
          <a:off x="0" y="4152900"/>
          <a:ext cx="2513013" cy="15922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084" name="Лист" r:id="rId4" imgW="2990945" imgH="1895380" progId="Excel.Sheet.8">
                  <p:embed/>
                </p:oleObj>
              </mc:Choice>
              <mc:Fallback>
                <p:oleObj name="Лист" r:id="rId4" imgW="2990945" imgH="1895380" progId="Excel.Sheet.8">
                  <p:embed/>
                  <p:pic>
                    <p:nvPicPr>
                      <p:cNvPr id="0" name="Picture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 l="-482" t="569" r="121" b="189"/>
                      <a:stretch>
                        <a:fillRect/>
                      </a:stretch>
                    </p:blipFill>
                    <p:spPr bwMode="auto">
                      <a:xfrm>
                        <a:off x="0" y="4152900"/>
                        <a:ext cx="2513013" cy="1592263"/>
                      </a:xfrm>
                      <a:prstGeom prst="rect">
                        <a:avLst/>
                      </a:prstGeom>
                      <a:noFill/>
                      <a:ln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556" name="Group 172"/>
          <p:cNvGraphicFramePr>
            <a:graphicFrameLocks noGrp="1"/>
          </p:cNvGraphicFramePr>
          <p:nvPr/>
        </p:nvGraphicFramePr>
        <p:xfrm>
          <a:off x="9525" y="1416050"/>
          <a:ext cx="12792075" cy="935038"/>
        </p:xfrm>
        <a:graphic>
          <a:graphicData uri="http://schemas.openxmlformats.org/drawingml/2006/table">
            <a:tbl>
              <a:tblPr/>
              <a:tblGrid>
                <a:gridCol w="1065213"/>
                <a:gridCol w="1128712"/>
                <a:gridCol w="1346200"/>
                <a:gridCol w="1116013"/>
                <a:gridCol w="1162050"/>
                <a:gridCol w="6973887"/>
              </a:tblGrid>
              <a:tr h="342900">
                <a:tc gridSpan="5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Статистика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33" marR="91433"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Оценка риска возникновения ЧС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33" marR="91433"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2015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27832" marR="127832" marT="63904" marB="6390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2016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27832" marR="127832" marT="63904" marB="6390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2017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27832" marR="127832" marT="63904" marB="6390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2018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27832" marR="127832" marT="63904" marB="6390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2019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27832" marR="127832" marT="63904" marB="6390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49238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</a:p>
                  </a:txBody>
                  <a:tcPr marL="91433" marR="91433"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</a:p>
                  </a:txBody>
                  <a:tcPr marL="91433" marR="91433"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</a:p>
                  </a:txBody>
                  <a:tcPr marL="91433" marR="91433"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</a:p>
                  </a:txBody>
                  <a:tcPr marL="91433" marR="91433"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</a:p>
                  </a:txBody>
                  <a:tcPr marL="91433" marR="91433"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Вероятность возникновения ЧС на электросетях незначительна.</a:t>
                      </a:r>
                    </a:p>
                  </a:txBody>
                  <a:tcPr marL="91433" marR="91433"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7" name="Group 222"/>
          <p:cNvGraphicFramePr>
            <a:graphicFrameLocks noGrp="1"/>
          </p:cNvGraphicFramePr>
          <p:nvPr/>
        </p:nvGraphicFramePr>
        <p:xfrm>
          <a:off x="10212388" y="8540750"/>
          <a:ext cx="2589212" cy="1060451"/>
        </p:xfrm>
        <a:graphic>
          <a:graphicData uri="http://schemas.openxmlformats.org/drawingml/2006/table">
            <a:tbl>
              <a:tblPr/>
              <a:tblGrid>
                <a:gridCol w="609600"/>
                <a:gridCol w="1979612"/>
              </a:tblGrid>
              <a:tr h="246063">
                <a:tc grid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Условные обозначения</a:t>
                      </a:r>
                    </a:p>
                  </a:txBody>
                  <a:tcPr marL="71991" marR="53994" marT="46795" marB="46795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07988"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71991" marR="53994" marT="46795" marB="46795" anchor="ctr" anchorCtr="1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Котельная</a:t>
                      </a:r>
                    </a:p>
                  </a:txBody>
                  <a:tcPr marL="71991" marR="53994" marT="46795" marB="467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40640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71991" marR="53994" marT="46795" marB="46795" anchor="ctr" anchorCtr="1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Зона ответственности котельной</a:t>
                      </a:r>
                    </a:p>
                  </a:txBody>
                  <a:tcPr marL="71991" marR="53994" marT="46795" marB="4679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</a:tbl>
          </a:graphicData>
        </a:graphic>
      </p:graphicFrame>
      <p:sp>
        <p:nvSpPr>
          <p:cNvPr id="6192" name="Freeform 173"/>
          <p:cNvSpPr>
            <a:spLocks/>
          </p:cNvSpPr>
          <p:nvPr/>
        </p:nvSpPr>
        <p:spPr bwMode="auto">
          <a:xfrm>
            <a:off x="10371138" y="9231313"/>
            <a:ext cx="414337" cy="296862"/>
          </a:xfrm>
          <a:custGeom>
            <a:avLst/>
            <a:gdLst>
              <a:gd name="T0" fmla="*/ 2147483647 w 316"/>
              <a:gd name="T1" fmla="*/ 2147483647 h 187"/>
              <a:gd name="T2" fmla="*/ 2147483647 w 316"/>
              <a:gd name="T3" fmla="*/ 2147483647 h 187"/>
              <a:gd name="T4" fmla="*/ 2147483647 w 316"/>
              <a:gd name="T5" fmla="*/ 2147483647 h 187"/>
              <a:gd name="T6" fmla="*/ 2147483647 w 316"/>
              <a:gd name="T7" fmla="*/ 2147483647 h 187"/>
              <a:gd name="T8" fmla="*/ 2147483647 w 316"/>
              <a:gd name="T9" fmla="*/ 2147483647 h 187"/>
              <a:gd name="T10" fmla="*/ 2147483647 w 316"/>
              <a:gd name="T11" fmla="*/ 2147483647 h 187"/>
              <a:gd name="T12" fmla="*/ 2147483647 w 316"/>
              <a:gd name="T13" fmla="*/ 2147483647 h 187"/>
              <a:gd name="T14" fmla="*/ 2147483647 w 316"/>
              <a:gd name="T15" fmla="*/ 2147483647 h 187"/>
              <a:gd name="T16" fmla="*/ 2147483647 w 316"/>
              <a:gd name="T17" fmla="*/ 2147483647 h 187"/>
              <a:gd name="T18" fmla="*/ 2147483647 w 316"/>
              <a:gd name="T19" fmla="*/ 2147483647 h 187"/>
              <a:gd name="T20" fmla="*/ 2147483647 w 316"/>
              <a:gd name="T21" fmla="*/ 2147483647 h 18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316"/>
              <a:gd name="T34" fmla="*/ 0 h 187"/>
              <a:gd name="T35" fmla="*/ 316 w 316"/>
              <a:gd name="T36" fmla="*/ 187 h 187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316" h="187">
                <a:moveTo>
                  <a:pt x="4" y="83"/>
                </a:moveTo>
                <a:cubicBezTo>
                  <a:pt x="30" y="5"/>
                  <a:pt x="3" y="36"/>
                  <a:pt x="116" y="27"/>
                </a:cubicBezTo>
                <a:cubicBezTo>
                  <a:pt x="176" y="7"/>
                  <a:pt x="143" y="0"/>
                  <a:pt x="220" y="11"/>
                </a:cubicBezTo>
                <a:cubicBezTo>
                  <a:pt x="236" y="16"/>
                  <a:pt x="252" y="22"/>
                  <a:pt x="268" y="27"/>
                </a:cubicBezTo>
                <a:cubicBezTo>
                  <a:pt x="286" y="33"/>
                  <a:pt x="316" y="59"/>
                  <a:pt x="316" y="59"/>
                </a:cubicBezTo>
                <a:cubicBezTo>
                  <a:pt x="295" y="142"/>
                  <a:pt x="235" y="73"/>
                  <a:pt x="172" y="115"/>
                </a:cubicBezTo>
                <a:cubicBezTo>
                  <a:pt x="135" y="170"/>
                  <a:pt x="146" y="145"/>
                  <a:pt x="132" y="187"/>
                </a:cubicBezTo>
                <a:cubicBezTo>
                  <a:pt x="119" y="184"/>
                  <a:pt x="105" y="183"/>
                  <a:pt x="92" y="179"/>
                </a:cubicBezTo>
                <a:cubicBezTo>
                  <a:pt x="76" y="175"/>
                  <a:pt x="44" y="163"/>
                  <a:pt x="44" y="163"/>
                </a:cubicBezTo>
                <a:cubicBezTo>
                  <a:pt x="39" y="147"/>
                  <a:pt x="42" y="124"/>
                  <a:pt x="28" y="115"/>
                </a:cubicBezTo>
                <a:cubicBezTo>
                  <a:pt x="0" y="96"/>
                  <a:pt x="4" y="109"/>
                  <a:pt x="4" y="83"/>
                </a:cubicBezTo>
                <a:close/>
              </a:path>
            </a:pathLst>
          </a:custGeom>
          <a:solidFill>
            <a:srgbClr val="3366FF">
              <a:alpha val="39999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ru-RU" altLang="ru-RU"/>
          </a:p>
        </p:txBody>
      </p:sp>
      <p:pic>
        <p:nvPicPr>
          <p:cNvPr id="6193" name="Picture 171" descr="_ОО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71138" y="8799513"/>
            <a:ext cx="358775" cy="35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94" name="Picture 171" descr="_ОО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37425" y="6384925"/>
            <a:ext cx="358775" cy="35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95" name="Picture 171" descr="_ОО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50088" y="5016500"/>
            <a:ext cx="358775" cy="35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96" name="Freeform 232"/>
          <p:cNvSpPr>
            <a:spLocks/>
          </p:cNvSpPr>
          <p:nvPr/>
        </p:nvSpPr>
        <p:spPr bwMode="auto">
          <a:xfrm>
            <a:off x="6977063" y="5016500"/>
            <a:ext cx="571500" cy="428625"/>
          </a:xfrm>
          <a:custGeom>
            <a:avLst/>
            <a:gdLst>
              <a:gd name="T0" fmla="*/ 0 w 635"/>
              <a:gd name="T1" fmla="*/ 0 h 544"/>
              <a:gd name="T2" fmla="*/ 2147483647 w 635"/>
              <a:gd name="T3" fmla="*/ 0 h 544"/>
              <a:gd name="T4" fmla="*/ 2147483647 w 635"/>
              <a:gd name="T5" fmla="*/ 2147483647 h 544"/>
              <a:gd name="T6" fmla="*/ 2147483647 w 635"/>
              <a:gd name="T7" fmla="*/ 2147483647 h 544"/>
              <a:gd name="T8" fmla="*/ 2147483647 w 635"/>
              <a:gd name="T9" fmla="*/ 2147483647 h 544"/>
              <a:gd name="T10" fmla="*/ 2147483647 w 635"/>
              <a:gd name="T11" fmla="*/ 2147483647 h 544"/>
              <a:gd name="T12" fmla="*/ 0 w 635"/>
              <a:gd name="T13" fmla="*/ 2147483647 h 544"/>
              <a:gd name="T14" fmla="*/ 0 w 635"/>
              <a:gd name="T15" fmla="*/ 2147483647 h 544"/>
              <a:gd name="T16" fmla="*/ 0 w 635"/>
              <a:gd name="T17" fmla="*/ 0 h 54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635"/>
              <a:gd name="T28" fmla="*/ 0 h 544"/>
              <a:gd name="T29" fmla="*/ 635 w 635"/>
              <a:gd name="T30" fmla="*/ 544 h 54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635" h="544">
                <a:moveTo>
                  <a:pt x="0" y="0"/>
                </a:moveTo>
                <a:lnTo>
                  <a:pt x="408" y="0"/>
                </a:lnTo>
                <a:lnTo>
                  <a:pt x="635" y="272"/>
                </a:lnTo>
                <a:lnTo>
                  <a:pt x="589" y="544"/>
                </a:lnTo>
                <a:lnTo>
                  <a:pt x="272" y="544"/>
                </a:lnTo>
                <a:lnTo>
                  <a:pt x="90" y="544"/>
                </a:lnTo>
                <a:lnTo>
                  <a:pt x="0" y="272"/>
                </a:lnTo>
                <a:lnTo>
                  <a:pt x="0" y="90"/>
                </a:lnTo>
                <a:lnTo>
                  <a:pt x="0" y="0"/>
                </a:lnTo>
                <a:close/>
              </a:path>
            </a:pathLst>
          </a:custGeom>
          <a:solidFill>
            <a:srgbClr val="3366FF">
              <a:alpha val="59999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6197" name="AutoShape 76"/>
          <p:cNvSpPr>
            <a:spLocks noChangeArrowheads="1"/>
          </p:cNvSpPr>
          <p:nvPr/>
        </p:nvSpPr>
        <p:spPr bwMode="auto">
          <a:xfrm>
            <a:off x="2224088" y="5737225"/>
            <a:ext cx="2786062" cy="1744663"/>
          </a:xfrm>
          <a:prstGeom prst="wedgeRectCallout">
            <a:avLst>
              <a:gd name="adj1" fmla="val 140083"/>
              <a:gd name="adj2" fmla="val -8324"/>
            </a:avLst>
          </a:prstGeom>
          <a:solidFill>
            <a:srgbClr val="CCFFCC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lIns="53994" tIns="45714" rIns="53994" bIns="45714">
            <a:spAutoFit/>
          </a:bodyPr>
          <a:lstStyle>
            <a:lvl1pPr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ru-RU" altLang="ru-RU" sz="1200"/>
              <a:t>Котельная №7 Факел 1г</a:t>
            </a:r>
          </a:p>
          <a:p>
            <a:pPr eaLnBrk="1" hangingPunct="1"/>
            <a:r>
              <a:rPr lang="ru-RU" altLang="ru-RU" sz="1200"/>
              <a:t>Ул. Победы 106а</a:t>
            </a:r>
          </a:p>
          <a:p>
            <a:pPr eaLnBrk="1" hangingPunct="1"/>
            <a:r>
              <a:rPr lang="ru-RU" altLang="ru-RU" sz="1200"/>
              <a:t>Введена в эксплуатацию – 1993 г.</a:t>
            </a:r>
          </a:p>
          <a:p>
            <a:pPr eaLnBrk="1" hangingPunct="1"/>
            <a:r>
              <a:rPr lang="ru-RU" altLang="ru-RU" sz="1200"/>
              <a:t>Количество котлов - 2</a:t>
            </a:r>
          </a:p>
          <a:p>
            <a:pPr eaLnBrk="1" hangingPunct="1"/>
            <a:r>
              <a:rPr lang="ru-RU" altLang="ru-RU" sz="1200"/>
              <a:t>Вид топлива - газ</a:t>
            </a:r>
          </a:p>
          <a:p>
            <a:pPr eaLnBrk="1" hangingPunct="1"/>
            <a:r>
              <a:rPr lang="ru-RU" altLang="ru-RU" sz="1200"/>
              <a:t>Подключено объектов – 9:</a:t>
            </a:r>
          </a:p>
          <a:p>
            <a:pPr eaLnBrk="1" hangingPunct="1"/>
            <a:r>
              <a:rPr lang="ru-RU" altLang="ru-RU" sz="1200"/>
              <a:t>      -Детские объекты </a:t>
            </a:r>
            <a:r>
              <a:rPr lang="en-US" altLang="ru-RU" sz="1200"/>
              <a:t> </a:t>
            </a:r>
            <a:r>
              <a:rPr lang="ru-RU" altLang="ru-RU" sz="1200"/>
              <a:t>– 1</a:t>
            </a:r>
          </a:p>
          <a:p>
            <a:pPr eaLnBrk="1" hangingPunct="1"/>
            <a:r>
              <a:rPr lang="ru-RU" altLang="ru-RU" sz="1200"/>
              <a:t>   -образов. учреждений – 2</a:t>
            </a:r>
          </a:p>
          <a:p>
            <a:pPr eaLnBrk="1" hangingPunct="1"/>
            <a:r>
              <a:rPr lang="ru-RU" altLang="ru-RU" sz="1200"/>
              <a:t>  - прочие - 6</a:t>
            </a:r>
          </a:p>
        </p:txBody>
      </p:sp>
      <p:sp>
        <p:nvSpPr>
          <p:cNvPr id="6198" name="Line 193"/>
          <p:cNvSpPr>
            <a:spLocks noChangeShapeType="1"/>
          </p:cNvSpPr>
          <p:nvPr/>
        </p:nvSpPr>
        <p:spPr bwMode="auto">
          <a:xfrm flipH="1">
            <a:off x="3736975" y="4584700"/>
            <a:ext cx="1368425" cy="3311525"/>
          </a:xfrm>
          <a:prstGeom prst="line">
            <a:avLst/>
          </a:prstGeom>
          <a:noFill/>
          <a:ln w="47625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6199" name="Line 198"/>
          <p:cNvSpPr>
            <a:spLocks noChangeShapeType="1"/>
          </p:cNvSpPr>
          <p:nvPr/>
        </p:nvSpPr>
        <p:spPr bwMode="auto">
          <a:xfrm flipH="1" flipV="1">
            <a:off x="5176838" y="4584700"/>
            <a:ext cx="1223962" cy="71438"/>
          </a:xfrm>
          <a:prstGeom prst="line">
            <a:avLst/>
          </a:prstGeom>
          <a:noFill/>
          <a:ln w="47625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6200" name="Line 199"/>
          <p:cNvSpPr>
            <a:spLocks noChangeShapeType="1"/>
          </p:cNvSpPr>
          <p:nvPr/>
        </p:nvSpPr>
        <p:spPr bwMode="auto">
          <a:xfrm flipH="1" flipV="1">
            <a:off x="3232150" y="2136775"/>
            <a:ext cx="1871663" cy="2447925"/>
          </a:xfrm>
          <a:prstGeom prst="line">
            <a:avLst/>
          </a:prstGeom>
          <a:noFill/>
          <a:ln w="47625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2" name="Group 37"/>
          <p:cNvGrpSpPr>
            <a:grpSpLocks/>
          </p:cNvGrpSpPr>
          <p:nvPr/>
        </p:nvGrpSpPr>
        <p:grpSpPr bwMode="auto">
          <a:xfrm>
            <a:off x="10217150" y="5953125"/>
            <a:ext cx="1223963" cy="373063"/>
            <a:chOff x="2290" y="4020"/>
            <a:chExt cx="817" cy="315"/>
          </a:xfrm>
        </p:grpSpPr>
        <p:sp>
          <p:nvSpPr>
            <p:cNvPr id="6237" name="Rectangle 38"/>
            <p:cNvSpPr>
              <a:spLocks noChangeArrowheads="1"/>
            </p:cNvSpPr>
            <p:nvPr/>
          </p:nvSpPr>
          <p:spPr bwMode="auto">
            <a:xfrm>
              <a:off x="2702" y="4065"/>
              <a:ext cx="405" cy="27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24829" tIns="24829" rIns="24829" bIns="24829"/>
            <a:lstStyle>
              <a:lvl1pPr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/>
              <a:r>
                <a:rPr lang="ru-RU" altLang="ru-RU" sz="1100" b="1"/>
                <a:t>ЦРБ</a:t>
              </a:r>
            </a:p>
            <a:p>
              <a:pPr algn="ctr" eaLnBrk="1" hangingPunct="1"/>
              <a:r>
                <a:rPr lang="ru-RU" altLang="ru-RU" sz="1100" b="1"/>
                <a:t>750 </a:t>
              </a:r>
            </a:p>
          </p:txBody>
        </p:sp>
        <p:grpSp>
          <p:nvGrpSpPr>
            <p:cNvPr id="3" name="Group 39"/>
            <p:cNvGrpSpPr>
              <a:grpSpLocks/>
            </p:cNvGrpSpPr>
            <p:nvPr/>
          </p:nvGrpSpPr>
          <p:grpSpPr bwMode="auto">
            <a:xfrm>
              <a:off x="2290" y="4020"/>
              <a:ext cx="545" cy="210"/>
              <a:chOff x="3288" y="3929"/>
              <a:chExt cx="479" cy="210"/>
            </a:xfrm>
          </p:grpSpPr>
          <p:grpSp>
            <p:nvGrpSpPr>
              <p:cNvPr id="4" name="Group 40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0"/>
                <a:chOff x="0" y="1"/>
                <a:chExt cx="20000" cy="19999"/>
              </a:xfrm>
            </p:grpSpPr>
            <p:sp>
              <p:nvSpPr>
                <p:cNvPr id="6241" name="Rectangle 41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27939" tIns="63973" rIns="127939" bIns="63973"/>
                <a:lstStyle>
                  <a:lvl1pPr defTabSz="1279525" eaLnBrk="0" hangingPunct="0"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defTabSz="1279525" eaLnBrk="0" hangingPunct="0"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defTabSz="1279525" eaLnBrk="0" hangingPunct="0"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defTabSz="1279525" eaLnBrk="0" hangingPunct="0"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defTabSz="1279525" eaLnBrk="0" hangingPunct="0"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ru-RU" altLang="ru-RU">
                    <a:latin typeface="Calibri" pitchFamily="34" charset="0"/>
                  </a:endParaRPr>
                </a:p>
              </p:txBody>
            </p:sp>
            <p:sp>
              <p:nvSpPr>
                <p:cNvPr id="6242" name="Line 42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6243" name="Line 43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5" name="Group 44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6245" name="Line 45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246" name="Line 46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6240" name="Line 47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6" name="Group 39"/>
          <p:cNvGrpSpPr>
            <a:grpSpLocks/>
          </p:cNvGrpSpPr>
          <p:nvPr/>
        </p:nvGrpSpPr>
        <p:grpSpPr bwMode="auto">
          <a:xfrm>
            <a:off x="4024313" y="2855913"/>
            <a:ext cx="473075" cy="249237"/>
            <a:chOff x="3288" y="3929"/>
            <a:chExt cx="479" cy="210"/>
          </a:xfrm>
        </p:grpSpPr>
        <p:grpSp>
          <p:nvGrpSpPr>
            <p:cNvPr id="8" name="Group 40"/>
            <p:cNvGrpSpPr>
              <a:grpSpLocks/>
            </p:cNvGrpSpPr>
            <p:nvPr/>
          </p:nvGrpSpPr>
          <p:grpSpPr bwMode="auto">
            <a:xfrm>
              <a:off x="3288" y="3929"/>
              <a:ext cx="317" cy="210"/>
              <a:chOff x="0" y="1"/>
              <a:chExt cx="20000" cy="19999"/>
            </a:xfrm>
          </p:grpSpPr>
          <p:sp>
            <p:nvSpPr>
              <p:cNvPr id="6231" name="Rectangle 41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solidFill>
                <a:schemeClr val="bg1"/>
              </a:solidFill>
              <a:ln w="254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lIns="127939" tIns="63973" rIns="127939" bIns="63973"/>
              <a:lstStyle>
                <a:lvl1pPr defTabSz="1279525" eaLnBrk="0" hangingPunct="0">
                  <a:defRPr sz="25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1279525" eaLnBrk="0" hangingPunct="0">
                  <a:defRPr sz="25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1279525" eaLnBrk="0" hangingPunct="0">
                  <a:defRPr sz="25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1279525" eaLnBrk="0" hangingPunct="0">
                  <a:defRPr sz="25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1279525" eaLnBrk="0" hangingPunct="0">
                  <a:defRPr sz="25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ru-RU" altLang="ru-RU">
                  <a:latin typeface="Calibri" pitchFamily="34" charset="0"/>
                </a:endParaRPr>
              </a:p>
            </p:txBody>
          </p:sp>
          <p:sp>
            <p:nvSpPr>
              <p:cNvPr id="6232" name="Line 42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33" name="Line 43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9" name="Group 44"/>
              <p:cNvGrpSpPr>
                <a:grpSpLocks/>
              </p:cNvGrpSpPr>
              <p:nvPr/>
            </p:nvGrpSpPr>
            <p:grpSpPr bwMode="auto">
              <a:xfrm>
                <a:off x="8961" y="3009"/>
                <a:ext cx="2336" cy="3408"/>
                <a:chOff x="-1" y="0"/>
                <a:chExt cx="20002" cy="20000"/>
              </a:xfrm>
            </p:grpSpPr>
            <p:sp>
              <p:nvSpPr>
                <p:cNvPr id="6235" name="Line 45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6236" name="Line 46"/>
                <p:cNvSpPr>
                  <a:spLocks noChangeShapeType="1"/>
                </p:cNvSpPr>
                <p:nvPr/>
              </p:nvSpPr>
              <p:spPr bwMode="auto">
                <a:xfrm>
                  <a:off x="-1" y="11585"/>
                  <a:ext cx="20002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sp>
          <p:nvSpPr>
            <p:cNvPr id="6230" name="Line 47"/>
            <p:cNvSpPr>
              <a:spLocks noChangeShapeType="1"/>
            </p:cNvSpPr>
            <p:nvPr/>
          </p:nvSpPr>
          <p:spPr bwMode="auto">
            <a:xfrm>
              <a:off x="3669" y="4064"/>
              <a:ext cx="98" cy="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6203" name="Rectangle 38"/>
          <p:cNvSpPr>
            <a:spLocks noChangeArrowheads="1"/>
          </p:cNvSpPr>
          <p:nvPr/>
        </p:nvSpPr>
        <p:spPr bwMode="auto">
          <a:xfrm>
            <a:off x="7265988" y="6743700"/>
            <a:ext cx="1150937" cy="2174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24829" tIns="24829" rIns="24829" bIns="24829"/>
          <a:lstStyle>
            <a:lvl1pPr defTabSz="1277938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277938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277938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277938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277938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ru-RU" altLang="ru-RU" sz="900" b="1"/>
              <a:t>Амбулатория</a:t>
            </a:r>
          </a:p>
        </p:txBody>
      </p:sp>
      <p:grpSp>
        <p:nvGrpSpPr>
          <p:cNvPr id="10" name="Group 124"/>
          <p:cNvGrpSpPr>
            <a:grpSpLocks/>
          </p:cNvGrpSpPr>
          <p:nvPr/>
        </p:nvGrpSpPr>
        <p:grpSpPr bwMode="auto">
          <a:xfrm>
            <a:off x="10793413" y="6745288"/>
            <a:ext cx="325437" cy="339725"/>
            <a:chOff x="5364" y="2382"/>
            <a:chExt cx="272" cy="272"/>
          </a:xfrm>
        </p:grpSpPr>
        <p:grpSp>
          <p:nvGrpSpPr>
            <p:cNvPr id="11" name="Group 125"/>
            <p:cNvGrpSpPr>
              <a:grpSpLocks/>
            </p:cNvGrpSpPr>
            <p:nvPr/>
          </p:nvGrpSpPr>
          <p:grpSpPr bwMode="auto">
            <a:xfrm>
              <a:off x="5364" y="2382"/>
              <a:ext cx="272" cy="272"/>
              <a:chOff x="3168" y="192"/>
              <a:chExt cx="528" cy="672"/>
            </a:xfrm>
          </p:grpSpPr>
          <p:sp>
            <p:nvSpPr>
              <p:cNvPr id="6225" name="Line 126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0" cy="67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6226" name="Line 127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6227" name="Line 128"/>
              <p:cNvSpPr>
                <a:spLocks noChangeShapeType="1"/>
              </p:cNvSpPr>
              <p:nvPr/>
            </p:nvSpPr>
            <p:spPr bwMode="auto">
              <a:xfrm flipV="1">
                <a:off x="3168" y="480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6228" name="Line 129"/>
              <p:cNvSpPr>
                <a:spLocks noChangeShapeType="1"/>
              </p:cNvSpPr>
              <p:nvPr/>
            </p:nvSpPr>
            <p:spPr bwMode="auto">
              <a:xfrm>
                <a:off x="3696" y="288"/>
                <a:ext cx="0" cy="19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sp>
          <p:nvSpPr>
            <p:cNvPr id="6224" name="Freeform 130"/>
            <p:cNvSpPr>
              <a:spLocks/>
            </p:cNvSpPr>
            <p:nvPr/>
          </p:nvSpPr>
          <p:spPr bwMode="auto">
            <a:xfrm>
              <a:off x="5364" y="2388"/>
              <a:ext cx="261" cy="148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44 h 159"/>
                <a:gd name="T4" fmla="*/ 41 w 291"/>
                <a:gd name="T5" fmla="*/ 32 h 159"/>
                <a:gd name="T6" fmla="*/ 41 w 291"/>
                <a:gd name="T7" fmla="*/ 11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91395" tIns="45697" rIns="91395" bIns="45697"/>
            <a:lstStyle>
              <a:lvl1pPr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grpSp>
        <p:nvGrpSpPr>
          <p:cNvPr id="12" name="Group 124"/>
          <p:cNvGrpSpPr>
            <a:grpSpLocks/>
          </p:cNvGrpSpPr>
          <p:nvPr/>
        </p:nvGrpSpPr>
        <p:grpSpPr bwMode="auto">
          <a:xfrm>
            <a:off x="10648950" y="5664200"/>
            <a:ext cx="325438" cy="339725"/>
            <a:chOff x="5364" y="2382"/>
            <a:chExt cx="272" cy="272"/>
          </a:xfrm>
        </p:grpSpPr>
        <p:grpSp>
          <p:nvGrpSpPr>
            <p:cNvPr id="13" name="Group 125"/>
            <p:cNvGrpSpPr>
              <a:grpSpLocks/>
            </p:cNvGrpSpPr>
            <p:nvPr/>
          </p:nvGrpSpPr>
          <p:grpSpPr bwMode="auto">
            <a:xfrm>
              <a:off x="5364" y="2382"/>
              <a:ext cx="272" cy="272"/>
              <a:chOff x="3168" y="192"/>
              <a:chExt cx="528" cy="672"/>
            </a:xfrm>
          </p:grpSpPr>
          <p:sp>
            <p:nvSpPr>
              <p:cNvPr id="6219" name="Line 126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0" cy="67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6220" name="Line 127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6221" name="Line 128"/>
              <p:cNvSpPr>
                <a:spLocks noChangeShapeType="1"/>
              </p:cNvSpPr>
              <p:nvPr/>
            </p:nvSpPr>
            <p:spPr bwMode="auto">
              <a:xfrm flipV="1">
                <a:off x="3168" y="480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6222" name="Line 129"/>
              <p:cNvSpPr>
                <a:spLocks noChangeShapeType="1"/>
              </p:cNvSpPr>
              <p:nvPr/>
            </p:nvSpPr>
            <p:spPr bwMode="auto">
              <a:xfrm>
                <a:off x="3696" y="288"/>
                <a:ext cx="0" cy="19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sp>
          <p:nvSpPr>
            <p:cNvPr id="6218" name="Freeform 130"/>
            <p:cNvSpPr>
              <a:spLocks/>
            </p:cNvSpPr>
            <p:nvPr/>
          </p:nvSpPr>
          <p:spPr bwMode="auto">
            <a:xfrm>
              <a:off x="5364" y="2388"/>
              <a:ext cx="261" cy="148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44 h 159"/>
                <a:gd name="T4" fmla="*/ 41 w 291"/>
                <a:gd name="T5" fmla="*/ 32 h 159"/>
                <a:gd name="T6" fmla="*/ 41 w 291"/>
                <a:gd name="T7" fmla="*/ 11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91395" tIns="45697" rIns="91395" bIns="45697"/>
            <a:lstStyle>
              <a:lvl1pPr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sp>
        <p:nvSpPr>
          <p:cNvPr id="6206" name="Oval 31"/>
          <p:cNvSpPr>
            <a:spLocks noChangeArrowheads="1"/>
          </p:cNvSpPr>
          <p:nvPr/>
        </p:nvSpPr>
        <p:spPr bwMode="auto">
          <a:xfrm>
            <a:off x="3087688" y="2713038"/>
            <a:ext cx="330200" cy="290512"/>
          </a:xfrm>
          <a:prstGeom prst="ellipse">
            <a:avLst/>
          </a:prstGeom>
          <a:solidFill>
            <a:schemeClr val="bg1"/>
          </a:solidFill>
          <a:ln w="57150">
            <a:solidFill>
              <a:srgbClr val="FF0000"/>
            </a:solidFill>
            <a:round/>
            <a:headEnd/>
            <a:tailEnd/>
          </a:ln>
        </p:spPr>
        <p:txBody>
          <a:bodyPr wrap="none" lIns="178800" tIns="89403" rIns="178800" bIns="89403" anchor="ctr"/>
          <a:lstStyle>
            <a:lvl1pPr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7907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7907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7907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7907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ru-RU" altLang="ru-RU" sz="1500" b="1">
                <a:latin typeface="Times New Roman" pitchFamily="18" charset="0"/>
                <a:cs typeface="Times New Roman" pitchFamily="18" charset="0"/>
              </a:rPr>
              <a:t>Т</a:t>
            </a:r>
          </a:p>
        </p:txBody>
      </p:sp>
      <p:pic>
        <p:nvPicPr>
          <p:cNvPr id="6207" name="Picture 171" descr="_ОО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65988" y="5664200"/>
            <a:ext cx="358775" cy="35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208" name="Picture 171" descr="_ОО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40663" y="6096000"/>
            <a:ext cx="358775" cy="35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09" name="Freeform 232"/>
          <p:cNvSpPr>
            <a:spLocks/>
          </p:cNvSpPr>
          <p:nvPr/>
        </p:nvSpPr>
        <p:spPr bwMode="auto">
          <a:xfrm>
            <a:off x="7265988" y="6311900"/>
            <a:ext cx="571500" cy="428625"/>
          </a:xfrm>
          <a:custGeom>
            <a:avLst/>
            <a:gdLst>
              <a:gd name="T0" fmla="*/ 0 w 635"/>
              <a:gd name="T1" fmla="*/ 0 h 544"/>
              <a:gd name="T2" fmla="*/ 2147483647 w 635"/>
              <a:gd name="T3" fmla="*/ 0 h 544"/>
              <a:gd name="T4" fmla="*/ 2147483647 w 635"/>
              <a:gd name="T5" fmla="*/ 2147483647 h 544"/>
              <a:gd name="T6" fmla="*/ 2147483647 w 635"/>
              <a:gd name="T7" fmla="*/ 2147483647 h 544"/>
              <a:gd name="T8" fmla="*/ 2147483647 w 635"/>
              <a:gd name="T9" fmla="*/ 2147483647 h 544"/>
              <a:gd name="T10" fmla="*/ 2147483647 w 635"/>
              <a:gd name="T11" fmla="*/ 2147483647 h 544"/>
              <a:gd name="T12" fmla="*/ 0 w 635"/>
              <a:gd name="T13" fmla="*/ 2147483647 h 544"/>
              <a:gd name="T14" fmla="*/ 0 w 635"/>
              <a:gd name="T15" fmla="*/ 2147483647 h 544"/>
              <a:gd name="T16" fmla="*/ 0 w 635"/>
              <a:gd name="T17" fmla="*/ 0 h 54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635"/>
              <a:gd name="T28" fmla="*/ 0 h 544"/>
              <a:gd name="T29" fmla="*/ 635 w 635"/>
              <a:gd name="T30" fmla="*/ 544 h 54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635" h="544">
                <a:moveTo>
                  <a:pt x="0" y="0"/>
                </a:moveTo>
                <a:lnTo>
                  <a:pt x="408" y="0"/>
                </a:lnTo>
                <a:lnTo>
                  <a:pt x="635" y="272"/>
                </a:lnTo>
                <a:lnTo>
                  <a:pt x="589" y="544"/>
                </a:lnTo>
                <a:lnTo>
                  <a:pt x="272" y="544"/>
                </a:lnTo>
                <a:lnTo>
                  <a:pt x="90" y="544"/>
                </a:lnTo>
                <a:lnTo>
                  <a:pt x="0" y="272"/>
                </a:lnTo>
                <a:lnTo>
                  <a:pt x="0" y="90"/>
                </a:lnTo>
                <a:lnTo>
                  <a:pt x="0" y="0"/>
                </a:lnTo>
                <a:close/>
              </a:path>
            </a:pathLst>
          </a:custGeom>
          <a:solidFill>
            <a:srgbClr val="3366FF">
              <a:alpha val="59999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6210" name="Freeform 232"/>
          <p:cNvSpPr>
            <a:spLocks/>
          </p:cNvSpPr>
          <p:nvPr/>
        </p:nvSpPr>
        <p:spPr bwMode="auto">
          <a:xfrm>
            <a:off x="7121525" y="5664200"/>
            <a:ext cx="571500" cy="428625"/>
          </a:xfrm>
          <a:custGeom>
            <a:avLst/>
            <a:gdLst>
              <a:gd name="T0" fmla="*/ 0 w 635"/>
              <a:gd name="T1" fmla="*/ 0 h 544"/>
              <a:gd name="T2" fmla="*/ 2147483647 w 635"/>
              <a:gd name="T3" fmla="*/ 0 h 544"/>
              <a:gd name="T4" fmla="*/ 2147483647 w 635"/>
              <a:gd name="T5" fmla="*/ 2147483647 h 544"/>
              <a:gd name="T6" fmla="*/ 2147483647 w 635"/>
              <a:gd name="T7" fmla="*/ 2147483647 h 544"/>
              <a:gd name="T8" fmla="*/ 2147483647 w 635"/>
              <a:gd name="T9" fmla="*/ 2147483647 h 544"/>
              <a:gd name="T10" fmla="*/ 2147483647 w 635"/>
              <a:gd name="T11" fmla="*/ 2147483647 h 544"/>
              <a:gd name="T12" fmla="*/ 0 w 635"/>
              <a:gd name="T13" fmla="*/ 2147483647 h 544"/>
              <a:gd name="T14" fmla="*/ 0 w 635"/>
              <a:gd name="T15" fmla="*/ 2147483647 h 544"/>
              <a:gd name="T16" fmla="*/ 0 w 635"/>
              <a:gd name="T17" fmla="*/ 0 h 54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635"/>
              <a:gd name="T28" fmla="*/ 0 h 544"/>
              <a:gd name="T29" fmla="*/ 635 w 635"/>
              <a:gd name="T30" fmla="*/ 544 h 54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635" h="544">
                <a:moveTo>
                  <a:pt x="0" y="0"/>
                </a:moveTo>
                <a:lnTo>
                  <a:pt x="408" y="0"/>
                </a:lnTo>
                <a:lnTo>
                  <a:pt x="635" y="272"/>
                </a:lnTo>
                <a:lnTo>
                  <a:pt x="589" y="544"/>
                </a:lnTo>
                <a:lnTo>
                  <a:pt x="272" y="544"/>
                </a:lnTo>
                <a:lnTo>
                  <a:pt x="90" y="544"/>
                </a:lnTo>
                <a:lnTo>
                  <a:pt x="0" y="272"/>
                </a:lnTo>
                <a:lnTo>
                  <a:pt x="0" y="90"/>
                </a:lnTo>
                <a:lnTo>
                  <a:pt x="0" y="0"/>
                </a:lnTo>
                <a:close/>
              </a:path>
            </a:pathLst>
          </a:custGeom>
          <a:solidFill>
            <a:srgbClr val="3366FF">
              <a:alpha val="59999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6211" name="AutoShape 76"/>
          <p:cNvSpPr>
            <a:spLocks noChangeArrowheads="1"/>
          </p:cNvSpPr>
          <p:nvPr/>
        </p:nvSpPr>
        <p:spPr bwMode="auto">
          <a:xfrm>
            <a:off x="3663950" y="4368800"/>
            <a:ext cx="2786063" cy="1562100"/>
          </a:xfrm>
          <a:prstGeom prst="wedgeRectCallout">
            <a:avLst>
              <a:gd name="adj1" fmla="val 81852"/>
              <a:gd name="adj2" fmla="val 45120"/>
            </a:avLst>
          </a:prstGeom>
          <a:solidFill>
            <a:srgbClr val="CCFFCC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lIns="53994" tIns="45714" rIns="53994" bIns="45714">
            <a:spAutoFit/>
          </a:bodyPr>
          <a:lstStyle>
            <a:lvl1pPr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ru-RU" altLang="ru-RU" sz="1200"/>
              <a:t>Котельная №12 Универсал 5</a:t>
            </a:r>
          </a:p>
          <a:p>
            <a:pPr eaLnBrk="1" hangingPunct="1"/>
            <a:r>
              <a:rPr lang="ru-RU" altLang="ru-RU" sz="1200"/>
              <a:t>Ул. Гагарина 2а</a:t>
            </a:r>
          </a:p>
          <a:p>
            <a:pPr eaLnBrk="1" hangingPunct="1"/>
            <a:r>
              <a:rPr lang="ru-RU" altLang="ru-RU" sz="1200"/>
              <a:t>Введена в эксплуатацию – 1985г.</a:t>
            </a:r>
          </a:p>
          <a:p>
            <a:pPr eaLnBrk="1" hangingPunct="1"/>
            <a:r>
              <a:rPr lang="ru-RU" altLang="ru-RU" sz="1200"/>
              <a:t>Количество котлов - 2</a:t>
            </a:r>
          </a:p>
          <a:p>
            <a:pPr eaLnBrk="1" hangingPunct="1"/>
            <a:r>
              <a:rPr lang="ru-RU" altLang="ru-RU" sz="1200"/>
              <a:t>Вид топлива - Уголь</a:t>
            </a:r>
          </a:p>
          <a:p>
            <a:pPr eaLnBrk="1" hangingPunct="1"/>
            <a:r>
              <a:rPr lang="ru-RU" altLang="ru-RU" sz="1200"/>
              <a:t>Подключено объектов – 9:</a:t>
            </a:r>
          </a:p>
          <a:p>
            <a:pPr eaLnBrk="1" hangingPunct="1"/>
            <a:r>
              <a:rPr lang="ru-RU" altLang="ru-RU" sz="1200"/>
              <a:t>      Жилые дома - 6</a:t>
            </a:r>
          </a:p>
          <a:p>
            <a:pPr eaLnBrk="1" hangingPunct="1"/>
            <a:r>
              <a:rPr lang="ru-RU" altLang="ru-RU" sz="1200"/>
              <a:t>  - прочие - 3</a:t>
            </a:r>
          </a:p>
        </p:txBody>
      </p:sp>
      <p:sp>
        <p:nvSpPr>
          <p:cNvPr id="6212" name="AutoShape 76"/>
          <p:cNvSpPr>
            <a:spLocks noChangeArrowheads="1"/>
          </p:cNvSpPr>
          <p:nvPr/>
        </p:nvSpPr>
        <p:spPr bwMode="auto">
          <a:xfrm>
            <a:off x="4829175" y="2228850"/>
            <a:ext cx="2500313" cy="1562100"/>
          </a:xfrm>
          <a:prstGeom prst="wedgeRectCallout">
            <a:avLst>
              <a:gd name="adj1" fmla="val 50444"/>
              <a:gd name="adj2" fmla="val 172134"/>
            </a:avLst>
          </a:prstGeom>
          <a:solidFill>
            <a:srgbClr val="CCFFCC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lIns="53994" tIns="45714" rIns="53994" bIns="45714">
            <a:spAutoFit/>
          </a:bodyPr>
          <a:lstStyle>
            <a:lvl1pPr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ru-RU" altLang="ru-RU" sz="1200"/>
              <a:t>Котельная №13 Универсал 5 </a:t>
            </a:r>
          </a:p>
          <a:p>
            <a:pPr eaLnBrk="1" hangingPunct="1"/>
            <a:r>
              <a:rPr lang="ru-RU" altLang="ru-RU" sz="1200"/>
              <a:t>Ул. Победы 130</a:t>
            </a:r>
          </a:p>
          <a:p>
            <a:pPr eaLnBrk="1" hangingPunct="1"/>
            <a:r>
              <a:rPr lang="ru-RU" altLang="ru-RU" sz="1200"/>
              <a:t>Введена в эксплуатацию – 1993 г.</a:t>
            </a:r>
          </a:p>
          <a:p>
            <a:pPr eaLnBrk="1" hangingPunct="1"/>
            <a:r>
              <a:rPr lang="ru-RU" altLang="ru-RU" sz="1200"/>
              <a:t>Количество котлов - 2</a:t>
            </a:r>
          </a:p>
          <a:p>
            <a:pPr eaLnBrk="1" hangingPunct="1"/>
            <a:r>
              <a:rPr lang="ru-RU" altLang="ru-RU" sz="1200"/>
              <a:t>Вид топлива - уголь</a:t>
            </a:r>
          </a:p>
          <a:p>
            <a:pPr eaLnBrk="1" hangingPunct="1"/>
            <a:r>
              <a:rPr lang="ru-RU" altLang="ru-RU" sz="1200"/>
              <a:t>Подключено объектов – 5:</a:t>
            </a:r>
          </a:p>
          <a:p>
            <a:pPr eaLnBrk="1" hangingPunct="1"/>
            <a:r>
              <a:rPr lang="ru-RU" altLang="ru-RU" sz="1200"/>
              <a:t>Жилые дома -5 </a:t>
            </a:r>
          </a:p>
        </p:txBody>
      </p:sp>
      <p:sp>
        <p:nvSpPr>
          <p:cNvPr id="6213" name="Freeform 232"/>
          <p:cNvSpPr>
            <a:spLocks/>
          </p:cNvSpPr>
          <p:nvPr/>
        </p:nvSpPr>
        <p:spPr bwMode="auto">
          <a:xfrm>
            <a:off x="7624763" y="6096000"/>
            <a:ext cx="571500" cy="428625"/>
          </a:xfrm>
          <a:custGeom>
            <a:avLst/>
            <a:gdLst>
              <a:gd name="T0" fmla="*/ 0 w 635"/>
              <a:gd name="T1" fmla="*/ 0 h 544"/>
              <a:gd name="T2" fmla="*/ 2147483647 w 635"/>
              <a:gd name="T3" fmla="*/ 0 h 544"/>
              <a:gd name="T4" fmla="*/ 2147483647 w 635"/>
              <a:gd name="T5" fmla="*/ 2147483647 h 544"/>
              <a:gd name="T6" fmla="*/ 2147483647 w 635"/>
              <a:gd name="T7" fmla="*/ 2147483647 h 544"/>
              <a:gd name="T8" fmla="*/ 2147483647 w 635"/>
              <a:gd name="T9" fmla="*/ 2147483647 h 544"/>
              <a:gd name="T10" fmla="*/ 2147483647 w 635"/>
              <a:gd name="T11" fmla="*/ 2147483647 h 544"/>
              <a:gd name="T12" fmla="*/ 0 w 635"/>
              <a:gd name="T13" fmla="*/ 2147483647 h 544"/>
              <a:gd name="T14" fmla="*/ 0 w 635"/>
              <a:gd name="T15" fmla="*/ 2147483647 h 544"/>
              <a:gd name="T16" fmla="*/ 0 w 635"/>
              <a:gd name="T17" fmla="*/ 0 h 54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635"/>
              <a:gd name="T28" fmla="*/ 0 h 544"/>
              <a:gd name="T29" fmla="*/ 635 w 635"/>
              <a:gd name="T30" fmla="*/ 544 h 54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635" h="544">
                <a:moveTo>
                  <a:pt x="0" y="0"/>
                </a:moveTo>
                <a:lnTo>
                  <a:pt x="408" y="0"/>
                </a:lnTo>
                <a:lnTo>
                  <a:pt x="635" y="272"/>
                </a:lnTo>
                <a:lnTo>
                  <a:pt x="589" y="544"/>
                </a:lnTo>
                <a:lnTo>
                  <a:pt x="272" y="544"/>
                </a:lnTo>
                <a:lnTo>
                  <a:pt x="90" y="544"/>
                </a:lnTo>
                <a:lnTo>
                  <a:pt x="0" y="272"/>
                </a:lnTo>
                <a:lnTo>
                  <a:pt x="0" y="90"/>
                </a:lnTo>
                <a:lnTo>
                  <a:pt x="0" y="0"/>
                </a:lnTo>
                <a:close/>
              </a:path>
            </a:pathLst>
          </a:custGeom>
          <a:solidFill>
            <a:srgbClr val="3366FF">
              <a:alpha val="59999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6214" name="AutoShape 76"/>
          <p:cNvSpPr>
            <a:spLocks noChangeArrowheads="1"/>
          </p:cNvSpPr>
          <p:nvPr/>
        </p:nvSpPr>
        <p:spPr bwMode="auto">
          <a:xfrm>
            <a:off x="9640888" y="6672263"/>
            <a:ext cx="2786062" cy="1379537"/>
          </a:xfrm>
          <a:prstGeom prst="wedgeRectCallout">
            <a:avLst>
              <a:gd name="adj1" fmla="val -119458"/>
              <a:gd name="adj2" fmla="val -62315"/>
            </a:avLst>
          </a:prstGeom>
          <a:solidFill>
            <a:srgbClr val="CCFFCC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lIns="53994" tIns="45714" rIns="53994" bIns="45714">
            <a:spAutoFit/>
          </a:bodyPr>
          <a:lstStyle>
            <a:lvl1pPr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ru-RU" altLang="ru-RU" sz="1200"/>
              <a:t>Котельная №13 Факел 1</a:t>
            </a:r>
          </a:p>
          <a:p>
            <a:pPr eaLnBrk="1" hangingPunct="1"/>
            <a:r>
              <a:rPr lang="ru-RU" altLang="ru-RU" sz="1200"/>
              <a:t>Ул. Молодежная 58 а</a:t>
            </a:r>
          </a:p>
          <a:p>
            <a:pPr eaLnBrk="1" hangingPunct="1"/>
            <a:r>
              <a:rPr lang="ru-RU" altLang="ru-RU" sz="1200"/>
              <a:t>Введена в эксплуатацию – 1998 г.</a:t>
            </a:r>
          </a:p>
          <a:p>
            <a:pPr eaLnBrk="1" hangingPunct="1"/>
            <a:r>
              <a:rPr lang="ru-RU" altLang="ru-RU" sz="1200"/>
              <a:t>Количество котлов - 2</a:t>
            </a:r>
          </a:p>
          <a:p>
            <a:pPr eaLnBrk="1" hangingPunct="1"/>
            <a:r>
              <a:rPr lang="ru-RU" altLang="ru-RU" sz="1200"/>
              <a:t>Вид топлива - газ</a:t>
            </a:r>
          </a:p>
          <a:p>
            <a:pPr eaLnBrk="1" hangingPunct="1"/>
            <a:r>
              <a:rPr lang="ru-RU" altLang="ru-RU" sz="1200"/>
              <a:t>Подключено объектов – </a:t>
            </a:r>
            <a:r>
              <a:rPr lang="en-US" altLang="ru-RU" sz="1200"/>
              <a:t>6</a:t>
            </a:r>
            <a:r>
              <a:rPr lang="ru-RU" altLang="ru-RU" sz="1200"/>
              <a:t>:</a:t>
            </a:r>
          </a:p>
          <a:p>
            <a:pPr eaLnBrk="1" hangingPunct="1"/>
            <a:r>
              <a:rPr lang="ru-RU" altLang="ru-RU" sz="1200"/>
              <a:t>Жилые дома -</a:t>
            </a:r>
            <a:r>
              <a:rPr lang="en-US" altLang="ru-RU" sz="1200"/>
              <a:t>6</a:t>
            </a:r>
            <a:r>
              <a:rPr lang="ru-RU" altLang="ru-RU" sz="1200"/>
              <a:t> </a:t>
            </a:r>
          </a:p>
        </p:txBody>
      </p:sp>
      <p:sp>
        <p:nvSpPr>
          <p:cNvPr id="6215" name="Прямоугольная выноска 264"/>
          <p:cNvSpPr>
            <a:spLocks noChangeArrowheads="1"/>
          </p:cNvSpPr>
          <p:nvPr/>
        </p:nvSpPr>
        <p:spPr bwMode="auto">
          <a:xfrm>
            <a:off x="7264400" y="8256588"/>
            <a:ext cx="1928813" cy="935037"/>
          </a:xfrm>
          <a:prstGeom prst="wedgeRectCallout">
            <a:avLst>
              <a:gd name="adj1" fmla="val 76583"/>
              <a:gd name="adj2" fmla="val -127079"/>
            </a:avLst>
          </a:prstGeom>
          <a:solidFill>
            <a:srgbClr val="9BBB59">
              <a:alpha val="50195"/>
            </a:srgbClr>
          </a:solidFill>
          <a:ln w="25400" algn="ctr">
            <a:solidFill>
              <a:srgbClr val="385D8A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ru-RU" altLang="ru-RU" sz="1000" b="1">
                <a:latin typeface="Times New Roman" pitchFamily="18" charset="0"/>
              </a:rPr>
              <a:t>МДОУ №1«Теремок» ул. Донская 37/10</a:t>
            </a:r>
          </a:p>
          <a:p>
            <a:pPr algn="ctr" eaLnBrk="1" hangingPunct="1"/>
            <a:r>
              <a:rPr lang="ru-RU" altLang="ru-RU" sz="1000" b="1">
                <a:latin typeface="Times New Roman" pitchFamily="18" charset="0"/>
              </a:rPr>
              <a:t>(886391)2-42-54 Семенова Галина Владимировна</a:t>
            </a:r>
          </a:p>
          <a:p>
            <a:pPr algn="ctr" eaLnBrk="1" hangingPunct="1"/>
            <a:r>
              <a:rPr lang="ru-RU" altLang="ru-RU" sz="1000" b="1">
                <a:latin typeface="Times New Roman" pitchFamily="18" charset="0"/>
              </a:rPr>
              <a:t>(886391) 2-42-54</a:t>
            </a:r>
            <a:r>
              <a:rPr lang="ru-RU" altLang="ru-RU" sz="1000">
                <a:latin typeface="Times New Roman" pitchFamily="18" charset="0"/>
              </a:rPr>
              <a:t> </a:t>
            </a:r>
          </a:p>
        </p:txBody>
      </p:sp>
      <p:sp>
        <p:nvSpPr>
          <p:cNvPr id="6216" name="Oval 31"/>
          <p:cNvSpPr>
            <a:spLocks noChangeArrowheads="1"/>
          </p:cNvSpPr>
          <p:nvPr/>
        </p:nvSpPr>
        <p:spPr bwMode="auto">
          <a:xfrm>
            <a:off x="8201025" y="5376863"/>
            <a:ext cx="330200" cy="290512"/>
          </a:xfrm>
          <a:prstGeom prst="ellipse">
            <a:avLst/>
          </a:prstGeom>
          <a:solidFill>
            <a:schemeClr val="bg1"/>
          </a:solidFill>
          <a:ln w="57150">
            <a:solidFill>
              <a:srgbClr val="FF0000"/>
            </a:solidFill>
            <a:round/>
            <a:headEnd/>
            <a:tailEnd/>
          </a:ln>
        </p:spPr>
        <p:txBody>
          <a:bodyPr wrap="none" lIns="178800" tIns="89403" rIns="178800" bIns="89403" anchor="ctr"/>
          <a:lstStyle>
            <a:lvl1pPr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7907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7907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7907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7907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ru-RU" altLang="ru-RU" sz="1500" b="1">
                <a:latin typeface="Times New Roman" pitchFamily="18" charset="0"/>
                <a:cs typeface="Times New Roman" pitchFamily="18" charset="0"/>
              </a:rPr>
              <a:t>Т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"/>
          <p:cNvSpPr>
            <a:spLocks noChangeArrowheads="1"/>
          </p:cNvSpPr>
          <p:nvPr/>
        </p:nvSpPr>
        <p:spPr bwMode="auto">
          <a:xfrm>
            <a:off x="7640" y="35496"/>
            <a:ext cx="1280160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>
            <a:lvl1pPr eaLnBrk="0" hangingPunct="0"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hangingPunct="0"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hangingPunct="0"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hangingPunct="0"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hangingPunct="0"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defRPr/>
            </a:pPr>
            <a:r>
              <a:rPr lang="ru-RU" alt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В</a:t>
            </a:r>
            <a:r>
              <a:rPr lang="ru-RU" altLang="ru-RU" sz="2000" b="1" dirty="0" smtClean="0" bmk="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едомость привлечения сил и средств для ликвидации последствий ЧС</a:t>
            </a:r>
            <a:endParaRPr lang="ru-RU" altLang="ru-RU" sz="2800" dirty="0" smtClean="0">
              <a:solidFill>
                <a:srgbClr val="000000"/>
              </a:solidFill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/>
          </p:nvPr>
        </p:nvGraphicFramePr>
        <p:xfrm>
          <a:off x="0" y="552128"/>
          <a:ext cx="12793961" cy="9049074"/>
        </p:xfrm>
        <a:graphic>
          <a:graphicData uri="http://schemas.openxmlformats.org/drawingml/2006/table">
            <a:tbl>
              <a:tblPr firstRow="1" firstCol="1" bandRow="1"/>
              <a:tblGrid>
                <a:gridCol w="479503">
                  <a:extLst>
                    <a:ext uri="{9D8B030D-6E8A-4147-A177-3AD203B41FA5}">
                      <a16:colId xmlns="" xmlns:a16="http://schemas.microsoft.com/office/drawing/2014/main" val="4129616901"/>
                    </a:ext>
                  </a:extLst>
                </a:gridCol>
                <a:gridCol w="1246565">
                  <a:extLst>
                    <a:ext uri="{9D8B030D-6E8A-4147-A177-3AD203B41FA5}">
                      <a16:colId xmlns="" xmlns:a16="http://schemas.microsoft.com/office/drawing/2014/main" val="1780783950"/>
                    </a:ext>
                  </a:extLst>
                </a:gridCol>
                <a:gridCol w="627596">
                  <a:extLst>
                    <a:ext uri="{9D8B030D-6E8A-4147-A177-3AD203B41FA5}">
                      <a16:colId xmlns="" xmlns:a16="http://schemas.microsoft.com/office/drawing/2014/main" val="3084303492"/>
                    </a:ext>
                  </a:extLst>
                </a:gridCol>
                <a:gridCol w="627596">
                  <a:extLst>
                    <a:ext uri="{9D8B030D-6E8A-4147-A177-3AD203B41FA5}">
                      <a16:colId xmlns="" xmlns:a16="http://schemas.microsoft.com/office/drawing/2014/main" val="190814839"/>
                    </a:ext>
                  </a:extLst>
                </a:gridCol>
                <a:gridCol w="509697">
                  <a:extLst>
                    <a:ext uri="{9D8B030D-6E8A-4147-A177-3AD203B41FA5}">
                      <a16:colId xmlns="" xmlns:a16="http://schemas.microsoft.com/office/drawing/2014/main" val="1017414573"/>
                    </a:ext>
                  </a:extLst>
                </a:gridCol>
                <a:gridCol w="865551">
                  <a:extLst>
                    <a:ext uri="{9D8B030D-6E8A-4147-A177-3AD203B41FA5}">
                      <a16:colId xmlns="" xmlns:a16="http://schemas.microsoft.com/office/drawing/2014/main" val="4099589982"/>
                    </a:ext>
                  </a:extLst>
                </a:gridCol>
                <a:gridCol w="865551">
                  <a:extLst>
                    <a:ext uri="{9D8B030D-6E8A-4147-A177-3AD203B41FA5}">
                      <a16:colId xmlns="" xmlns:a16="http://schemas.microsoft.com/office/drawing/2014/main" val="3277739665"/>
                    </a:ext>
                  </a:extLst>
                </a:gridCol>
                <a:gridCol w="831763">
                  <a:extLst>
                    <a:ext uri="{9D8B030D-6E8A-4147-A177-3AD203B41FA5}">
                      <a16:colId xmlns="" xmlns:a16="http://schemas.microsoft.com/office/drawing/2014/main" val="208993581"/>
                    </a:ext>
                  </a:extLst>
                </a:gridCol>
                <a:gridCol w="806600">
                  <a:extLst>
                    <a:ext uri="{9D8B030D-6E8A-4147-A177-3AD203B41FA5}">
                      <a16:colId xmlns="" xmlns:a16="http://schemas.microsoft.com/office/drawing/2014/main" val="1357787053"/>
                    </a:ext>
                  </a:extLst>
                </a:gridCol>
                <a:gridCol w="831763">
                  <a:extLst>
                    <a:ext uri="{9D8B030D-6E8A-4147-A177-3AD203B41FA5}">
                      <a16:colId xmlns="" xmlns:a16="http://schemas.microsoft.com/office/drawing/2014/main" val="428412550"/>
                    </a:ext>
                  </a:extLst>
                </a:gridCol>
                <a:gridCol w="754841">
                  <a:extLst>
                    <a:ext uri="{9D8B030D-6E8A-4147-A177-3AD203B41FA5}">
                      <a16:colId xmlns="" xmlns:a16="http://schemas.microsoft.com/office/drawing/2014/main" val="3292881524"/>
                    </a:ext>
                  </a:extLst>
                </a:gridCol>
                <a:gridCol w="754841">
                  <a:extLst>
                    <a:ext uri="{9D8B030D-6E8A-4147-A177-3AD203B41FA5}">
                      <a16:colId xmlns="" xmlns:a16="http://schemas.microsoft.com/office/drawing/2014/main" val="1302772604"/>
                    </a:ext>
                  </a:extLst>
                </a:gridCol>
                <a:gridCol w="724646">
                  <a:extLst>
                    <a:ext uri="{9D8B030D-6E8A-4147-A177-3AD203B41FA5}">
                      <a16:colId xmlns="" xmlns:a16="http://schemas.microsoft.com/office/drawing/2014/main" val="2095028575"/>
                    </a:ext>
                  </a:extLst>
                </a:gridCol>
                <a:gridCol w="115516">
                  <a:extLst>
                    <a:ext uri="{9D8B030D-6E8A-4147-A177-3AD203B41FA5}">
                      <a16:colId xmlns="" xmlns:a16="http://schemas.microsoft.com/office/drawing/2014/main" val="1009107041"/>
                    </a:ext>
                  </a:extLst>
                </a:gridCol>
                <a:gridCol w="2751932">
                  <a:extLst>
                    <a:ext uri="{9D8B030D-6E8A-4147-A177-3AD203B41FA5}">
                      <a16:colId xmlns="" xmlns:a16="http://schemas.microsoft.com/office/drawing/2014/main" val="3712488020"/>
                    </a:ext>
                  </a:extLst>
                </a:gridCol>
              </a:tblGrid>
              <a:tr h="78631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№ п/п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Привлечение в соответствии с планами применения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Привлекалось фактически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Нормативное время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Нормативный документ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показателей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Расстояние до места ЧС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Недостатки в реагировании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3041125474"/>
                  </a:ext>
                </a:extLst>
              </a:tr>
              <a:tr h="58974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Получение информации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3216322800"/>
                  </a:ext>
                </a:extLst>
              </a:tr>
              <a:tr h="344014">
                <a:tc gridSpan="1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Функциональные подсистемы РСЧС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AEEF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50331402"/>
                  </a:ext>
                </a:extLst>
              </a:tr>
              <a:tr h="245725">
                <a:tc gridSpan="1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МЧС России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2564805442"/>
                  </a:ext>
                </a:extLst>
              </a:tr>
              <a:tr h="245725">
                <a:tc gridSpan="1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Органы повседневного управления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3945279661"/>
                  </a:ext>
                </a:extLst>
              </a:tr>
              <a:tr h="40565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ЦУКС по субъекту РФ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68220253"/>
                  </a:ext>
                </a:extLst>
              </a:tr>
              <a:tr h="334823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ОПУ: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621626976"/>
                  </a:ext>
                </a:extLst>
              </a:tr>
              <a:tr h="245725">
                <a:tc gridSpan="1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Территориальные органы 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3500934496"/>
                  </a:ext>
                </a:extLst>
              </a:tr>
              <a:tr h="58404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ОГ регионального центра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3762762456"/>
                  </a:ext>
                </a:extLst>
              </a:tr>
              <a:tr h="49144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ОГ ГУ МЧС России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686480317"/>
                  </a:ext>
                </a:extLst>
              </a:tr>
              <a:tr h="118518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ОГ пожарно-спасательного гарнизона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Приказ  ГУ МЧС России по РО №700  от 09.12.2013г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3872085199"/>
                  </a:ext>
                </a:extLst>
              </a:tr>
              <a:tr h="57020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ОШ регионального центра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933640684"/>
                  </a:ext>
                </a:extLst>
              </a:tr>
              <a:tr h="49144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ОШ ГУ МЧС России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2189922596"/>
                  </a:ext>
                </a:extLst>
              </a:tr>
              <a:tr h="563226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территориальные органы: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r>
                        <a:rPr lang="ru-RU" sz="1100" b="1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835703754"/>
                  </a:ext>
                </a:extLst>
              </a:tr>
              <a:tr h="245725">
                <a:tc gridSpan="1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5365750" algn="l"/>
                        </a:tabLs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Силы и средства ликвидации ЧС 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3640848572"/>
                  </a:ext>
                </a:extLst>
              </a:tr>
              <a:tr h="73717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Аэромобильная группировка СРФ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4239458173"/>
                  </a:ext>
                </a:extLst>
              </a:tr>
              <a:tr h="49144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1.1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Подразделения ФПС СРФ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2764958699"/>
                  </a:ext>
                </a:extLst>
              </a:tr>
              <a:tr h="49144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1.2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Подразделения ППС СРФ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87513366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12571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/>
          </p:nvPr>
        </p:nvGraphicFramePr>
        <p:xfrm>
          <a:off x="15240" y="0"/>
          <a:ext cx="12793961" cy="9601202"/>
        </p:xfrm>
        <a:graphic>
          <a:graphicData uri="http://schemas.openxmlformats.org/drawingml/2006/table">
            <a:tbl>
              <a:tblPr firstRow="1" firstCol="1" bandRow="1"/>
              <a:tblGrid>
                <a:gridCol w="479503">
                  <a:extLst>
                    <a:ext uri="{9D8B030D-6E8A-4147-A177-3AD203B41FA5}">
                      <a16:colId xmlns="" xmlns:a16="http://schemas.microsoft.com/office/drawing/2014/main" val="3510777593"/>
                    </a:ext>
                  </a:extLst>
                </a:gridCol>
                <a:gridCol w="1246565">
                  <a:extLst>
                    <a:ext uri="{9D8B030D-6E8A-4147-A177-3AD203B41FA5}">
                      <a16:colId xmlns="" xmlns:a16="http://schemas.microsoft.com/office/drawing/2014/main" val="1042365540"/>
                    </a:ext>
                  </a:extLst>
                </a:gridCol>
                <a:gridCol w="627596">
                  <a:extLst>
                    <a:ext uri="{9D8B030D-6E8A-4147-A177-3AD203B41FA5}">
                      <a16:colId xmlns="" xmlns:a16="http://schemas.microsoft.com/office/drawing/2014/main" val="1291358279"/>
                    </a:ext>
                  </a:extLst>
                </a:gridCol>
                <a:gridCol w="575512">
                  <a:extLst>
                    <a:ext uri="{9D8B030D-6E8A-4147-A177-3AD203B41FA5}">
                      <a16:colId xmlns="" xmlns:a16="http://schemas.microsoft.com/office/drawing/2014/main" val="473366050"/>
                    </a:ext>
                  </a:extLst>
                </a:gridCol>
                <a:gridCol w="561781">
                  <a:extLst>
                    <a:ext uri="{9D8B030D-6E8A-4147-A177-3AD203B41FA5}">
                      <a16:colId xmlns="" xmlns:a16="http://schemas.microsoft.com/office/drawing/2014/main" val="4159104476"/>
                    </a:ext>
                  </a:extLst>
                </a:gridCol>
                <a:gridCol w="865551">
                  <a:extLst>
                    <a:ext uri="{9D8B030D-6E8A-4147-A177-3AD203B41FA5}">
                      <a16:colId xmlns="" xmlns:a16="http://schemas.microsoft.com/office/drawing/2014/main" val="1637654881"/>
                    </a:ext>
                  </a:extLst>
                </a:gridCol>
                <a:gridCol w="865551">
                  <a:extLst>
                    <a:ext uri="{9D8B030D-6E8A-4147-A177-3AD203B41FA5}">
                      <a16:colId xmlns="" xmlns:a16="http://schemas.microsoft.com/office/drawing/2014/main" val="4235608934"/>
                    </a:ext>
                  </a:extLst>
                </a:gridCol>
                <a:gridCol w="831763">
                  <a:extLst>
                    <a:ext uri="{9D8B030D-6E8A-4147-A177-3AD203B41FA5}">
                      <a16:colId xmlns="" xmlns:a16="http://schemas.microsoft.com/office/drawing/2014/main" val="75180526"/>
                    </a:ext>
                  </a:extLst>
                </a:gridCol>
                <a:gridCol w="979810">
                  <a:extLst>
                    <a:ext uri="{9D8B030D-6E8A-4147-A177-3AD203B41FA5}">
                      <a16:colId xmlns="" xmlns:a16="http://schemas.microsoft.com/office/drawing/2014/main" val="3337906326"/>
                    </a:ext>
                  </a:extLst>
                </a:gridCol>
                <a:gridCol w="936104">
                  <a:extLst>
                    <a:ext uri="{9D8B030D-6E8A-4147-A177-3AD203B41FA5}">
                      <a16:colId xmlns="" xmlns:a16="http://schemas.microsoft.com/office/drawing/2014/main" val="4189125140"/>
                    </a:ext>
                  </a:extLst>
                </a:gridCol>
                <a:gridCol w="792088">
                  <a:extLst>
                    <a:ext uri="{9D8B030D-6E8A-4147-A177-3AD203B41FA5}">
                      <a16:colId xmlns="" xmlns:a16="http://schemas.microsoft.com/office/drawing/2014/main" val="541391541"/>
                    </a:ext>
                  </a:extLst>
                </a:gridCol>
                <a:gridCol w="792088">
                  <a:extLst>
                    <a:ext uri="{9D8B030D-6E8A-4147-A177-3AD203B41FA5}">
                      <a16:colId xmlns="" xmlns:a16="http://schemas.microsoft.com/office/drawing/2014/main" val="1233954462"/>
                    </a:ext>
                  </a:extLst>
                </a:gridCol>
                <a:gridCol w="936104">
                  <a:extLst>
                    <a:ext uri="{9D8B030D-6E8A-4147-A177-3AD203B41FA5}">
                      <a16:colId xmlns="" xmlns:a16="http://schemas.microsoft.com/office/drawing/2014/main" val="340264211"/>
                    </a:ext>
                  </a:extLst>
                </a:gridCol>
                <a:gridCol w="2303945">
                  <a:extLst>
                    <a:ext uri="{9D8B030D-6E8A-4147-A177-3AD203B41FA5}">
                      <a16:colId xmlns="" xmlns:a16="http://schemas.microsoft.com/office/drawing/2014/main" val="1479381423"/>
                    </a:ext>
                  </a:extLst>
                </a:gridCol>
              </a:tblGrid>
              <a:tr h="812146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№ п/п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Привлечение в соответствии с планами применения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Привлекалось фактически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Нормативное время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Нормативный документ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показателей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Расстояние до места ЧС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Недостатки в реагировании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4262969"/>
                  </a:ext>
                </a:extLst>
              </a:tr>
              <a:tr h="60911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Получение информации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2094280484"/>
                  </a:ext>
                </a:extLst>
              </a:tr>
              <a:tr h="46709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1.3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Подразделения ГИМС СРФ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45441307"/>
                  </a:ext>
                </a:extLst>
              </a:tr>
              <a:tr h="47040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1.4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Подразделения ВГСЧ СРФ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696702168"/>
                  </a:ext>
                </a:extLst>
              </a:tr>
              <a:tr h="45931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1.5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Подразделения ЦЭПП СРФ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252717311"/>
                  </a:ext>
                </a:extLst>
              </a:tr>
              <a:tr h="36544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1.6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СВФ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477058101"/>
                  </a:ext>
                </a:extLst>
              </a:tr>
              <a:tr h="50917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1.7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Авиационные подразделения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895188194"/>
                  </a:ext>
                </a:extLst>
              </a:tr>
              <a:tr h="91983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1.8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Другие структурные подразделения, организации и учреждения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043590750"/>
                  </a:ext>
                </a:extLst>
              </a:tr>
              <a:tr h="89109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Структурные подразделения ЦА МЧС России на территории субъекта РФ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827367902"/>
                  </a:ext>
                </a:extLst>
              </a:tr>
              <a:tr h="486842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силы и средства ликвидации ЧС: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780188731"/>
                  </a:ext>
                </a:extLst>
              </a:tr>
              <a:tr h="459312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МЧС России: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190812447"/>
                  </a:ext>
                </a:extLst>
              </a:tr>
              <a:tr h="263796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Минздрав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4213000605"/>
                  </a:ext>
                </a:extLst>
              </a:tr>
              <a:tr h="306208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Органы повседневного управления Минздрава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2686356823"/>
                  </a:ext>
                </a:extLst>
              </a:tr>
              <a:tr h="71287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2.1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Оперативный дежурный тер.центра ВЦМК «Защита»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969707033"/>
                  </a:ext>
                </a:extLst>
              </a:tr>
              <a:tr h="390175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Всего за ОПУ ВСМК: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266992810"/>
                  </a:ext>
                </a:extLst>
              </a:tr>
              <a:tr h="382760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ОПУ: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965907927"/>
                  </a:ext>
                </a:extLst>
              </a:tr>
              <a:tr h="382760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Территориальные органы Минздрава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662406432"/>
                  </a:ext>
                </a:extLst>
              </a:tr>
              <a:tr h="71287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Дежурные врачи медучреждений различного профиля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 smtClean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12362006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727472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Таблица 2"/>
          <p:cNvGraphicFramePr>
            <a:graphicFrameLocks noGrp="1"/>
          </p:cNvGraphicFramePr>
          <p:nvPr>
            <p:extLst/>
          </p:nvPr>
        </p:nvGraphicFramePr>
        <p:xfrm>
          <a:off x="7639" y="0"/>
          <a:ext cx="12793961" cy="9601201"/>
        </p:xfrm>
        <a:graphic>
          <a:graphicData uri="http://schemas.openxmlformats.org/drawingml/2006/table">
            <a:tbl>
              <a:tblPr firstRow="1" firstCol="1" bandRow="1"/>
              <a:tblGrid>
                <a:gridCol w="479503">
                  <a:extLst>
                    <a:ext uri="{9D8B030D-6E8A-4147-A177-3AD203B41FA5}">
                      <a16:colId xmlns="" xmlns:a16="http://schemas.microsoft.com/office/drawing/2014/main" val="2183867191"/>
                    </a:ext>
                  </a:extLst>
                </a:gridCol>
                <a:gridCol w="1246565">
                  <a:extLst>
                    <a:ext uri="{9D8B030D-6E8A-4147-A177-3AD203B41FA5}">
                      <a16:colId xmlns="" xmlns:a16="http://schemas.microsoft.com/office/drawing/2014/main" val="1251406380"/>
                    </a:ext>
                  </a:extLst>
                </a:gridCol>
                <a:gridCol w="627596">
                  <a:extLst>
                    <a:ext uri="{9D8B030D-6E8A-4147-A177-3AD203B41FA5}">
                      <a16:colId xmlns="" xmlns:a16="http://schemas.microsoft.com/office/drawing/2014/main" val="811616020"/>
                    </a:ext>
                  </a:extLst>
                </a:gridCol>
                <a:gridCol w="575512">
                  <a:extLst>
                    <a:ext uri="{9D8B030D-6E8A-4147-A177-3AD203B41FA5}">
                      <a16:colId xmlns="" xmlns:a16="http://schemas.microsoft.com/office/drawing/2014/main" val="2888743277"/>
                    </a:ext>
                  </a:extLst>
                </a:gridCol>
                <a:gridCol w="561781">
                  <a:extLst>
                    <a:ext uri="{9D8B030D-6E8A-4147-A177-3AD203B41FA5}">
                      <a16:colId xmlns="" xmlns:a16="http://schemas.microsoft.com/office/drawing/2014/main" val="1111729052"/>
                    </a:ext>
                  </a:extLst>
                </a:gridCol>
                <a:gridCol w="865551">
                  <a:extLst>
                    <a:ext uri="{9D8B030D-6E8A-4147-A177-3AD203B41FA5}">
                      <a16:colId xmlns="" xmlns:a16="http://schemas.microsoft.com/office/drawing/2014/main" val="831942240"/>
                    </a:ext>
                  </a:extLst>
                </a:gridCol>
                <a:gridCol w="865551">
                  <a:extLst>
                    <a:ext uri="{9D8B030D-6E8A-4147-A177-3AD203B41FA5}">
                      <a16:colId xmlns="" xmlns:a16="http://schemas.microsoft.com/office/drawing/2014/main" val="2498129480"/>
                    </a:ext>
                  </a:extLst>
                </a:gridCol>
                <a:gridCol w="831763">
                  <a:extLst>
                    <a:ext uri="{9D8B030D-6E8A-4147-A177-3AD203B41FA5}">
                      <a16:colId xmlns="" xmlns:a16="http://schemas.microsoft.com/office/drawing/2014/main" val="2322798208"/>
                    </a:ext>
                  </a:extLst>
                </a:gridCol>
                <a:gridCol w="979810">
                  <a:extLst>
                    <a:ext uri="{9D8B030D-6E8A-4147-A177-3AD203B41FA5}">
                      <a16:colId xmlns="" xmlns:a16="http://schemas.microsoft.com/office/drawing/2014/main" val="2132221538"/>
                    </a:ext>
                  </a:extLst>
                </a:gridCol>
                <a:gridCol w="936104">
                  <a:extLst>
                    <a:ext uri="{9D8B030D-6E8A-4147-A177-3AD203B41FA5}">
                      <a16:colId xmlns="" xmlns:a16="http://schemas.microsoft.com/office/drawing/2014/main" val="2502160845"/>
                    </a:ext>
                  </a:extLst>
                </a:gridCol>
                <a:gridCol w="792088">
                  <a:extLst>
                    <a:ext uri="{9D8B030D-6E8A-4147-A177-3AD203B41FA5}">
                      <a16:colId xmlns="" xmlns:a16="http://schemas.microsoft.com/office/drawing/2014/main" val="853992750"/>
                    </a:ext>
                  </a:extLst>
                </a:gridCol>
                <a:gridCol w="792088">
                  <a:extLst>
                    <a:ext uri="{9D8B030D-6E8A-4147-A177-3AD203B41FA5}">
                      <a16:colId xmlns="" xmlns:a16="http://schemas.microsoft.com/office/drawing/2014/main" val="1676913441"/>
                    </a:ext>
                  </a:extLst>
                </a:gridCol>
                <a:gridCol w="936104">
                  <a:extLst>
                    <a:ext uri="{9D8B030D-6E8A-4147-A177-3AD203B41FA5}">
                      <a16:colId xmlns="" xmlns:a16="http://schemas.microsoft.com/office/drawing/2014/main" val="2148672614"/>
                    </a:ext>
                  </a:extLst>
                </a:gridCol>
                <a:gridCol w="2303945">
                  <a:extLst>
                    <a:ext uri="{9D8B030D-6E8A-4147-A177-3AD203B41FA5}">
                      <a16:colId xmlns="" xmlns:a16="http://schemas.microsoft.com/office/drawing/2014/main" val="4024504271"/>
                    </a:ext>
                  </a:extLst>
                </a:gridCol>
              </a:tblGrid>
              <a:tr h="924719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№ п/п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Привлечение в соответствии с планами применения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Привлекалось фактически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Нормативное время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Нормативный документ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показателей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Расстояние до места ЧС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Недостатки в реагировании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247401374"/>
                  </a:ext>
                </a:extLst>
              </a:tr>
              <a:tr h="478516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Получение информации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2194549473"/>
                  </a:ext>
                </a:extLst>
              </a:tr>
              <a:tr h="95707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Ответственный дежурный ФБУ здравоохранения «Центр гигиены и эпидемиологии»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147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1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57443272"/>
                  </a:ext>
                </a:extLst>
              </a:tr>
              <a:tr h="53587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Ответственный дежурный </a:t>
                      </a:r>
                      <a:r>
                        <a:rPr lang="ru-RU" sz="1100" dirty="0" err="1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тер.фонда</a:t>
                      </a: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ОМС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901007957"/>
                  </a:ext>
                </a:extLst>
              </a:tr>
              <a:tr h="481832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территориальные органы: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098173756"/>
                  </a:ext>
                </a:extLst>
              </a:tr>
              <a:tr h="398780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Силы и средства ликвидации ЧС Минздрава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572697284"/>
                  </a:ext>
                </a:extLst>
              </a:tr>
              <a:tr h="74271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Бригада специализированной медицинской помощи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505917737"/>
                  </a:ext>
                </a:extLst>
              </a:tr>
              <a:tr h="47459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Станции скорой помощи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147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1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682492696"/>
                  </a:ext>
                </a:extLst>
              </a:tr>
              <a:tr h="55829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Мобильный медицинский отряд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207757408"/>
                  </a:ext>
                </a:extLst>
              </a:tr>
              <a:tr h="63804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Комплексная хирургическая бригада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380412708"/>
                  </a:ext>
                </a:extLst>
              </a:tr>
              <a:tr h="36449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Инфекционная бригада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4151968799"/>
                  </a:ext>
                </a:extLst>
              </a:tr>
              <a:tr h="47853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Психотерапевтическая бригада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017598496"/>
                  </a:ext>
                </a:extLst>
              </a:tr>
              <a:tr h="57383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Токсико-терапевтическая бригада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836937263"/>
                  </a:ext>
                </a:extLst>
              </a:tr>
              <a:tr h="478536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силы и средства ликвидации ЧС: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46591507"/>
                  </a:ext>
                </a:extLst>
              </a:tr>
              <a:tr h="478536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Итого за Минздрав России: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731090809"/>
                  </a:ext>
                </a:extLst>
              </a:tr>
              <a:tr h="398780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Минприроды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144241833"/>
                  </a:ext>
                </a:extLst>
              </a:tr>
              <a:tr h="319024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Органы повседневного управления Минприроды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864589303"/>
                  </a:ext>
                </a:extLst>
              </a:tr>
              <a:tr h="319024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ОПУ: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="" xmlns:a16="http://schemas.microsoft.com/office/drawing/2014/main" val="294462307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32841166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/>
          </p:nvPr>
        </p:nvGraphicFramePr>
        <p:xfrm>
          <a:off x="7639" y="0"/>
          <a:ext cx="12793961" cy="9601199"/>
        </p:xfrm>
        <a:graphic>
          <a:graphicData uri="http://schemas.openxmlformats.org/drawingml/2006/table">
            <a:tbl>
              <a:tblPr firstRow="1" firstCol="1" bandRow="1"/>
              <a:tblGrid>
                <a:gridCol w="479503">
                  <a:extLst>
                    <a:ext uri="{9D8B030D-6E8A-4147-A177-3AD203B41FA5}">
                      <a16:colId xmlns="" xmlns:a16="http://schemas.microsoft.com/office/drawing/2014/main" val="487051862"/>
                    </a:ext>
                  </a:extLst>
                </a:gridCol>
                <a:gridCol w="1246565">
                  <a:extLst>
                    <a:ext uri="{9D8B030D-6E8A-4147-A177-3AD203B41FA5}">
                      <a16:colId xmlns="" xmlns:a16="http://schemas.microsoft.com/office/drawing/2014/main" val="3496448293"/>
                    </a:ext>
                  </a:extLst>
                </a:gridCol>
                <a:gridCol w="627596">
                  <a:extLst>
                    <a:ext uri="{9D8B030D-6E8A-4147-A177-3AD203B41FA5}">
                      <a16:colId xmlns="" xmlns:a16="http://schemas.microsoft.com/office/drawing/2014/main" val="3668335045"/>
                    </a:ext>
                  </a:extLst>
                </a:gridCol>
                <a:gridCol w="575512">
                  <a:extLst>
                    <a:ext uri="{9D8B030D-6E8A-4147-A177-3AD203B41FA5}">
                      <a16:colId xmlns="" xmlns:a16="http://schemas.microsoft.com/office/drawing/2014/main" val="1956239988"/>
                    </a:ext>
                  </a:extLst>
                </a:gridCol>
                <a:gridCol w="561781">
                  <a:extLst>
                    <a:ext uri="{9D8B030D-6E8A-4147-A177-3AD203B41FA5}">
                      <a16:colId xmlns="" xmlns:a16="http://schemas.microsoft.com/office/drawing/2014/main" val="4060889146"/>
                    </a:ext>
                  </a:extLst>
                </a:gridCol>
                <a:gridCol w="865551">
                  <a:extLst>
                    <a:ext uri="{9D8B030D-6E8A-4147-A177-3AD203B41FA5}">
                      <a16:colId xmlns="" xmlns:a16="http://schemas.microsoft.com/office/drawing/2014/main" val="2456068940"/>
                    </a:ext>
                  </a:extLst>
                </a:gridCol>
                <a:gridCol w="865551">
                  <a:extLst>
                    <a:ext uri="{9D8B030D-6E8A-4147-A177-3AD203B41FA5}">
                      <a16:colId xmlns="" xmlns:a16="http://schemas.microsoft.com/office/drawing/2014/main" val="1286948465"/>
                    </a:ext>
                  </a:extLst>
                </a:gridCol>
                <a:gridCol w="831763">
                  <a:extLst>
                    <a:ext uri="{9D8B030D-6E8A-4147-A177-3AD203B41FA5}">
                      <a16:colId xmlns="" xmlns:a16="http://schemas.microsoft.com/office/drawing/2014/main" val="4285622560"/>
                    </a:ext>
                  </a:extLst>
                </a:gridCol>
                <a:gridCol w="979810">
                  <a:extLst>
                    <a:ext uri="{9D8B030D-6E8A-4147-A177-3AD203B41FA5}">
                      <a16:colId xmlns="" xmlns:a16="http://schemas.microsoft.com/office/drawing/2014/main" val="2620723707"/>
                    </a:ext>
                  </a:extLst>
                </a:gridCol>
                <a:gridCol w="936104">
                  <a:extLst>
                    <a:ext uri="{9D8B030D-6E8A-4147-A177-3AD203B41FA5}">
                      <a16:colId xmlns="" xmlns:a16="http://schemas.microsoft.com/office/drawing/2014/main" val="3238765957"/>
                    </a:ext>
                  </a:extLst>
                </a:gridCol>
                <a:gridCol w="792088">
                  <a:extLst>
                    <a:ext uri="{9D8B030D-6E8A-4147-A177-3AD203B41FA5}">
                      <a16:colId xmlns="" xmlns:a16="http://schemas.microsoft.com/office/drawing/2014/main" val="3307363571"/>
                    </a:ext>
                  </a:extLst>
                </a:gridCol>
                <a:gridCol w="792088">
                  <a:extLst>
                    <a:ext uri="{9D8B030D-6E8A-4147-A177-3AD203B41FA5}">
                      <a16:colId xmlns="" xmlns:a16="http://schemas.microsoft.com/office/drawing/2014/main" val="1227324584"/>
                    </a:ext>
                  </a:extLst>
                </a:gridCol>
                <a:gridCol w="936104">
                  <a:extLst>
                    <a:ext uri="{9D8B030D-6E8A-4147-A177-3AD203B41FA5}">
                      <a16:colId xmlns="" xmlns:a16="http://schemas.microsoft.com/office/drawing/2014/main" val="3794682356"/>
                    </a:ext>
                  </a:extLst>
                </a:gridCol>
                <a:gridCol w="2303945">
                  <a:extLst>
                    <a:ext uri="{9D8B030D-6E8A-4147-A177-3AD203B41FA5}">
                      <a16:colId xmlns="" xmlns:a16="http://schemas.microsoft.com/office/drawing/2014/main" val="1795078635"/>
                    </a:ext>
                  </a:extLst>
                </a:gridCol>
              </a:tblGrid>
              <a:tr h="988640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№ п/п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Привлечение в соответствии с планами применения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Привлекалось фактически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Нормативное время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Нормативный документ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показателей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Расстояние до места ЧС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Недостатки в реагировании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379422943"/>
                  </a:ext>
                </a:extLst>
              </a:tr>
              <a:tr h="60313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Получение информации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420438121"/>
                  </a:ext>
                </a:extLst>
              </a:tr>
              <a:tr h="31029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Территориальные органы Минприроды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166549412"/>
                  </a:ext>
                </a:extLst>
              </a:tr>
              <a:tr h="546598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территориальные органы: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12781655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Силы и средства ликвидации ЧС Минприроды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4270480602"/>
                  </a:ext>
                </a:extLst>
              </a:tr>
              <a:tr h="482194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силы и средства ликвидации ЧС: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726635768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err="1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Минкомсвязь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829022166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Органы повседневного управления </a:t>
                      </a:r>
                      <a:r>
                        <a:rPr lang="ru-RU" sz="1100" dirty="0" err="1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Минкомсвязи</a:t>
                      </a: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713866799"/>
                  </a:ext>
                </a:extLst>
              </a:tr>
              <a:tr h="321462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ОПУ: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650591187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Территориальные органы </a:t>
                      </a:r>
                      <a:r>
                        <a:rPr lang="ru-RU" sz="1100" dirty="0" err="1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Минкомсвязи</a:t>
                      </a: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4095257333"/>
                  </a:ext>
                </a:extLst>
              </a:tr>
              <a:tr h="642926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территориальные органы: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97434697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Силы и средства ликвидации ЧС </a:t>
                      </a:r>
                      <a:r>
                        <a:rPr lang="ru-RU" sz="1100" dirty="0" err="1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Минкомсвязи</a:t>
                      </a: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204041626"/>
                  </a:ext>
                </a:extLst>
              </a:tr>
              <a:tr h="482194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силы и средства ликвидации ЧС: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2867644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Минтранс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154147799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Органы повседневного управления Минтранса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4015688558"/>
                  </a:ext>
                </a:extLst>
              </a:tr>
              <a:tr h="321462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ОПУ: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09661144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Территориальные органы Минтранса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413341980"/>
                  </a:ext>
                </a:extLst>
              </a:tr>
              <a:tr h="321462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ОПУ: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416246073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563232225"/>
                  </a:ext>
                </a:extLst>
              </a:tr>
              <a:tr h="561292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территориальные органы: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014671690"/>
                  </a:ext>
                </a:extLst>
              </a:tr>
              <a:tr h="322731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94557977"/>
                  </a:ext>
                </a:extLst>
              </a:tr>
              <a:tr h="401829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силы и средства ликвидации ЧС: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61886291"/>
                  </a:ext>
                </a:extLst>
              </a:tr>
              <a:tr h="401829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Итого за ФП РСЧС: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18854776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9562064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/>
          </p:nvPr>
        </p:nvGraphicFramePr>
        <p:xfrm>
          <a:off x="9559" y="13752"/>
          <a:ext cx="12793961" cy="11721693"/>
        </p:xfrm>
        <a:graphic>
          <a:graphicData uri="http://schemas.openxmlformats.org/drawingml/2006/table">
            <a:tbl>
              <a:tblPr firstRow="1" firstCol="1" bandRow="1"/>
              <a:tblGrid>
                <a:gridCol w="479503">
                  <a:extLst>
                    <a:ext uri="{9D8B030D-6E8A-4147-A177-3AD203B41FA5}">
                      <a16:colId xmlns="" xmlns:a16="http://schemas.microsoft.com/office/drawing/2014/main" val="3407734190"/>
                    </a:ext>
                  </a:extLst>
                </a:gridCol>
                <a:gridCol w="1246565">
                  <a:extLst>
                    <a:ext uri="{9D8B030D-6E8A-4147-A177-3AD203B41FA5}">
                      <a16:colId xmlns="" xmlns:a16="http://schemas.microsoft.com/office/drawing/2014/main" val="140577033"/>
                    </a:ext>
                  </a:extLst>
                </a:gridCol>
                <a:gridCol w="627596">
                  <a:extLst>
                    <a:ext uri="{9D8B030D-6E8A-4147-A177-3AD203B41FA5}">
                      <a16:colId xmlns="" xmlns:a16="http://schemas.microsoft.com/office/drawing/2014/main" val="3525632412"/>
                    </a:ext>
                  </a:extLst>
                </a:gridCol>
                <a:gridCol w="575512">
                  <a:extLst>
                    <a:ext uri="{9D8B030D-6E8A-4147-A177-3AD203B41FA5}">
                      <a16:colId xmlns="" xmlns:a16="http://schemas.microsoft.com/office/drawing/2014/main" val="1224047616"/>
                    </a:ext>
                  </a:extLst>
                </a:gridCol>
                <a:gridCol w="561781">
                  <a:extLst>
                    <a:ext uri="{9D8B030D-6E8A-4147-A177-3AD203B41FA5}">
                      <a16:colId xmlns="" xmlns:a16="http://schemas.microsoft.com/office/drawing/2014/main" val="315251980"/>
                    </a:ext>
                  </a:extLst>
                </a:gridCol>
                <a:gridCol w="865551">
                  <a:extLst>
                    <a:ext uri="{9D8B030D-6E8A-4147-A177-3AD203B41FA5}">
                      <a16:colId xmlns="" xmlns:a16="http://schemas.microsoft.com/office/drawing/2014/main" val="2661792507"/>
                    </a:ext>
                  </a:extLst>
                </a:gridCol>
                <a:gridCol w="865551">
                  <a:extLst>
                    <a:ext uri="{9D8B030D-6E8A-4147-A177-3AD203B41FA5}">
                      <a16:colId xmlns="" xmlns:a16="http://schemas.microsoft.com/office/drawing/2014/main" val="1693306583"/>
                    </a:ext>
                  </a:extLst>
                </a:gridCol>
                <a:gridCol w="831763">
                  <a:extLst>
                    <a:ext uri="{9D8B030D-6E8A-4147-A177-3AD203B41FA5}">
                      <a16:colId xmlns="" xmlns:a16="http://schemas.microsoft.com/office/drawing/2014/main" val="1917734699"/>
                    </a:ext>
                  </a:extLst>
                </a:gridCol>
                <a:gridCol w="979810">
                  <a:extLst>
                    <a:ext uri="{9D8B030D-6E8A-4147-A177-3AD203B41FA5}">
                      <a16:colId xmlns="" xmlns:a16="http://schemas.microsoft.com/office/drawing/2014/main" val="4282354229"/>
                    </a:ext>
                  </a:extLst>
                </a:gridCol>
                <a:gridCol w="936104">
                  <a:extLst>
                    <a:ext uri="{9D8B030D-6E8A-4147-A177-3AD203B41FA5}">
                      <a16:colId xmlns="" xmlns:a16="http://schemas.microsoft.com/office/drawing/2014/main" val="3305427715"/>
                    </a:ext>
                  </a:extLst>
                </a:gridCol>
                <a:gridCol w="792088">
                  <a:extLst>
                    <a:ext uri="{9D8B030D-6E8A-4147-A177-3AD203B41FA5}">
                      <a16:colId xmlns="" xmlns:a16="http://schemas.microsoft.com/office/drawing/2014/main" val="1276981954"/>
                    </a:ext>
                  </a:extLst>
                </a:gridCol>
                <a:gridCol w="792088">
                  <a:extLst>
                    <a:ext uri="{9D8B030D-6E8A-4147-A177-3AD203B41FA5}">
                      <a16:colId xmlns="" xmlns:a16="http://schemas.microsoft.com/office/drawing/2014/main" val="2738053924"/>
                    </a:ext>
                  </a:extLst>
                </a:gridCol>
                <a:gridCol w="936104">
                  <a:extLst>
                    <a:ext uri="{9D8B030D-6E8A-4147-A177-3AD203B41FA5}">
                      <a16:colId xmlns="" xmlns:a16="http://schemas.microsoft.com/office/drawing/2014/main" val="3219751980"/>
                    </a:ext>
                  </a:extLst>
                </a:gridCol>
                <a:gridCol w="2303945">
                  <a:extLst>
                    <a:ext uri="{9D8B030D-6E8A-4147-A177-3AD203B41FA5}">
                      <a16:colId xmlns="" xmlns:a16="http://schemas.microsoft.com/office/drawing/2014/main" val="3498512011"/>
                    </a:ext>
                  </a:extLst>
                </a:gridCol>
              </a:tblGrid>
              <a:tr h="885826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№ п/п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Привлечение в соответствии с планами применения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Привлекалось фактически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Нормативное время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Нормативный документ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показателей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Расстояние до места ЧС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Недостатки в реагировании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147463285"/>
                  </a:ext>
                </a:extLst>
              </a:tr>
              <a:tr h="54040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Получение информации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587233917"/>
                  </a:ext>
                </a:extLst>
              </a:tr>
              <a:tr h="336279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Территориальные подсистемы РСЧС</a:t>
                      </a:r>
                      <a:endParaRPr lang="ru-RU" sz="12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067540521"/>
                  </a:ext>
                </a:extLst>
              </a:tr>
              <a:tr h="28803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Координационные органы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50435112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КЧС и ОПБ субъекта РФ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432724980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КЧС и ОПБ муниципального образования субъекта РФ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147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Постановление главы администрации №820 от 27.12.2017г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4163839053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КЧС и ОПБ муниципального образования субъекта РФ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684344670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КЧС и ОПБ муниципального образования субъекта РФ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03441974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ОГ КЧС и ОПБ субъекта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042582957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ОГ КЧС и ОПБ муниципального образования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4259090541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ОШ (КЧС и ОПБ объекта)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649901602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ОШ (КЧС и ОПБ муниципального образования)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4111607629"/>
                  </a:ext>
                </a:extLst>
              </a:tr>
              <a:tr h="336279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КЧС и ОПБ субъекта: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386592281"/>
                  </a:ext>
                </a:extLst>
              </a:tr>
              <a:tr h="336279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Органы повседневного управления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483891999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ДДС субъекта Администрации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4222500663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ЕДДС муниципального образования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635806954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ЕДДС муниципального образования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4216068851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ЕДДС муниципального образования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540872136"/>
                  </a:ext>
                </a:extLst>
              </a:tr>
              <a:tr h="336279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ЕДДС: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79278028"/>
                  </a:ext>
                </a:extLst>
              </a:tr>
              <a:tr h="336279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Силы и средства ликвидации ЧС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973663331"/>
                  </a:ext>
                </a:extLst>
              </a:tr>
              <a:tr h="27232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Газовая служба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764369485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Медицинская служба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4024762850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Аварийно-спасательные формирования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579002673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Энергетическая служба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23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08246820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Коммунальная служба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25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535328459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Другие силы и средства ликвидации ЧС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19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75518515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8937999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Freeform 71"/>
          <p:cNvSpPr>
            <a:spLocks/>
          </p:cNvSpPr>
          <p:nvPr/>
        </p:nvSpPr>
        <p:spPr bwMode="auto">
          <a:xfrm>
            <a:off x="4024313" y="2136775"/>
            <a:ext cx="4248150" cy="7488238"/>
          </a:xfrm>
          <a:custGeom>
            <a:avLst/>
            <a:gdLst>
              <a:gd name="T0" fmla="*/ 2404 w 2676"/>
              <a:gd name="T1" fmla="*/ 4717 h 4717"/>
              <a:gd name="T2" fmla="*/ 2223 w 2676"/>
              <a:gd name="T3" fmla="*/ 3765 h 4717"/>
              <a:gd name="T4" fmla="*/ 1815 w 2676"/>
              <a:gd name="T5" fmla="*/ 3266 h 4717"/>
              <a:gd name="T6" fmla="*/ 2132 w 2676"/>
              <a:gd name="T7" fmla="*/ 2494 h 4717"/>
              <a:gd name="T8" fmla="*/ 2041 w 2676"/>
              <a:gd name="T9" fmla="*/ 1996 h 4717"/>
              <a:gd name="T10" fmla="*/ 1860 w 2676"/>
              <a:gd name="T11" fmla="*/ 1859 h 4717"/>
              <a:gd name="T12" fmla="*/ 2676 w 2676"/>
              <a:gd name="T13" fmla="*/ 1451 h 4717"/>
              <a:gd name="T14" fmla="*/ 2631 w 2676"/>
              <a:gd name="T15" fmla="*/ 0 h 4717"/>
              <a:gd name="T16" fmla="*/ 1225 w 2676"/>
              <a:gd name="T17" fmla="*/ 45 h 4717"/>
              <a:gd name="T18" fmla="*/ 318 w 2676"/>
              <a:gd name="T19" fmla="*/ 136 h 4717"/>
              <a:gd name="T20" fmla="*/ 272 w 2676"/>
              <a:gd name="T21" fmla="*/ 363 h 4717"/>
              <a:gd name="T22" fmla="*/ 0 w 2676"/>
              <a:gd name="T23" fmla="*/ 453 h 4717"/>
              <a:gd name="T24" fmla="*/ 0 w 2676"/>
              <a:gd name="T25" fmla="*/ 725 h 4717"/>
              <a:gd name="T26" fmla="*/ 91 w 2676"/>
              <a:gd name="T27" fmla="*/ 816 h 4717"/>
              <a:gd name="T28" fmla="*/ 272 w 2676"/>
              <a:gd name="T29" fmla="*/ 816 h 4717"/>
              <a:gd name="T30" fmla="*/ 363 w 2676"/>
              <a:gd name="T31" fmla="*/ 1270 h 4717"/>
              <a:gd name="T32" fmla="*/ 91 w 2676"/>
              <a:gd name="T33" fmla="*/ 1315 h 4717"/>
              <a:gd name="T34" fmla="*/ 0 w 2676"/>
              <a:gd name="T35" fmla="*/ 1451 h 4717"/>
              <a:gd name="T36" fmla="*/ 182 w 2676"/>
              <a:gd name="T37" fmla="*/ 1814 h 4717"/>
              <a:gd name="T38" fmla="*/ 227 w 2676"/>
              <a:gd name="T39" fmla="*/ 1996 h 4717"/>
              <a:gd name="T40" fmla="*/ 0 w 2676"/>
              <a:gd name="T41" fmla="*/ 2132 h 4717"/>
              <a:gd name="T42" fmla="*/ 91 w 2676"/>
              <a:gd name="T43" fmla="*/ 2540 h 4717"/>
              <a:gd name="T44" fmla="*/ 363 w 2676"/>
              <a:gd name="T45" fmla="*/ 2767 h 4717"/>
              <a:gd name="T46" fmla="*/ 363 w 2676"/>
              <a:gd name="T47" fmla="*/ 2857 h 4717"/>
              <a:gd name="T48" fmla="*/ 590 w 2676"/>
              <a:gd name="T49" fmla="*/ 2812 h 4717"/>
              <a:gd name="T50" fmla="*/ 408 w 2676"/>
              <a:gd name="T51" fmla="*/ 3130 h 4717"/>
              <a:gd name="T52" fmla="*/ 590 w 2676"/>
              <a:gd name="T53" fmla="*/ 3084 h 4717"/>
              <a:gd name="T54" fmla="*/ 590 w 2676"/>
              <a:gd name="T55" fmla="*/ 3266 h 4717"/>
              <a:gd name="T56" fmla="*/ 499 w 2676"/>
              <a:gd name="T57" fmla="*/ 3492 h 4717"/>
              <a:gd name="T58" fmla="*/ 817 w 2676"/>
              <a:gd name="T59" fmla="*/ 3084 h 4717"/>
              <a:gd name="T60" fmla="*/ 998 w 2676"/>
              <a:gd name="T61" fmla="*/ 3175 h 4717"/>
              <a:gd name="T62" fmla="*/ 1179 w 2676"/>
              <a:gd name="T63" fmla="*/ 3311 h 4717"/>
              <a:gd name="T64" fmla="*/ 1270 w 2676"/>
              <a:gd name="T65" fmla="*/ 3628 h 4717"/>
              <a:gd name="T66" fmla="*/ 1406 w 2676"/>
              <a:gd name="T67" fmla="*/ 3719 h 4717"/>
              <a:gd name="T68" fmla="*/ 907 w 2676"/>
              <a:gd name="T69" fmla="*/ 4218 h 4717"/>
              <a:gd name="T70" fmla="*/ 1452 w 2676"/>
              <a:gd name="T71" fmla="*/ 4309 h 4717"/>
              <a:gd name="T72" fmla="*/ 1678 w 2676"/>
              <a:gd name="T73" fmla="*/ 4672 h 4717"/>
              <a:gd name="T74" fmla="*/ 2404 w 2676"/>
              <a:gd name="T75" fmla="*/ 4717 h 4717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676"/>
              <a:gd name="T115" fmla="*/ 0 h 4717"/>
              <a:gd name="T116" fmla="*/ 2676 w 2676"/>
              <a:gd name="T117" fmla="*/ 4717 h 4717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676" h="4717">
                <a:moveTo>
                  <a:pt x="1633" y="4717"/>
                </a:moveTo>
                <a:lnTo>
                  <a:pt x="2404" y="4717"/>
                </a:lnTo>
                <a:lnTo>
                  <a:pt x="2359" y="3855"/>
                </a:lnTo>
                <a:lnTo>
                  <a:pt x="2223" y="3765"/>
                </a:lnTo>
                <a:lnTo>
                  <a:pt x="2177" y="3628"/>
                </a:lnTo>
                <a:lnTo>
                  <a:pt x="1815" y="3266"/>
                </a:lnTo>
                <a:lnTo>
                  <a:pt x="1542" y="2767"/>
                </a:lnTo>
                <a:lnTo>
                  <a:pt x="2132" y="2494"/>
                </a:lnTo>
                <a:lnTo>
                  <a:pt x="2087" y="2086"/>
                </a:lnTo>
                <a:lnTo>
                  <a:pt x="2041" y="1996"/>
                </a:lnTo>
                <a:lnTo>
                  <a:pt x="1905" y="1996"/>
                </a:lnTo>
                <a:lnTo>
                  <a:pt x="1860" y="1859"/>
                </a:lnTo>
                <a:lnTo>
                  <a:pt x="2586" y="1859"/>
                </a:lnTo>
                <a:lnTo>
                  <a:pt x="2676" y="1451"/>
                </a:lnTo>
                <a:lnTo>
                  <a:pt x="2631" y="907"/>
                </a:lnTo>
                <a:lnTo>
                  <a:pt x="2631" y="0"/>
                </a:lnTo>
                <a:lnTo>
                  <a:pt x="1815" y="45"/>
                </a:lnTo>
                <a:lnTo>
                  <a:pt x="1225" y="45"/>
                </a:lnTo>
                <a:lnTo>
                  <a:pt x="590" y="136"/>
                </a:lnTo>
                <a:lnTo>
                  <a:pt x="318" y="136"/>
                </a:lnTo>
                <a:lnTo>
                  <a:pt x="363" y="317"/>
                </a:lnTo>
                <a:lnTo>
                  <a:pt x="272" y="363"/>
                </a:lnTo>
                <a:lnTo>
                  <a:pt x="0" y="363"/>
                </a:lnTo>
                <a:lnTo>
                  <a:pt x="0" y="453"/>
                </a:lnTo>
                <a:lnTo>
                  <a:pt x="91" y="499"/>
                </a:lnTo>
                <a:lnTo>
                  <a:pt x="0" y="725"/>
                </a:lnTo>
                <a:lnTo>
                  <a:pt x="136" y="680"/>
                </a:lnTo>
                <a:lnTo>
                  <a:pt x="91" y="816"/>
                </a:lnTo>
                <a:lnTo>
                  <a:pt x="182" y="862"/>
                </a:lnTo>
                <a:lnTo>
                  <a:pt x="272" y="816"/>
                </a:lnTo>
                <a:lnTo>
                  <a:pt x="408" y="1088"/>
                </a:lnTo>
                <a:lnTo>
                  <a:pt x="363" y="1270"/>
                </a:lnTo>
                <a:lnTo>
                  <a:pt x="272" y="1360"/>
                </a:lnTo>
                <a:lnTo>
                  <a:pt x="91" y="1315"/>
                </a:lnTo>
                <a:lnTo>
                  <a:pt x="0" y="1315"/>
                </a:lnTo>
                <a:lnTo>
                  <a:pt x="0" y="1451"/>
                </a:lnTo>
                <a:lnTo>
                  <a:pt x="91" y="1678"/>
                </a:lnTo>
                <a:lnTo>
                  <a:pt x="182" y="1814"/>
                </a:lnTo>
                <a:lnTo>
                  <a:pt x="272" y="1814"/>
                </a:lnTo>
                <a:lnTo>
                  <a:pt x="227" y="1996"/>
                </a:lnTo>
                <a:lnTo>
                  <a:pt x="46" y="2041"/>
                </a:lnTo>
                <a:lnTo>
                  <a:pt x="0" y="2132"/>
                </a:lnTo>
                <a:lnTo>
                  <a:pt x="0" y="2313"/>
                </a:lnTo>
                <a:lnTo>
                  <a:pt x="91" y="2540"/>
                </a:lnTo>
                <a:lnTo>
                  <a:pt x="182" y="2721"/>
                </a:lnTo>
                <a:lnTo>
                  <a:pt x="363" y="2767"/>
                </a:lnTo>
                <a:lnTo>
                  <a:pt x="408" y="2721"/>
                </a:lnTo>
                <a:lnTo>
                  <a:pt x="363" y="2857"/>
                </a:lnTo>
                <a:lnTo>
                  <a:pt x="590" y="2721"/>
                </a:lnTo>
                <a:lnTo>
                  <a:pt x="590" y="2812"/>
                </a:lnTo>
                <a:lnTo>
                  <a:pt x="408" y="3039"/>
                </a:lnTo>
                <a:lnTo>
                  <a:pt x="408" y="3130"/>
                </a:lnTo>
                <a:lnTo>
                  <a:pt x="499" y="3084"/>
                </a:lnTo>
                <a:lnTo>
                  <a:pt x="590" y="3084"/>
                </a:lnTo>
                <a:lnTo>
                  <a:pt x="726" y="3084"/>
                </a:lnTo>
                <a:lnTo>
                  <a:pt x="590" y="3266"/>
                </a:lnTo>
                <a:lnTo>
                  <a:pt x="499" y="3402"/>
                </a:lnTo>
                <a:lnTo>
                  <a:pt x="499" y="3492"/>
                </a:lnTo>
                <a:lnTo>
                  <a:pt x="726" y="3220"/>
                </a:lnTo>
                <a:lnTo>
                  <a:pt x="817" y="3084"/>
                </a:lnTo>
                <a:lnTo>
                  <a:pt x="953" y="3220"/>
                </a:lnTo>
                <a:lnTo>
                  <a:pt x="998" y="3175"/>
                </a:lnTo>
                <a:lnTo>
                  <a:pt x="1134" y="3356"/>
                </a:lnTo>
                <a:lnTo>
                  <a:pt x="1179" y="3311"/>
                </a:lnTo>
                <a:lnTo>
                  <a:pt x="1316" y="3583"/>
                </a:lnTo>
                <a:lnTo>
                  <a:pt x="1270" y="3628"/>
                </a:lnTo>
                <a:lnTo>
                  <a:pt x="1316" y="3765"/>
                </a:lnTo>
                <a:lnTo>
                  <a:pt x="1406" y="3719"/>
                </a:lnTo>
                <a:lnTo>
                  <a:pt x="907" y="3991"/>
                </a:lnTo>
                <a:lnTo>
                  <a:pt x="907" y="4218"/>
                </a:lnTo>
                <a:lnTo>
                  <a:pt x="1270" y="4309"/>
                </a:lnTo>
                <a:lnTo>
                  <a:pt x="1452" y="4309"/>
                </a:lnTo>
                <a:lnTo>
                  <a:pt x="1588" y="4536"/>
                </a:lnTo>
                <a:lnTo>
                  <a:pt x="1678" y="4672"/>
                </a:lnTo>
                <a:lnTo>
                  <a:pt x="1769" y="4717"/>
                </a:lnTo>
                <a:lnTo>
                  <a:pt x="2404" y="4717"/>
                </a:lnTo>
              </a:path>
            </a:pathLst>
          </a:custGeom>
          <a:noFill/>
          <a:ln w="635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8195" name="Rectangle 3"/>
          <p:cNvSpPr>
            <a:spLocks noGrp="1" noChangeArrowheads="1"/>
          </p:cNvSpPr>
          <p:nvPr>
            <p:ph type="ctrTitle"/>
          </p:nvPr>
        </p:nvSpPr>
        <p:spPr>
          <a:xfrm>
            <a:off x="0" y="912813"/>
            <a:ext cx="12801600" cy="766762"/>
          </a:xfrm>
          <a:solidFill>
            <a:srgbClr val="DDDDDD"/>
          </a:solidFill>
        </p:spPr>
        <p:txBody>
          <a:bodyPr/>
          <a:lstStyle/>
          <a:p>
            <a:pPr eaLnBrk="1" hangingPunct="1"/>
            <a:r>
              <a:rPr lang="ru-RU" sz="3200" smtClean="0">
                <a:latin typeface="Times New Roman" pitchFamily="18" charset="0"/>
              </a:rPr>
              <a:t>Общая информация</a:t>
            </a:r>
          </a:p>
        </p:txBody>
      </p:sp>
      <p:sp>
        <p:nvSpPr>
          <p:cNvPr id="8196" name="Text Box 4"/>
          <p:cNvSpPr txBox="1">
            <a:spLocks noChangeArrowheads="1"/>
          </p:cNvSpPr>
          <p:nvPr/>
        </p:nvSpPr>
        <p:spPr bwMode="auto">
          <a:xfrm>
            <a:off x="0" y="0"/>
            <a:ext cx="12801600" cy="946150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91395" tIns="45697" rIns="91395" bIns="45697">
            <a:spAutoFit/>
          </a:bodyPr>
          <a:lstStyle/>
          <a:p>
            <a:pPr algn="ctr" defTabSz="1279525"/>
            <a:r>
              <a:rPr lang="ru-RU" sz="2800" b="1">
                <a:solidFill>
                  <a:schemeClr val="tx2"/>
                </a:solidFill>
                <a:latin typeface="Times New Roman" pitchFamily="18" charset="0"/>
              </a:rPr>
              <a:t>Паспорт территории Красноярского сельского поселения</a:t>
            </a:r>
          </a:p>
          <a:p>
            <a:pPr algn="ctr" defTabSz="1279525"/>
            <a:r>
              <a:rPr lang="ru-RU" sz="2800" b="1">
                <a:solidFill>
                  <a:schemeClr val="tx2"/>
                </a:solidFill>
                <a:latin typeface="Times New Roman" pitchFamily="18" charset="0"/>
              </a:rPr>
              <a:t>Цимлянского района Ростовской области</a:t>
            </a:r>
          </a:p>
        </p:txBody>
      </p:sp>
      <p:graphicFrame>
        <p:nvGraphicFramePr>
          <p:cNvPr id="8228" name="Group 36"/>
          <p:cNvGraphicFramePr>
            <a:graphicFrameLocks noGrp="1"/>
          </p:cNvGraphicFramePr>
          <p:nvPr/>
        </p:nvGraphicFramePr>
        <p:xfrm>
          <a:off x="0" y="1555750"/>
          <a:ext cx="12801600" cy="2383600"/>
        </p:xfrm>
        <a:graphic>
          <a:graphicData uri="http://schemas.openxmlformats.org/drawingml/2006/table">
            <a:tbl>
              <a:tblPr/>
              <a:tblGrid>
                <a:gridCol w="3952875"/>
                <a:gridCol w="4268788"/>
                <a:gridCol w="4579937"/>
              </a:tblGrid>
              <a:tr h="287338"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КЧС и ПБ </a:t>
                      </a:r>
                    </a:p>
                  </a:txBody>
                  <a:tcPr marL="0" marR="0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Председатель </a:t>
                      </a: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Козлов А.А.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89281458596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</a:tr>
              <a:tr h="28733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Секретарь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5-10-87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</a:tr>
              <a:tr h="304800"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Оперативный штаб ликвидации ЧС</a:t>
                      </a:r>
                    </a:p>
                  </a:txBody>
                  <a:tcPr marL="0" marR="0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штаба Грициенко А.Н.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5-11-88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</a:tr>
              <a:tr h="12858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ОД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5-11-88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</a:tr>
              <a:tr h="295275"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Поисково-спасательная служба</a:t>
                      </a:r>
                    </a:p>
                  </a:txBody>
                  <a:tcPr marL="0" marR="0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ПСС Нагибин В.Г.</a:t>
                      </a: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2-21-73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</a:tr>
              <a:tr h="2952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ОД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2-21-73</a:t>
                      </a: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</a:tr>
              <a:tr h="304800"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78 ПСЧ ФГКУ «1 ОФПС по Ростовской области»</a:t>
                      </a:r>
                    </a:p>
                  </a:txBody>
                  <a:tcPr marL="0" marR="0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части Гладченко В.В.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5-08-85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</a:tr>
              <a:tr h="1809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диспетчер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ПСЧ  5-03-20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/>
          </p:nvPr>
        </p:nvGraphicFramePr>
        <p:xfrm>
          <a:off x="7639" y="13752"/>
          <a:ext cx="12793961" cy="6082992"/>
        </p:xfrm>
        <a:graphic>
          <a:graphicData uri="http://schemas.openxmlformats.org/drawingml/2006/table">
            <a:tbl>
              <a:tblPr firstRow="1" firstCol="1" bandRow="1"/>
              <a:tblGrid>
                <a:gridCol w="479503">
                  <a:extLst>
                    <a:ext uri="{9D8B030D-6E8A-4147-A177-3AD203B41FA5}">
                      <a16:colId xmlns="" xmlns:a16="http://schemas.microsoft.com/office/drawing/2014/main" val="2720773614"/>
                    </a:ext>
                  </a:extLst>
                </a:gridCol>
                <a:gridCol w="1246565">
                  <a:extLst>
                    <a:ext uri="{9D8B030D-6E8A-4147-A177-3AD203B41FA5}">
                      <a16:colId xmlns="" xmlns:a16="http://schemas.microsoft.com/office/drawing/2014/main" val="3898689218"/>
                    </a:ext>
                  </a:extLst>
                </a:gridCol>
                <a:gridCol w="627596">
                  <a:extLst>
                    <a:ext uri="{9D8B030D-6E8A-4147-A177-3AD203B41FA5}">
                      <a16:colId xmlns="" xmlns:a16="http://schemas.microsoft.com/office/drawing/2014/main" val="175032523"/>
                    </a:ext>
                  </a:extLst>
                </a:gridCol>
                <a:gridCol w="575512">
                  <a:extLst>
                    <a:ext uri="{9D8B030D-6E8A-4147-A177-3AD203B41FA5}">
                      <a16:colId xmlns="" xmlns:a16="http://schemas.microsoft.com/office/drawing/2014/main" val="541042877"/>
                    </a:ext>
                  </a:extLst>
                </a:gridCol>
                <a:gridCol w="561781">
                  <a:extLst>
                    <a:ext uri="{9D8B030D-6E8A-4147-A177-3AD203B41FA5}">
                      <a16:colId xmlns="" xmlns:a16="http://schemas.microsoft.com/office/drawing/2014/main" val="696866474"/>
                    </a:ext>
                  </a:extLst>
                </a:gridCol>
                <a:gridCol w="865551">
                  <a:extLst>
                    <a:ext uri="{9D8B030D-6E8A-4147-A177-3AD203B41FA5}">
                      <a16:colId xmlns="" xmlns:a16="http://schemas.microsoft.com/office/drawing/2014/main" val="2171300598"/>
                    </a:ext>
                  </a:extLst>
                </a:gridCol>
                <a:gridCol w="865551">
                  <a:extLst>
                    <a:ext uri="{9D8B030D-6E8A-4147-A177-3AD203B41FA5}">
                      <a16:colId xmlns="" xmlns:a16="http://schemas.microsoft.com/office/drawing/2014/main" val="2026199940"/>
                    </a:ext>
                  </a:extLst>
                </a:gridCol>
                <a:gridCol w="831763">
                  <a:extLst>
                    <a:ext uri="{9D8B030D-6E8A-4147-A177-3AD203B41FA5}">
                      <a16:colId xmlns="" xmlns:a16="http://schemas.microsoft.com/office/drawing/2014/main" val="1764007075"/>
                    </a:ext>
                  </a:extLst>
                </a:gridCol>
                <a:gridCol w="979810">
                  <a:extLst>
                    <a:ext uri="{9D8B030D-6E8A-4147-A177-3AD203B41FA5}">
                      <a16:colId xmlns="" xmlns:a16="http://schemas.microsoft.com/office/drawing/2014/main" val="2710519578"/>
                    </a:ext>
                  </a:extLst>
                </a:gridCol>
                <a:gridCol w="936104">
                  <a:extLst>
                    <a:ext uri="{9D8B030D-6E8A-4147-A177-3AD203B41FA5}">
                      <a16:colId xmlns="" xmlns:a16="http://schemas.microsoft.com/office/drawing/2014/main" val="2957633988"/>
                    </a:ext>
                  </a:extLst>
                </a:gridCol>
                <a:gridCol w="792088">
                  <a:extLst>
                    <a:ext uri="{9D8B030D-6E8A-4147-A177-3AD203B41FA5}">
                      <a16:colId xmlns="" xmlns:a16="http://schemas.microsoft.com/office/drawing/2014/main" val="746391306"/>
                    </a:ext>
                  </a:extLst>
                </a:gridCol>
                <a:gridCol w="792088">
                  <a:extLst>
                    <a:ext uri="{9D8B030D-6E8A-4147-A177-3AD203B41FA5}">
                      <a16:colId xmlns="" xmlns:a16="http://schemas.microsoft.com/office/drawing/2014/main" val="4026836226"/>
                    </a:ext>
                  </a:extLst>
                </a:gridCol>
                <a:gridCol w="936104">
                  <a:extLst>
                    <a:ext uri="{9D8B030D-6E8A-4147-A177-3AD203B41FA5}">
                      <a16:colId xmlns="" xmlns:a16="http://schemas.microsoft.com/office/drawing/2014/main" val="3673405990"/>
                    </a:ext>
                  </a:extLst>
                </a:gridCol>
                <a:gridCol w="2303945">
                  <a:extLst>
                    <a:ext uri="{9D8B030D-6E8A-4147-A177-3AD203B41FA5}">
                      <a16:colId xmlns="" xmlns:a16="http://schemas.microsoft.com/office/drawing/2014/main" val="2999882609"/>
                    </a:ext>
                  </a:extLst>
                </a:gridCol>
              </a:tblGrid>
              <a:tr h="885826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№ п/п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Привлечение в соответствии с планами применения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Привлекалось фактически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Нормативное время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Нормативный документ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показателей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Расстояние до места ЧС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Недостатки в реагировании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497602774"/>
                  </a:ext>
                </a:extLst>
              </a:tr>
              <a:tr h="54040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Получение информации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697748497"/>
                  </a:ext>
                </a:extLst>
              </a:tr>
              <a:tr h="91681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Ответственный дежурный ФБУ здравоохранения «Центр гигиены и эпидемиологии»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340946476"/>
                  </a:ext>
                </a:extLst>
              </a:tr>
              <a:tr h="643596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Всего за силы и средства ликвидации ЧС субъекта: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73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52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735539381"/>
                  </a:ext>
                </a:extLst>
              </a:tr>
              <a:tr h="432048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Итого за ТП РСЧС: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73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52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901502106"/>
                  </a:ext>
                </a:extLst>
              </a:tr>
              <a:tr h="360040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Другие министерства и ведомства (организации), не имеющие функциональных подсистем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609802436"/>
                  </a:ext>
                </a:extLst>
              </a:tr>
              <a:tr h="3600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Прокуратура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60134646"/>
                  </a:ext>
                </a:extLst>
              </a:tr>
              <a:tr h="3600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ФСБ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119408377"/>
                  </a:ext>
                </a:extLst>
              </a:tr>
              <a:tr h="3600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Следственный комитет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706171736"/>
                  </a:ext>
                </a:extLst>
              </a:tr>
              <a:tr h="864096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Итого за министерства и ведомства, не имеющие функциональных подсистем 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596568903"/>
                  </a:ext>
                </a:extLst>
              </a:tr>
              <a:tr h="360040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ИТОГО за РСЧС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71999479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60356127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Freeform 62"/>
          <p:cNvSpPr>
            <a:spLocks/>
          </p:cNvSpPr>
          <p:nvPr/>
        </p:nvSpPr>
        <p:spPr bwMode="auto">
          <a:xfrm>
            <a:off x="2368550" y="407988"/>
            <a:ext cx="7704138" cy="9145587"/>
          </a:xfrm>
          <a:custGeom>
            <a:avLst/>
            <a:gdLst>
              <a:gd name="T0" fmla="*/ 2147483647 w 4853"/>
              <a:gd name="T1" fmla="*/ 2147483647 h 5761"/>
              <a:gd name="T2" fmla="*/ 2147483647 w 4853"/>
              <a:gd name="T3" fmla="*/ 2147483647 h 5761"/>
              <a:gd name="T4" fmla="*/ 2147483647 w 4853"/>
              <a:gd name="T5" fmla="*/ 2147483647 h 5761"/>
              <a:gd name="T6" fmla="*/ 2147483647 w 4853"/>
              <a:gd name="T7" fmla="*/ 2147483647 h 5761"/>
              <a:gd name="T8" fmla="*/ 2147483647 w 4853"/>
              <a:gd name="T9" fmla="*/ 2147483647 h 5761"/>
              <a:gd name="T10" fmla="*/ 2147483647 w 4853"/>
              <a:gd name="T11" fmla="*/ 2147483647 h 5761"/>
              <a:gd name="T12" fmla="*/ 2147483647 w 4853"/>
              <a:gd name="T13" fmla="*/ 2147483647 h 5761"/>
              <a:gd name="T14" fmla="*/ 2147483647 w 4853"/>
              <a:gd name="T15" fmla="*/ 0 h 5761"/>
              <a:gd name="T16" fmla="*/ 2147483647 w 4853"/>
              <a:gd name="T17" fmla="*/ 2147483647 h 5761"/>
              <a:gd name="T18" fmla="*/ 2147483647 w 4853"/>
              <a:gd name="T19" fmla="*/ 2147483647 h 5761"/>
              <a:gd name="T20" fmla="*/ 0 w 4853"/>
              <a:gd name="T21" fmla="*/ 2147483647 h 5761"/>
              <a:gd name="T22" fmla="*/ 2147483647 w 4853"/>
              <a:gd name="T23" fmla="*/ 2147483647 h 5761"/>
              <a:gd name="T24" fmla="*/ 2147483647 w 4853"/>
              <a:gd name="T25" fmla="*/ 2147483647 h 5761"/>
              <a:gd name="T26" fmla="*/ 2147483647 w 4853"/>
              <a:gd name="T27" fmla="*/ 2147483647 h 5761"/>
              <a:gd name="T28" fmla="*/ 2147483647 w 4853"/>
              <a:gd name="T29" fmla="*/ 2147483647 h 5761"/>
              <a:gd name="T30" fmla="*/ 2147483647 w 4853"/>
              <a:gd name="T31" fmla="*/ 2147483647 h 5761"/>
              <a:gd name="T32" fmla="*/ 2147483647 w 4853"/>
              <a:gd name="T33" fmla="*/ 2147483647 h 5761"/>
              <a:gd name="T34" fmla="*/ 2147483647 w 4853"/>
              <a:gd name="T35" fmla="*/ 2147483647 h 5761"/>
              <a:gd name="T36" fmla="*/ 2147483647 w 4853"/>
              <a:gd name="T37" fmla="*/ 2147483647 h 5761"/>
              <a:gd name="T38" fmla="*/ 2147483647 w 4853"/>
              <a:gd name="T39" fmla="*/ 2147483647 h 5761"/>
              <a:gd name="T40" fmla="*/ 2147483647 w 4853"/>
              <a:gd name="T41" fmla="*/ 2147483647 h 5761"/>
              <a:gd name="T42" fmla="*/ 2147483647 w 4853"/>
              <a:gd name="T43" fmla="*/ 2147483647 h 576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4853"/>
              <a:gd name="T67" fmla="*/ 0 h 5761"/>
              <a:gd name="T68" fmla="*/ 4853 w 4853"/>
              <a:gd name="T69" fmla="*/ 5761 h 576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4853" h="5761">
                <a:moveTo>
                  <a:pt x="4853" y="5761"/>
                </a:moveTo>
                <a:lnTo>
                  <a:pt x="4853" y="4536"/>
                </a:lnTo>
                <a:lnTo>
                  <a:pt x="4354" y="4264"/>
                </a:lnTo>
                <a:lnTo>
                  <a:pt x="3629" y="3311"/>
                </a:lnTo>
                <a:lnTo>
                  <a:pt x="3311" y="2586"/>
                </a:lnTo>
                <a:lnTo>
                  <a:pt x="2812" y="1633"/>
                </a:lnTo>
                <a:lnTo>
                  <a:pt x="2676" y="1043"/>
                </a:lnTo>
                <a:lnTo>
                  <a:pt x="2313" y="0"/>
                </a:lnTo>
                <a:lnTo>
                  <a:pt x="907" y="45"/>
                </a:lnTo>
                <a:lnTo>
                  <a:pt x="91" y="499"/>
                </a:lnTo>
                <a:lnTo>
                  <a:pt x="0" y="1134"/>
                </a:lnTo>
                <a:lnTo>
                  <a:pt x="227" y="1860"/>
                </a:lnTo>
                <a:lnTo>
                  <a:pt x="680" y="1814"/>
                </a:lnTo>
                <a:lnTo>
                  <a:pt x="862" y="2631"/>
                </a:lnTo>
                <a:lnTo>
                  <a:pt x="1587" y="3130"/>
                </a:lnTo>
                <a:lnTo>
                  <a:pt x="1769" y="3447"/>
                </a:lnTo>
                <a:lnTo>
                  <a:pt x="2222" y="3402"/>
                </a:lnTo>
                <a:lnTo>
                  <a:pt x="2404" y="3629"/>
                </a:lnTo>
                <a:lnTo>
                  <a:pt x="2858" y="4581"/>
                </a:lnTo>
                <a:lnTo>
                  <a:pt x="3175" y="5398"/>
                </a:lnTo>
                <a:lnTo>
                  <a:pt x="3175" y="5761"/>
                </a:lnTo>
                <a:lnTo>
                  <a:pt x="4853" y="5761"/>
                </a:lnTo>
                <a:close/>
              </a:path>
            </a:pathLst>
          </a:cu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37891" name="Rectangle 3"/>
          <p:cNvSpPr>
            <a:spLocks noGrp="1" noChangeArrowheads="1"/>
          </p:cNvSpPr>
          <p:nvPr>
            <p:ph type="ctrTitle"/>
          </p:nvPr>
        </p:nvSpPr>
        <p:spPr>
          <a:xfrm>
            <a:off x="0" y="984250"/>
            <a:ext cx="12801600" cy="503238"/>
          </a:xfrm>
          <a:solidFill>
            <a:srgbClr val="DDDDDD"/>
          </a:solidFill>
        </p:spPr>
        <p:txBody>
          <a:bodyPr/>
          <a:lstStyle/>
          <a:p>
            <a:pPr eaLnBrk="1" hangingPunct="1"/>
            <a:r>
              <a:rPr lang="ru-RU" altLang="ru-RU" sz="3500" smtClean="0">
                <a:latin typeface="Times New Roman" pitchFamily="18" charset="0"/>
              </a:rPr>
              <a:t>Риски возникновения ЧС на электросетях</a:t>
            </a:r>
          </a:p>
        </p:txBody>
      </p:sp>
      <p:sp>
        <p:nvSpPr>
          <p:cNvPr id="37892" name="Text Box 4"/>
          <p:cNvSpPr txBox="1">
            <a:spLocks noChangeArrowheads="1"/>
          </p:cNvSpPr>
          <p:nvPr/>
        </p:nvSpPr>
        <p:spPr bwMode="auto">
          <a:xfrm>
            <a:off x="0" y="0"/>
            <a:ext cx="12801600" cy="1066800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95" tIns="45697" rIns="91395" bIns="45697">
            <a:spAutoFit/>
          </a:bodyPr>
          <a:lstStyle>
            <a:lvl1pPr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ru-RU" altLang="ru-RU" sz="3200" b="1">
                <a:solidFill>
                  <a:schemeClr val="tx2"/>
                </a:solidFill>
                <a:latin typeface="Times New Roman" pitchFamily="18" charset="0"/>
              </a:rPr>
              <a:t>Паспорт территории Красноярского сельского поселения</a:t>
            </a:r>
          </a:p>
          <a:p>
            <a:pPr algn="ctr" eaLnBrk="1" hangingPunct="1"/>
            <a:r>
              <a:rPr lang="ru-RU" altLang="ru-RU" sz="3200" b="1">
                <a:solidFill>
                  <a:schemeClr val="tx2"/>
                </a:solidFill>
                <a:latin typeface="Times New Roman" pitchFamily="18" charset="0"/>
              </a:rPr>
              <a:t>Цимлянского района Ростовской области</a:t>
            </a:r>
          </a:p>
        </p:txBody>
      </p:sp>
      <p:graphicFrame>
        <p:nvGraphicFramePr>
          <p:cNvPr id="17595" name="Group 18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42780424"/>
              </p:ext>
            </p:extLst>
          </p:nvPr>
        </p:nvGraphicFramePr>
        <p:xfrm>
          <a:off x="-8731" y="1560240"/>
          <a:ext cx="7913688" cy="1072933"/>
        </p:xfrm>
        <a:graphic>
          <a:graphicData uri="http://schemas.openxmlformats.org/drawingml/2006/table">
            <a:tbl>
              <a:tblPr/>
              <a:tblGrid>
                <a:gridCol w="1065213"/>
                <a:gridCol w="1128712"/>
                <a:gridCol w="1346200"/>
                <a:gridCol w="1116013"/>
                <a:gridCol w="1162050"/>
                <a:gridCol w="2095500"/>
              </a:tblGrid>
              <a:tr h="243912">
                <a:tc gridSpan="5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Статистика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33" marR="91433" marT="45731" marB="4573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Оценка риска возникновения ЧС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33" marR="91433" marT="45731" marB="4573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2439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2015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27832" marR="127832" marT="63904" marB="6390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2016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27832" marR="127832" marT="63904" marB="6390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2017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27832" marR="127832" marT="63904" marB="6390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2018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27832" marR="127832" marT="63904" marB="6390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2019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27832" marR="127832" marT="63904" marB="6390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488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</a:p>
                  </a:txBody>
                  <a:tcPr marL="91433" marR="91433" marT="45731" marB="4573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</a:p>
                  </a:txBody>
                  <a:tcPr marL="91433" marR="91433" marT="45731" marB="4573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</a:p>
                  </a:txBody>
                  <a:tcPr marL="91433" marR="91433" marT="45731" marB="4573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</a:p>
                  </a:txBody>
                  <a:tcPr marL="91433" marR="91433" marT="45731" marB="4573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</a:p>
                  </a:txBody>
                  <a:tcPr marL="91433" marR="91433" marT="45731" marB="4573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Вероятность возникновения ЧС на электросетях незначительна.</a:t>
                      </a:r>
                    </a:p>
                  </a:txBody>
                  <a:tcPr marL="91433" marR="91433" marT="45731" marB="4573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</a:tbl>
          </a:graphicData>
        </a:graphic>
      </p:graphicFrame>
      <p:sp>
        <p:nvSpPr>
          <p:cNvPr id="37918" name="Rectangle 12"/>
          <p:cNvSpPr>
            <a:spLocks noChangeArrowheads="1"/>
          </p:cNvSpPr>
          <p:nvPr/>
        </p:nvSpPr>
        <p:spPr bwMode="auto">
          <a:xfrm>
            <a:off x="207963" y="7513638"/>
            <a:ext cx="3740150" cy="2087562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endParaRPr lang="ru-RU" altLang="ru-RU"/>
          </a:p>
        </p:txBody>
      </p:sp>
      <p:sp>
        <p:nvSpPr>
          <p:cNvPr id="37919" name="Text Box 13"/>
          <p:cNvSpPr txBox="1">
            <a:spLocks noChangeAspect="1" noChangeArrowheads="1"/>
          </p:cNvSpPr>
          <p:nvPr/>
        </p:nvSpPr>
        <p:spPr bwMode="auto">
          <a:xfrm>
            <a:off x="784225" y="7585075"/>
            <a:ext cx="276225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4927" tIns="52465" rIns="104927" bIns="52465"/>
          <a:lstStyle>
            <a:lvl1pPr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ru-RU" altLang="ru-RU" sz="1400" b="1">
                <a:latin typeface="Times New Roman" pitchFamily="18" charset="0"/>
              </a:rPr>
              <a:t>Условные</a:t>
            </a:r>
            <a:r>
              <a:rPr lang="ru-RU" altLang="ru-RU" sz="1400" b="1"/>
              <a:t> </a:t>
            </a:r>
            <a:r>
              <a:rPr lang="ru-RU" altLang="ru-RU" sz="1400" b="1">
                <a:latin typeface="Times New Roman" pitchFamily="18" charset="0"/>
              </a:rPr>
              <a:t>обозначения</a:t>
            </a:r>
            <a:endParaRPr lang="ru-RU" altLang="ru-RU" sz="1400" b="1"/>
          </a:p>
          <a:p>
            <a:pPr eaLnBrk="1" hangingPunct="1"/>
            <a:endParaRPr lang="ru-RU" altLang="ru-RU"/>
          </a:p>
        </p:txBody>
      </p:sp>
      <p:sp>
        <p:nvSpPr>
          <p:cNvPr id="37920" name="Line 28"/>
          <p:cNvSpPr>
            <a:spLocks noChangeShapeType="1"/>
          </p:cNvSpPr>
          <p:nvPr/>
        </p:nvSpPr>
        <p:spPr bwMode="auto">
          <a:xfrm>
            <a:off x="352425" y="8520113"/>
            <a:ext cx="720725" cy="0"/>
          </a:xfrm>
          <a:prstGeom prst="line">
            <a:avLst/>
          </a:prstGeom>
          <a:noFill/>
          <a:ln w="38100">
            <a:solidFill>
              <a:srgbClr val="FF00FF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921" name="Text Box 30"/>
          <p:cNvSpPr txBox="1">
            <a:spLocks noChangeArrowheads="1"/>
          </p:cNvSpPr>
          <p:nvPr/>
        </p:nvSpPr>
        <p:spPr bwMode="auto">
          <a:xfrm>
            <a:off x="1144588" y="8448675"/>
            <a:ext cx="2520950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altLang="ru-RU" sz="1100">
                <a:cs typeface="Arial" charset="0"/>
              </a:rPr>
              <a:t>Низкий класс напряжения</a:t>
            </a:r>
          </a:p>
        </p:txBody>
      </p:sp>
      <p:sp>
        <p:nvSpPr>
          <p:cNvPr id="37922" name="Rectangle 31"/>
          <p:cNvSpPr>
            <a:spLocks noChangeArrowheads="1"/>
          </p:cNvSpPr>
          <p:nvPr/>
        </p:nvSpPr>
        <p:spPr bwMode="auto">
          <a:xfrm>
            <a:off x="496888" y="8880475"/>
            <a:ext cx="360362" cy="144463"/>
          </a:xfrm>
          <a:prstGeom prst="rect">
            <a:avLst/>
          </a:prstGeom>
          <a:solidFill>
            <a:srgbClr val="000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37923" name="Text Box 33"/>
          <p:cNvSpPr txBox="1">
            <a:spLocks noChangeArrowheads="1"/>
          </p:cNvSpPr>
          <p:nvPr/>
        </p:nvSpPr>
        <p:spPr bwMode="auto">
          <a:xfrm>
            <a:off x="1144588" y="8880475"/>
            <a:ext cx="2520950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altLang="ru-RU" sz="1100">
                <a:cs typeface="Arial" charset="0"/>
              </a:rPr>
              <a:t>Подстанции передачи энергии</a:t>
            </a:r>
          </a:p>
        </p:txBody>
      </p:sp>
      <p:sp>
        <p:nvSpPr>
          <p:cNvPr id="37924" name="Line 67"/>
          <p:cNvSpPr>
            <a:spLocks noChangeShapeType="1"/>
          </p:cNvSpPr>
          <p:nvPr/>
        </p:nvSpPr>
        <p:spPr bwMode="auto">
          <a:xfrm>
            <a:off x="352425" y="8591550"/>
            <a:ext cx="720725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2" name="Группа 188"/>
          <p:cNvGrpSpPr>
            <a:grpSpLocks/>
          </p:cNvGrpSpPr>
          <p:nvPr/>
        </p:nvGrpSpPr>
        <p:grpSpPr bwMode="auto">
          <a:xfrm>
            <a:off x="384175" y="9186863"/>
            <a:ext cx="615950" cy="269875"/>
            <a:chOff x="8348663" y="4714875"/>
            <a:chExt cx="360362" cy="142875"/>
          </a:xfrm>
        </p:grpSpPr>
        <p:sp>
          <p:nvSpPr>
            <p:cNvPr id="37944" name="Rectangle 195"/>
            <p:cNvSpPr>
              <a:spLocks noChangeArrowheads="1"/>
            </p:cNvSpPr>
            <p:nvPr/>
          </p:nvSpPr>
          <p:spPr bwMode="auto">
            <a:xfrm>
              <a:off x="8420974" y="4714875"/>
              <a:ext cx="216138" cy="142875"/>
            </a:xfrm>
            <a:prstGeom prst="rect">
              <a:avLst/>
            </a:pr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ru-RU" altLang="ru-RU" sz="1800">
                <a:latin typeface="Calibri" pitchFamily="34" charset="0"/>
              </a:endParaRPr>
            </a:p>
          </p:txBody>
        </p:sp>
        <p:sp>
          <p:nvSpPr>
            <p:cNvPr id="37945" name="Line 196"/>
            <p:cNvSpPr>
              <a:spLocks noChangeShapeType="1"/>
            </p:cNvSpPr>
            <p:nvPr/>
          </p:nvSpPr>
          <p:spPr bwMode="auto">
            <a:xfrm>
              <a:off x="8348663" y="4768404"/>
              <a:ext cx="71913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946" name="Line 197"/>
            <p:cNvSpPr>
              <a:spLocks noChangeShapeType="1"/>
            </p:cNvSpPr>
            <p:nvPr/>
          </p:nvSpPr>
          <p:spPr bwMode="auto">
            <a:xfrm>
              <a:off x="8348663" y="4821933"/>
              <a:ext cx="71913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947" name="Line 198"/>
            <p:cNvSpPr>
              <a:spLocks noChangeShapeType="1"/>
            </p:cNvSpPr>
            <p:nvPr/>
          </p:nvSpPr>
          <p:spPr bwMode="auto">
            <a:xfrm>
              <a:off x="8637112" y="4821933"/>
              <a:ext cx="71913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948" name="Line 199"/>
            <p:cNvSpPr>
              <a:spLocks noChangeShapeType="1"/>
            </p:cNvSpPr>
            <p:nvPr/>
          </p:nvSpPr>
          <p:spPr bwMode="auto">
            <a:xfrm>
              <a:off x="8637112" y="4768404"/>
              <a:ext cx="71913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7926" name="Text Box 33"/>
          <p:cNvSpPr txBox="1">
            <a:spLocks noChangeArrowheads="1"/>
          </p:cNvSpPr>
          <p:nvPr/>
        </p:nvSpPr>
        <p:spPr bwMode="auto">
          <a:xfrm>
            <a:off x="1144588" y="9240838"/>
            <a:ext cx="2520950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altLang="ru-RU" sz="1100">
                <a:cs typeface="Arial" charset="0"/>
              </a:rPr>
              <a:t>Трансформаторные подстанции</a:t>
            </a:r>
          </a:p>
        </p:txBody>
      </p:sp>
      <p:sp>
        <p:nvSpPr>
          <p:cNvPr id="37927" name="Line 28"/>
          <p:cNvSpPr>
            <a:spLocks noChangeShapeType="1"/>
          </p:cNvSpPr>
          <p:nvPr/>
        </p:nvSpPr>
        <p:spPr bwMode="auto">
          <a:xfrm>
            <a:off x="352425" y="8016875"/>
            <a:ext cx="720725" cy="0"/>
          </a:xfrm>
          <a:prstGeom prst="line">
            <a:avLst/>
          </a:prstGeom>
          <a:noFill/>
          <a:ln w="38100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928" name="Line 67"/>
          <p:cNvSpPr>
            <a:spLocks noChangeShapeType="1"/>
          </p:cNvSpPr>
          <p:nvPr/>
        </p:nvSpPr>
        <p:spPr bwMode="auto">
          <a:xfrm>
            <a:off x="352425" y="8088313"/>
            <a:ext cx="720725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929" name="Text Box 30"/>
          <p:cNvSpPr txBox="1">
            <a:spLocks noChangeArrowheads="1"/>
          </p:cNvSpPr>
          <p:nvPr/>
        </p:nvSpPr>
        <p:spPr bwMode="auto">
          <a:xfrm>
            <a:off x="1144588" y="7993063"/>
            <a:ext cx="2520950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altLang="ru-RU" sz="1100">
                <a:cs typeface="Arial" charset="0"/>
              </a:rPr>
              <a:t>Средний класс напряжения</a:t>
            </a:r>
          </a:p>
        </p:txBody>
      </p:sp>
      <p:grpSp>
        <p:nvGrpSpPr>
          <p:cNvPr id="3" name="Группа 188"/>
          <p:cNvGrpSpPr>
            <a:grpSpLocks/>
          </p:cNvGrpSpPr>
          <p:nvPr/>
        </p:nvGrpSpPr>
        <p:grpSpPr bwMode="auto">
          <a:xfrm>
            <a:off x="4887913" y="3721100"/>
            <a:ext cx="615950" cy="269875"/>
            <a:chOff x="8348663" y="4714875"/>
            <a:chExt cx="360362" cy="142875"/>
          </a:xfrm>
        </p:grpSpPr>
        <p:sp>
          <p:nvSpPr>
            <p:cNvPr id="37939" name="Rectangle 195"/>
            <p:cNvSpPr>
              <a:spLocks noChangeArrowheads="1"/>
            </p:cNvSpPr>
            <p:nvPr/>
          </p:nvSpPr>
          <p:spPr bwMode="auto">
            <a:xfrm>
              <a:off x="8420974" y="4714875"/>
              <a:ext cx="216138" cy="142875"/>
            </a:xfrm>
            <a:prstGeom prst="rect">
              <a:avLst/>
            </a:pr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ru-RU" altLang="ru-RU" sz="1800">
                <a:latin typeface="Calibri" pitchFamily="34" charset="0"/>
              </a:endParaRPr>
            </a:p>
          </p:txBody>
        </p:sp>
        <p:sp>
          <p:nvSpPr>
            <p:cNvPr id="37940" name="Line 196"/>
            <p:cNvSpPr>
              <a:spLocks noChangeShapeType="1"/>
            </p:cNvSpPr>
            <p:nvPr/>
          </p:nvSpPr>
          <p:spPr bwMode="auto">
            <a:xfrm>
              <a:off x="8348663" y="4768404"/>
              <a:ext cx="71913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941" name="Line 197"/>
            <p:cNvSpPr>
              <a:spLocks noChangeShapeType="1"/>
            </p:cNvSpPr>
            <p:nvPr/>
          </p:nvSpPr>
          <p:spPr bwMode="auto">
            <a:xfrm>
              <a:off x="8348663" y="4821933"/>
              <a:ext cx="71913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942" name="Line 198"/>
            <p:cNvSpPr>
              <a:spLocks noChangeShapeType="1"/>
            </p:cNvSpPr>
            <p:nvPr/>
          </p:nvSpPr>
          <p:spPr bwMode="auto">
            <a:xfrm>
              <a:off x="8637112" y="4821933"/>
              <a:ext cx="71913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943" name="Line 199"/>
            <p:cNvSpPr>
              <a:spLocks noChangeShapeType="1"/>
            </p:cNvSpPr>
            <p:nvPr/>
          </p:nvSpPr>
          <p:spPr bwMode="auto">
            <a:xfrm>
              <a:off x="8637112" y="4768404"/>
              <a:ext cx="71913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7931" name="AutoShape 737"/>
          <p:cNvSpPr>
            <a:spLocks noChangeArrowheads="1"/>
          </p:cNvSpPr>
          <p:nvPr/>
        </p:nvSpPr>
        <p:spPr bwMode="auto">
          <a:xfrm>
            <a:off x="5608638" y="4008438"/>
            <a:ext cx="1889125" cy="773112"/>
          </a:xfrm>
          <a:prstGeom prst="wedgeRectCallout">
            <a:avLst>
              <a:gd name="adj1" fmla="val -71847"/>
              <a:gd name="adj2" fmla="val -80389"/>
            </a:avLst>
          </a:prstGeom>
          <a:solidFill>
            <a:srgbClr val="CCFFCC"/>
          </a:solidFill>
          <a:ln w="9525" algn="ctr">
            <a:solidFill>
              <a:srgbClr val="339966"/>
            </a:solidFill>
            <a:miter lim="800000"/>
            <a:headEnd/>
            <a:tailEnd/>
          </a:ln>
        </p:spPr>
        <p:txBody>
          <a:bodyPr lIns="91432" tIns="45716" rIns="91432" bIns="45716"/>
          <a:lstStyle>
            <a:lvl1pPr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ru-RU" altLang="ru-RU" sz="900">
                <a:cs typeface="Arial" charset="0"/>
              </a:rPr>
              <a:t>ПС ЖБИ 35/10кв</a:t>
            </a:r>
          </a:p>
          <a:p>
            <a:pPr algn="ctr" eaLnBrk="1" hangingPunct="1"/>
            <a:r>
              <a:rPr lang="ru-RU" altLang="ru-RU" sz="900">
                <a:cs typeface="Arial" charset="0"/>
              </a:rPr>
              <a:t>Тип трансформатора ТН– 6300/35 1972г</a:t>
            </a:r>
          </a:p>
          <a:p>
            <a:pPr algn="ctr" eaLnBrk="1" hangingPunct="1"/>
            <a:r>
              <a:rPr lang="ru-RU" altLang="ru-RU" sz="900">
                <a:cs typeface="Arial" charset="0"/>
              </a:rPr>
              <a:t>Пиковая нагрузка  - 120кВт</a:t>
            </a:r>
          </a:p>
          <a:p>
            <a:pPr algn="ctr" eaLnBrk="1" hangingPunct="1"/>
            <a:r>
              <a:rPr lang="ru-RU" altLang="ru-RU" sz="900">
                <a:cs typeface="Arial" charset="0"/>
              </a:rPr>
              <a:t>Рабочая нагрузка – 110кВт</a:t>
            </a:r>
          </a:p>
          <a:p>
            <a:pPr algn="ctr" eaLnBrk="1" hangingPunct="1"/>
            <a:endParaRPr lang="ru-RU" altLang="ru-RU" sz="900">
              <a:cs typeface="Arial" charset="0"/>
            </a:endParaRPr>
          </a:p>
          <a:p>
            <a:pPr algn="ctr" eaLnBrk="1" hangingPunct="1"/>
            <a:endParaRPr lang="ru-RU" altLang="ru-RU" sz="1000" b="1">
              <a:cs typeface="Arial" charset="0"/>
            </a:endParaRPr>
          </a:p>
        </p:txBody>
      </p:sp>
      <p:pic>
        <p:nvPicPr>
          <p:cNvPr id="37932" name="Picture 748" descr="РЭС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29588" y="6540500"/>
            <a:ext cx="3816350" cy="3060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933" name="Text Box 751"/>
          <p:cNvSpPr txBox="1">
            <a:spLocks noChangeArrowheads="1"/>
          </p:cNvSpPr>
          <p:nvPr/>
        </p:nvSpPr>
        <p:spPr bwMode="auto">
          <a:xfrm>
            <a:off x="9353550" y="5160963"/>
            <a:ext cx="2827338" cy="696912"/>
          </a:xfrm>
          <a:prstGeom prst="rect">
            <a:avLst/>
          </a:prstGeom>
          <a:solidFill>
            <a:srgbClr val="FFFF99">
              <a:alpha val="98038"/>
            </a:srgbClr>
          </a:solidFill>
          <a:ln w="57150" cmpd="thinThick" algn="ctr">
            <a:solidFill>
              <a:srgbClr val="FF0000"/>
            </a:solidFill>
            <a:miter lim="800000"/>
            <a:headEnd/>
            <a:tailEnd/>
          </a:ln>
        </p:spPr>
        <p:txBody>
          <a:bodyPr lIns="92364" tIns="46182" rIns="92364" bIns="46182">
            <a:spAutoFit/>
          </a:bodyPr>
          <a:lstStyle>
            <a:lvl1pPr defTabSz="923925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23925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23925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23925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23925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ru-RU" altLang="ru-RU" sz="1200" b="1"/>
              <a:t>Процент износа производственных фондов  - 35%;</a:t>
            </a:r>
          </a:p>
        </p:txBody>
      </p:sp>
      <p:sp>
        <p:nvSpPr>
          <p:cNvPr id="37934" name="Line 176"/>
          <p:cNvSpPr>
            <a:spLocks noChangeShapeType="1"/>
          </p:cNvSpPr>
          <p:nvPr/>
        </p:nvSpPr>
        <p:spPr bwMode="auto">
          <a:xfrm flipH="1">
            <a:off x="3521075" y="3721100"/>
            <a:ext cx="1366838" cy="935038"/>
          </a:xfrm>
          <a:prstGeom prst="line">
            <a:avLst/>
          </a:prstGeom>
          <a:noFill/>
          <a:ln w="41275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935" name="Line 177"/>
          <p:cNvSpPr>
            <a:spLocks noChangeShapeType="1"/>
          </p:cNvSpPr>
          <p:nvPr/>
        </p:nvSpPr>
        <p:spPr bwMode="auto">
          <a:xfrm flipH="1">
            <a:off x="3521075" y="3648075"/>
            <a:ext cx="1366838" cy="863600"/>
          </a:xfrm>
          <a:prstGeom prst="line">
            <a:avLst/>
          </a:prstGeom>
          <a:noFill/>
          <a:ln w="44450">
            <a:solidFill>
              <a:srgbClr val="FF00FF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936" name="Line 176"/>
          <p:cNvSpPr>
            <a:spLocks noChangeShapeType="1"/>
          </p:cNvSpPr>
          <p:nvPr/>
        </p:nvSpPr>
        <p:spPr bwMode="auto">
          <a:xfrm flipH="1">
            <a:off x="784225" y="3792538"/>
            <a:ext cx="4246563" cy="1008062"/>
          </a:xfrm>
          <a:prstGeom prst="line">
            <a:avLst/>
          </a:prstGeom>
          <a:noFill/>
          <a:ln w="41275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937" name="Line 177"/>
          <p:cNvSpPr>
            <a:spLocks noChangeShapeType="1"/>
          </p:cNvSpPr>
          <p:nvPr/>
        </p:nvSpPr>
        <p:spPr bwMode="auto">
          <a:xfrm flipH="1">
            <a:off x="712788" y="3576638"/>
            <a:ext cx="4102100" cy="1079500"/>
          </a:xfrm>
          <a:prstGeom prst="line">
            <a:avLst/>
          </a:prstGeom>
          <a:noFill/>
          <a:ln w="44450">
            <a:solidFill>
              <a:srgbClr val="FF00FF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938" name="Line 176"/>
          <p:cNvSpPr>
            <a:spLocks noChangeShapeType="1"/>
          </p:cNvSpPr>
          <p:nvPr/>
        </p:nvSpPr>
        <p:spPr bwMode="auto">
          <a:xfrm>
            <a:off x="3016250" y="2352675"/>
            <a:ext cx="1728788" cy="1438275"/>
          </a:xfrm>
          <a:prstGeom prst="line">
            <a:avLst/>
          </a:prstGeom>
          <a:noFill/>
          <a:ln w="41275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"/>
          <p:cNvSpPr>
            <a:spLocks noChangeArrowheads="1"/>
          </p:cNvSpPr>
          <p:nvPr/>
        </p:nvSpPr>
        <p:spPr bwMode="auto">
          <a:xfrm>
            <a:off x="7640" y="35496"/>
            <a:ext cx="1280160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>
            <a:lvl1pPr eaLnBrk="0" hangingPunct="0"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hangingPunct="0"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hangingPunct="0"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hangingPunct="0"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hangingPunct="0"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defRPr/>
            </a:pPr>
            <a:r>
              <a:rPr lang="ru-RU" alt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В</a:t>
            </a:r>
            <a:r>
              <a:rPr lang="ru-RU" altLang="ru-RU" sz="2000" b="1" dirty="0" smtClean="0" bmk="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едомость привлечения сил и средств для ликвидации последствий ЧС</a:t>
            </a:r>
            <a:endParaRPr lang="ru-RU" altLang="ru-RU" sz="2800" dirty="0" smtClean="0">
              <a:solidFill>
                <a:srgbClr val="000000"/>
              </a:solidFill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/>
          </p:nvPr>
        </p:nvGraphicFramePr>
        <p:xfrm>
          <a:off x="0" y="552128"/>
          <a:ext cx="12793961" cy="9049074"/>
        </p:xfrm>
        <a:graphic>
          <a:graphicData uri="http://schemas.openxmlformats.org/drawingml/2006/table">
            <a:tbl>
              <a:tblPr firstRow="1" firstCol="1" bandRow="1"/>
              <a:tblGrid>
                <a:gridCol w="479503">
                  <a:extLst>
                    <a:ext uri="{9D8B030D-6E8A-4147-A177-3AD203B41FA5}">
                      <a16:colId xmlns="" xmlns:a16="http://schemas.microsoft.com/office/drawing/2014/main" val="4129616901"/>
                    </a:ext>
                  </a:extLst>
                </a:gridCol>
                <a:gridCol w="1246565">
                  <a:extLst>
                    <a:ext uri="{9D8B030D-6E8A-4147-A177-3AD203B41FA5}">
                      <a16:colId xmlns="" xmlns:a16="http://schemas.microsoft.com/office/drawing/2014/main" val="1780783950"/>
                    </a:ext>
                  </a:extLst>
                </a:gridCol>
                <a:gridCol w="627596">
                  <a:extLst>
                    <a:ext uri="{9D8B030D-6E8A-4147-A177-3AD203B41FA5}">
                      <a16:colId xmlns="" xmlns:a16="http://schemas.microsoft.com/office/drawing/2014/main" val="3084303492"/>
                    </a:ext>
                  </a:extLst>
                </a:gridCol>
                <a:gridCol w="627596">
                  <a:extLst>
                    <a:ext uri="{9D8B030D-6E8A-4147-A177-3AD203B41FA5}">
                      <a16:colId xmlns="" xmlns:a16="http://schemas.microsoft.com/office/drawing/2014/main" val="190814839"/>
                    </a:ext>
                  </a:extLst>
                </a:gridCol>
                <a:gridCol w="509697">
                  <a:extLst>
                    <a:ext uri="{9D8B030D-6E8A-4147-A177-3AD203B41FA5}">
                      <a16:colId xmlns="" xmlns:a16="http://schemas.microsoft.com/office/drawing/2014/main" val="1017414573"/>
                    </a:ext>
                  </a:extLst>
                </a:gridCol>
                <a:gridCol w="865551">
                  <a:extLst>
                    <a:ext uri="{9D8B030D-6E8A-4147-A177-3AD203B41FA5}">
                      <a16:colId xmlns="" xmlns:a16="http://schemas.microsoft.com/office/drawing/2014/main" val="4099589982"/>
                    </a:ext>
                  </a:extLst>
                </a:gridCol>
                <a:gridCol w="865551">
                  <a:extLst>
                    <a:ext uri="{9D8B030D-6E8A-4147-A177-3AD203B41FA5}">
                      <a16:colId xmlns="" xmlns:a16="http://schemas.microsoft.com/office/drawing/2014/main" val="3277739665"/>
                    </a:ext>
                  </a:extLst>
                </a:gridCol>
                <a:gridCol w="831763">
                  <a:extLst>
                    <a:ext uri="{9D8B030D-6E8A-4147-A177-3AD203B41FA5}">
                      <a16:colId xmlns="" xmlns:a16="http://schemas.microsoft.com/office/drawing/2014/main" val="208993581"/>
                    </a:ext>
                  </a:extLst>
                </a:gridCol>
                <a:gridCol w="806600">
                  <a:extLst>
                    <a:ext uri="{9D8B030D-6E8A-4147-A177-3AD203B41FA5}">
                      <a16:colId xmlns="" xmlns:a16="http://schemas.microsoft.com/office/drawing/2014/main" val="1357787053"/>
                    </a:ext>
                  </a:extLst>
                </a:gridCol>
                <a:gridCol w="831763">
                  <a:extLst>
                    <a:ext uri="{9D8B030D-6E8A-4147-A177-3AD203B41FA5}">
                      <a16:colId xmlns="" xmlns:a16="http://schemas.microsoft.com/office/drawing/2014/main" val="428412550"/>
                    </a:ext>
                  </a:extLst>
                </a:gridCol>
                <a:gridCol w="754841">
                  <a:extLst>
                    <a:ext uri="{9D8B030D-6E8A-4147-A177-3AD203B41FA5}">
                      <a16:colId xmlns="" xmlns:a16="http://schemas.microsoft.com/office/drawing/2014/main" val="3292881524"/>
                    </a:ext>
                  </a:extLst>
                </a:gridCol>
                <a:gridCol w="754841">
                  <a:extLst>
                    <a:ext uri="{9D8B030D-6E8A-4147-A177-3AD203B41FA5}">
                      <a16:colId xmlns="" xmlns:a16="http://schemas.microsoft.com/office/drawing/2014/main" val="1302772604"/>
                    </a:ext>
                  </a:extLst>
                </a:gridCol>
                <a:gridCol w="724646">
                  <a:extLst>
                    <a:ext uri="{9D8B030D-6E8A-4147-A177-3AD203B41FA5}">
                      <a16:colId xmlns="" xmlns:a16="http://schemas.microsoft.com/office/drawing/2014/main" val="2095028575"/>
                    </a:ext>
                  </a:extLst>
                </a:gridCol>
                <a:gridCol w="115516">
                  <a:extLst>
                    <a:ext uri="{9D8B030D-6E8A-4147-A177-3AD203B41FA5}">
                      <a16:colId xmlns="" xmlns:a16="http://schemas.microsoft.com/office/drawing/2014/main" val="1009107041"/>
                    </a:ext>
                  </a:extLst>
                </a:gridCol>
                <a:gridCol w="2751932">
                  <a:extLst>
                    <a:ext uri="{9D8B030D-6E8A-4147-A177-3AD203B41FA5}">
                      <a16:colId xmlns="" xmlns:a16="http://schemas.microsoft.com/office/drawing/2014/main" val="3712488020"/>
                    </a:ext>
                  </a:extLst>
                </a:gridCol>
              </a:tblGrid>
              <a:tr h="78631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№ п/п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Привлечение в соответствии с планами применения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Привлекалось фактически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Нормативное время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Нормативный документ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показателей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Расстояние до места ЧС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Недостатки в реагировании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3041125474"/>
                  </a:ext>
                </a:extLst>
              </a:tr>
              <a:tr h="58974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Получение информации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3216322800"/>
                  </a:ext>
                </a:extLst>
              </a:tr>
              <a:tr h="344014">
                <a:tc gridSpan="1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Функциональные подсистемы РСЧС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AEEF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50331402"/>
                  </a:ext>
                </a:extLst>
              </a:tr>
              <a:tr h="245725">
                <a:tc gridSpan="1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МЧС России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2564805442"/>
                  </a:ext>
                </a:extLst>
              </a:tr>
              <a:tr h="245725">
                <a:tc gridSpan="1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Органы повседневного управления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3945279661"/>
                  </a:ext>
                </a:extLst>
              </a:tr>
              <a:tr h="40565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ЦУКС по субъекту РФ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68220253"/>
                  </a:ext>
                </a:extLst>
              </a:tr>
              <a:tr h="334823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ОПУ: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621626976"/>
                  </a:ext>
                </a:extLst>
              </a:tr>
              <a:tr h="245725">
                <a:tc gridSpan="1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Территориальные органы 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3500934496"/>
                  </a:ext>
                </a:extLst>
              </a:tr>
              <a:tr h="58404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ОГ регионального центра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3762762456"/>
                  </a:ext>
                </a:extLst>
              </a:tr>
              <a:tr h="49144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ОГ ГУ МЧС России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686480317"/>
                  </a:ext>
                </a:extLst>
              </a:tr>
              <a:tr h="118518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ОГ пожарно-спасательного гарнизона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Приказ  ГУ МЧС России по РО №700  от 09.12.2013г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3872085199"/>
                  </a:ext>
                </a:extLst>
              </a:tr>
              <a:tr h="57020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ОШ регионального центра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933640684"/>
                  </a:ext>
                </a:extLst>
              </a:tr>
              <a:tr h="49144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ОШ ГУ МЧС России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2189922596"/>
                  </a:ext>
                </a:extLst>
              </a:tr>
              <a:tr h="563226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территориальные органы: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r>
                        <a:rPr lang="ru-RU" sz="1100" b="1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835703754"/>
                  </a:ext>
                </a:extLst>
              </a:tr>
              <a:tr h="245725">
                <a:tc gridSpan="1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5365750" algn="l"/>
                        </a:tabLs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Силы и средства ликвидации ЧС 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3640848572"/>
                  </a:ext>
                </a:extLst>
              </a:tr>
              <a:tr h="73717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Аэромобильная группировка СРФ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4239458173"/>
                  </a:ext>
                </a:extLst>
              </a:tr>
              <a:tr h="49144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1.1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Подразделения ФПС СРФ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2764958699"/>
                  </a:ext>
                </a:extLst>
              </a:tr>
              <a:tr h="49144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1.2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Подразделения ППС СРФ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87513366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12571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/>
          </p:nvPr>
        </p:nvGraphicFramePr>
        <p:xfrm>
          <a:off x="15240" y="0"/>
          <a:ext cx="12793961" cy="9601202"/>
        </p:xfrm>
        <a:graphic>
          <a:graphicData uri="http://schemas.openxmlformats.org/drawingml/2006/table">
            <a:tbl>
              <a:tblPr firstRow="1" firstCol="1" bandRow="1"/>
              <a:tblGrid>
                <a:gridCol w="479503">
                  <a:extLst>
                    <a:ext uri="{9D8B030D-6E8A-4147-A177-3AD203B41FA5}">
                      <a16:colId xmlns="" xmlns:a16="http://schemas.microsoft.com/office/drawing/2014/main" val="3510777593"/>
                    </a:ext>
                  </a:extLst>
                </a:gridCol>
                <a:gridCol w="1246565">
                  <a:extLst>
                    <a:ext uri="{9D8B030D-6E8A-4147-A177-3AD203B41FA5}">
                      <a16:colId xmlns="" xmlns:a16="http://schemas.microsoft.com/office/drawing/2014/main" val="1042365540"/>
                    </a:ext>
                  </a:extLst>
                </a:gridCol>
                <a:gridCol w="627596">
                  <a:extLst>
                    <a:ext uri="{9D8B030D-6E8A-4147-A177-3AD203B41FA5}">
                      <a16:colId xmlns="" xmlns:a16="http://schemas.microsoft.com/office/drawing/2014/main" val="1291358279"/>
                    </a:ext>
                  </a:extLst>
                </a:gridCol>
                <a:gridCol w="575512">
                  <a:extLst>
                    <a:ext uri="{9D8B030D-6E8A-4147-A177-3AD203B41FA5}">
                      <a16:colId xmlns="" xmlns:a16="http://schemas.microsoft.com/office/drawing/2014/main" val="473366050"/>
                    </a:ext>
                  </a:extLst>
                </a:gridCol>
                <a:gridCol w="561781">
                  <a:extLst>
                    <a:ext uri="{9D8B030D-6E8A-4147-A177-3AD203B41FA5}">
                      <a16:colId xmlns="" xmlns:a16="http://schemas.microsoft.com/office/drawing/2014/main" val="4159104476"/>
                    </a:ext>
                  </a:extLst>
                </a:gridCol>
                <a:gridCol w="865551">
                  <a:extLst>
                    <a:ext uri="{9D8B030D-6E8A-4147-A177-3AD203B41FA5}">
                      <a16:colId xmlns="" xmlns:a16="http://schemas.microsoft.com/office/drawing/2014/main" val="1637654881"/>
                    </a:ext>
                  </a:extLst>
                </a:gridCol>
                <a:gridCol w="865551">
                  <a:extLst>
                    <a:ext uri="{9D8B030D-6E8A-4147-A177-3AD203B41FA5}">
                      <a16:colId xmlns="" xmlns:a16="http://schemas.microsoft.com/office/drawing/2014/main" val="4235608934"/>
                    </a:ext>
                  </a:extLst>
                </a:gridCol>
                <a:gridCol w="831763">
                  <a:extLst>
                    <a:ext uri="{9D8B030D-6E8A-4147-A177-3AD203B41FA5}">
                      <a16:colId xmlns="" xmlns:a16="http://schemas.microsoft.com/office/drawing/2014/main" val="75180526"/>
                    </a:ext>
                  </a:extLst>
                </a:gridCol>
                <a:gridCol w="979810">
                  <a:extLst>
                    <a:ext uri="{9D8B030D-6E8A-4147-A177-3AD203B41FA5}">
                      <a16:colId xmlns="" xmlns:a16="http://schemas.microsoft.com/office/drawing/2014/main" val="3337906326"/>
                    </a:ext>
                  </a:extLst>
                </a:gridCol>
                <a:gridCol w="936104">
                  <a:extLst>
                    <a:ext uri="{9D8B030D-6E8A-4147-A177-3AD203B41FA5}">
                      <a16:colId xmlns="" xmlns:a16="http://schemas.microsoft.com/office/drawing/2014/main" val="4189125140"/>
                    </a:ext>
                  </a:extLst>
                </a:gridCol>
                <a:gridCol w="792088">
                  <a:extLst>
                    <a:ext uri="{9D8B030D-6E8A-4147-A177-3AD203B41FA5}">
                      <a16:colId xmlns="" xmlns:a16="http://schemas.microsoft.com/office/drawing/2014/main" val="541391541"/>
                    </a:ext>
                  </a:extLst>
                </a:gridCol>
                <a:gridCol w="792088">
                  <a:extLst>
                    <a:ext uri="{9D8B030D-6E8A-4147-A177-3AD203B41FA5}">
                      <a16:colId xmlns="" xmlns:a16="http://schemas.microsoft.com/office/drawing/2014/main" val="1233954462"/>
                    </a:ext>
                  </a:extLst>
                </a:gridCol>
                <a:gridCol w="936104">
                  <a:extLst>
                    <a:ext uri="{9D8B030D-6E8A-4147-A177-3AD203B41FA5}">
                      <a16:colId xmlns="" xmlns:a16="http://schemas.microsoft.com/office/drawing/2014/main" val="340264211"/>
                    </a:ext>
                  </a:extLst>
                </a:gridCol>
                <a:gridCol w="2303945">
                  <a:extLst>
                    <a:ext uri="{9D8B030D-6E8A-4147-A177-3AD203B41FA5}">
                      <a16:colId xmlns="" xmlns:a16="http://schemas.microsoft.com/office/drawing/2014/main" val="1479381423"/>
                    </a:ext>
                  </a:extLst>
                </a:gridCol>
              </a:tblGrid>
              <a:tr h="812146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№ п/п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Привлечение в соответствии с планами применения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Привлекалось фактически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Нормативное время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Нормативный документ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показателей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Расстояние до места ЧС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Недостатки в реагировании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4262969"/>
                  </a:ext>
                </a:extLst>
              </a:tr>
              <a:tr h="60911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Получение информации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2094280484"/>
                  </a:ext>
                </a:extLst>
              </a:tr>
              <a:tr h="46709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1.3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Подразделения ГИМС СРФ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45441307"/>
                  </a:ext>
                </a:extLst>
              </a:tr>
              <a:tr h="47040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1.4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Подразделения ВГСЧ СРФ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696702168"/>
                  </a:ext>
                </a:extLst>
              </a:tr>
              <a:tr h="45931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1.5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Подразделения ЦЭПП СРФ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252717311"/>
                  </a:ext>
                </a:extLst>
              </a:tr>
              <a:tr h="36544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1.6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СВФ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477058101"/>
                  </a:ext>
                </a:extLst>
              </a:tr>
              <a:tr h="50917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1.7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Авиационные подразделения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895188194"/>
                  </a:ext>
                </a:extLst>
              </a:tr>
              <a:tr h="91983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1.8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Другие структурные подразделения, организации и учреждения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043590750"/>
                  </a:ext>
                </a:extLst>
              </a:tr>
              <a:tr h="89109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Структурные подразделения ЦА МЧС России на территории субъекта РФ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827367902"/>
                  </a:ext>
                </a:extLst>
              </a:tr>
              <a:tr h="486842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силы и средства ликвидации ЧС: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780188731"/>
                  </a:ext>
                </a:extLst>
              </a:tr>
              <a:tr h="459312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МЧС России: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190812447"/>
                  </a:ext>
                </a:extLst>
              </a:tr>
              <a:tr h="263796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Минздрав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4213000605"/>
                  </a:ext>
                </a:extLst>
              </a:tr>
              <a:tr h="306208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Органы повседневного управления Минздрава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2686356823"/>
                  </a:ext>
                </a:extLst>
              </a:tr>
              <a:tr h="71287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2.1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Оперативный дежурный тер.центра ВЦМК «Защита»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969707033"/>
                  </a:ext>
                </a:extLst>
              </a:tr>
              <a:tr h="390175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Всего за ОПУ ВСМК: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266992810"/>
                  </a:ext>
                </a:extLst>
              </a:tr>
              <a:tr h="382760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ОПУ: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965907927"/>
                  </a:ext>
                </a:extLst>
              </a:tr>
              <a:tr h="382760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Территориальные органы Минздрава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662406432"/>
                  </a:ext>
                </a:extLst>
              </a:tr>
              <a:tr h="71287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Дежурные врачи медучреждений различного профиля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 smtClean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12362006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727472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Таблица 2"/>
          <p:cNvGraphicFramePr>
            <a:graphicFrameLocks noGrp="1"/>
          </p:cNvGraphicFramePr>
          <p:nvPr>
            <p:extLst/>
          </p:nvPr>
        </p:nvGraphicFramePr>
        <p:xfrm>
          <a:off x="7639" y="0"/>
          <a:ext cx="12793961" cy="9601201"/>
        </p:xfrm>
        <a:graphic>
          <a:graphicData uri="http://schemas.openxmlformats.org/drawingml/2006/table">
            <a:tbl>
              <a:tblPr firstRow="1" firstCol="1" bandRow="1"/>
              <a:tblGrid>
                <a:gridCol w="479503">
                  <a:extLst>
                    <a:ext uri="{9D8B030D-6E8A-4147-A177-3AD203B41FA5}">
                      <a16:colId xmlns="" xmlns:a16="http://schemas.microsoft.com/office/drawing/2014/main" val="2183867191"/>
                    </a:ext>
                  </a:extLst>
                </a:gridCol>
                <a:gridCol w="1246565">
                  <a:extLst>
                    <a:ext uri="{9D8B030D-6E8A-4147-A177-3AD203B41FA5}">
                      <a16:colId xmlns="" xmlns:a16="http://schemas.microsoft.com/office/drawing/2014/main" val="1251406380"/>
                    </a:ext>
                  </a:extLst>
                </a:gridCol>
                <a:gridCol w="627596">
                  <a:extLst>
                    <a:ext uri="{9D8B030D-6E8A-4147-A177-3AD203B41FA5}">
                      <a16:colId xmlns="" xmlns:a16="http://schemas.microsoft.com/office/drawing/2014/main" val="811616020"/>
                    </a:ext>
                  </a:extLst>
                </a:gridCol>
                <a:gridCol w="575512">
                  <a:extLst>
                    <a:ext uri="{9D8B030D-6E8A-4147-A177-3AD203B41FA5}">
                      <a16:colId xmlns="" xmlns:a16="http://schemas.microsoft.com/office/drawing/2014/main" val="2888743277"/>
                    </a:ext>
                  </a:extLst>
                </a:gridCol>
                <a:gridCol w="561781">
                  <a:extLst>
                    <a:ext uri="{9D8B030D-6E8A-4147-A177-3AD203B41FA5}">
                      <a16:colId xmlns="" xmlns:a16="http://schemas.microsoft.com/office/drawing/2014/main" val="1111729052"/>
                    </a:ext>
                  </a:extLst>
                </a:gridCol>
                <a:gridCol w="865551">
                  <a:extLst>
                    <a:ext uri="{9D8B030D-6E8A-4147-A177-3AD203B41FA5}">
                      <a16:colId xmlns="" xmlns:a16="http://schemas.microsoft.com/office/drawing/2014/main" val="831942240"/>
                    </a:ext>
                  </a:extLst>
                </a:gridCol>
                <a:gridCol w="865551">
                  <a:extLst>
                    <a:ext uri="{9D8B030D-6E8A-4147-A177-3AD203B41FA5}">
                      <a16:colId xmlns="" xmlns:a16="http://schemas.microsoft.com/office/drawing/2014/main" val="2498129480"/>
                    </a:ext>
                  </a:extLst>
                </a:gridCol>
                <a:gridCol w="831763">
                  <a:extLst>
                    <a:ext uri="{9D8B030D-6E8A-4147-A177-3AD203B41FA5}">
                      <a16:colId xmlns="" xmlns:a16="http://schemas.microsoft.com/office/drawing/2014/main" val="2322798208"/>
                    </a:ext>
                  </a:extLst>
                </a:gridCol>
                <a:gridCol w="979810">
                  <a:extLst>
                    <a:ext uri="{9D8B030D-6E8A-4147-A177-3AD203B41FA5}">
                      <a16:colId xmlns="" xmlns:a16="http://schemas.microsoft.com/office/drawing/2014/main" val="2132221538"/>
                    </a:ext>
                  </a:extLst>
                </a:gridCol>
                <a:gridCol w="936104">
                  <a:extLst>
                    <a:ext uri="{9D8B030D-6E8A-4147-A177-3AD203B41FA5}">
                      <a16:colId xmlns="" xmlns:a16="http://schemas.microsoft.com/office/drawing/2014/main" val="2502160845"/>
                    </a:ext>
                  </a:extLst>
                </a:gridCol>
                <a:gridCol w="792088">
                  <a:extLst>
                    <a:ext uri="{9D8B030D-6E8A-4147-A177-3AD203B41FA5}">
                      <a16:colId xmlns="" xmlns:a16="http://schemas.microsoft.com/office/drawing/2014/main" val="853992750"/>
                    </a:ext>
                  </a:extLst>
                </a:gridCol>
                <a:gridCol w="792088">
                  <a:extLst>
                    <a:ext uri="{9D8B030D-6E8A-4147-A177-3AD203B41FA5}">
                      <a16:colId xmlns="" xmlns:a16="http://schemas.microsoft.com/office/drawing/2014/main" val="1676913441"/>
                    </a:ext>
                  </a:extLst>
                </a:gridCol>
                <a:gridCol w="936104">
                  <a:extLst>
                    <a:ext uri="{9D8B030D-6E8A-4147-A177-3AD203B41FA5}">
                      <a16:colId xmlns="" xmlns:a16="http://schemas.microsoft.com/office/drawing/2014/main" val="2148672614"/>
                    </a:ext>
                  </a:extLst>
                </a:gridCol>
                <a:gridCol w="2303945">
                  <a:extLst>
                    <a:ext uri="{9D8B030D-6E8A-4147-A177-3AD203B41FA5}">
                      <a16:colId xmlns="" xmlns:a16="http://schemas.microsoft.com/office/drawing/2014/main" val="4024504271"/>
                    </a:ext>
                  </a:extLst>
                </a:gridCol>
              </a:tblGrid>
              <a:tr h="924719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№ п/п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Привлечение в соответствии с планами применения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Привлекалось фактически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Нормативное время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Нормативный документ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показателей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Расстояние до места ЧС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Недостатки в реагировании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247401374"/>
                  </a:ext>
                </a:extLst>
              </a:tr>
              <a:tr h="478516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Получение информации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2194549473"/>
                  </a:ext>
                </a:extLst>
              </a:tr>
              <a:tr h="95707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Ответственный дежурный ФБУ здравоохранения «Центр гигиены и эпидемиологии»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147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1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57443272"/>
                  </a:ext>
                </a:extLst>
              </a:tr>
              <a:tr h="53587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Ответственный дежурный </a:t>
                      </a:r>
                      <a:r>
                        <a:rPr lang="ru-RU" sz="1100" dirty="0" err="1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тер.фонда</a:t>
                      </a: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ОМС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901007957"/>
                  </a:ext>
                </a:extLst>
              </a:tr>
              <a:tr h="481832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территориальные органы: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098173756"/>
                  </a:ext>
                </a:extLst>
              </a:tr>
              <a:tr h="398780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Силы и средства ликвидации ЧС Минздрава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572697284"/>
                  </a:ext>
                </a:extLst>
              </a:tr>
              <a:tr h="74271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Бригада специализированной медицинской помощи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505917737"/>
                  </a:ext>
                </a:extLst>
              </a:tr>
              <a:tr h="47459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Станции скорой помощи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147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1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682492696"/>
                  </a:ext>
                </a:extLst>
              </a:tr>
              <a:tr h="55829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Мобильный медицинский отряд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207757408"/>
                  </a:ext>
                </a:extLst>
              </a:tr>
              <a:tr h="63804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Комплексная хирургическая бригада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380412708"/>
                  </a:ext>
                </a:extLst>
              </a:tr>
              <a:tr h="36449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Инфекционная бригада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4151968799"/>
                  </a:ext>
                </a:extLst>
              </a:tr>
              <a:tr h="47853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Психотерапевтическая бригада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017598496"/>
                  </a:ext>
                </a:extLst>
              </a:tr>
              <a:tr h="57383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Токсико-терапевтическая бригада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836937263"/>
                  </a:ext>
                </a:extLst>
              </a:tr>
              <a:tr h="478536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силы и средства ликвидации ЧС: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46591507"/>
                  </a:ext>
                </a:extLst>
              </a:tr>
              <a:tr h="478536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Итого за Минздрав России: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731090809"/>
                  </a:ext>
                </a:extLst>
              </a:tr>
              <a:tr h="398780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Минприроды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144241833"/>
                  </a:ext>
                </a:extLst>
              </a:tr>
              <a:tr h="319024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Органы повседневного управления Минприроды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864589303"/>
                  </a:ext>
                </a:extLst>
              </a:tr>
              <a:tr h="319024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ОПУ: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="" xmlns:a16="http://schemas.microsoft.com/office/drawing/2014/main" val="294462307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32841166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/>
          </p:nvPr>
        </p:nvGraphicFramePr>
        <p:xfrm>
          <a:off x="7639" y="0"/>
          <a:ext cx="12793961" cy="9601199"/>
        </p:xfrm>
        <a:graphic>
          <a:graphicData uri="http://schemas.openxmlformats.org/drawingml/2006/table">
            <a:tbl>
              <a:tblPr firstRow="1" firstCol="1" bandRow="1"/>
              <a:tblGrid>
                <a:gridCol w="479503">
                  <a:extLst>
                    <a:ext uri="{9D8B030D-6E8A-4147-A177-3AD203B41FA5}">
                      <a16:colId xmlns="" xmlns:a16="http://schemas.microsoft.com/office/drawing/2014/main" val="487051862"/>
                    </a:ext>
                  </a:extLst>
                </a:gridCol>
                <a:gridCol w="1246565">
                  <a:extLst>
                    <a:ext uri="{9D8B030D-6E8A-4147-A177-3AD203B41FA5}">
                      <a16:colId xmlns="" xmlns:a16="http://schemas.microsoft.com/office/drawing/2014/main" val="3496448293"/>
                    </a:ext>
                  </a:extLst>
                </a:gridCol>
                <a:gridCol w="627596">
                  <a:extLst>
                    <a:ext uri="{9D8B030D-6E8A-4147-A177-3AD203B41FA5}">
                      <a16:colId xmlns="" xmlns:a16="http://schemas.microsoft.com/office/drawing/2014/main" val="3668335045"/>
                    </a:ext>
                  </a:extLst>
                </a:gridCol>
                <a:gridCol w="575512">
                  <a:extLst>
                    <a:ext uri="{9D8B030D-6E8A-4147-A177-3AD203B41FA5}">
                      <a16:colId xmlns="" xmlns:a16="http://schemas.microsoft.com/office/drawing/2014/main" val="1956239988"/>
                    </a:ext>
                  </a:extLst>
                </a:gridCol>
                <a:gridCol w="561781">
                  <a:extLst>
                    <a:ext uri="{9D8B030D-6E8A-4147-A177-3AD203B41FA5}">
                      <a16:colId xmlns="" xmlns:a16="http://schemas.microsoft.com/office/drawing/2014/main" val="4060889146"/>
                    </a:ext>
                  </a:extLst>
                </a:gridCol>
                <a:gridCol w="865551">
                  <a:extLst>
                    <a:ext uri="{9D8B030D-6E8A-4147-A177-3AD203B41FA5}">
                      <a16:colId xmlns="" xmlns:a16="http://schemas.microsoft.com/office/drawing/2014/main" val="2456068940"/>
                    </a:ext>
                  </a:extLst>
                </a:gridCol>
                <a:gridCol w="865551">
                  <a:extLst>
                    <a:ext uri="{9D8B030D-6E8A-4147-A177-3AD203B41FA5}">
                      <a16:colId xmlns="" xmlns:a16="http://schemas.microsoft.com/office/drawing/2014/main" val="1286948465"/>
                    </a:ext>
                  </a:extLst>
                </a:gridCol>
                <a:gridCol w="831763">
                  <a:extLst>
                    <a:ext uri="{9D8B030D-6E8A-4147-A177-3AD203B41FA5}">
                      <a16:colId xmlns="" xmlns:a16="http://schemas.microsoft.com/office/drawing/2014/main" val="4285622560"/>
                    </a:ext>
                  </a:extLst>
                </a:gridCol>
                <a:gridCol w="979810">
                  <a:extLst>
                    <a:ext uri="{9D8B030D-6E8A-4147-A177-3AD203B41FA5}">
                      <a16:colId xmlns="" xmlns:a16="http://schemas.microsoft.com/office/drawing/2014/main" val="2620723707"/>
                    </a:ext>
                  </a:extLst>
                </a:gridCol>
                <a:gridCol w="936104">
                  <a:extLst>
                    <a:ext uri="{9D8B030D-6E8A-4147-A177-3AD203B41FA5}">
                      <a16:colId xmlns="" xmlns:a16="http://schemas.microsoft.com/office/drawing/2014/main" val="3238765957"/>
                    </a:ext>
                  </a:extLst>
                </a:gridCol>
                <a:gridCol w="792088">
                  <a:extLst>
                    <a:ext uri="{9D8B030D-6E8A-4147-A177-3AD203B41FA5}">
                      <a16:colId xmlns="" xmlns:a16="http://schemas.microsoft.com/office/drawing/2014/main" val="3307363571"/>
                    </a:ext>
                  </a:extLst>
                </a:gridCol>
                <a:gridCol w="792088">
                  <a:extLst>
                    <a:ext uri="{9D8B030D-6E8A-4147-A177-3AD203B41FA5}">
                      <a16:colId xmlns="" xmlns:a16="http://schemas.microsoft.com/office/drawing/2014/main" val="1227324584"/>
                    </a:ext>
                  </a:extLst>
                </a:gridCol>
                <a:gridCol w="936104">
                  <a:extLst>
                    <a:ext uri="{9D8B030D-6E8A-4147-A177-3AD203B41FA5}">
                      <a16:colId xmlns="" xmlns:a16="http://schemas.microsoft.com/office/drawing/2014/main" val="3794682356"/>
                    </a:ext>
                  </a:extLst>
                </a:gridCol>
                <a:gridCol w="2303945">
                  <a:extLst>
                    <a:ext uri="{9D8B030D-6E8A-4147-A177-3AD203B41FA5}">
                      <a16:colId xmlns="" xmlns:a16="http://schemas.microsoft.com/office/drawing/2014/main" val="1795078635"/>
                    </a:ext>
                  </a:extLst>
                </a:gridCol>
              </a:tblGrid>
              <a:tr h="988640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№ п/п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Привлечение в соответствии с планами применения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Привлекалось фактически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Нормативное время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Нормативный документ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показателей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Расстояние до места ЧС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Недостатки в реагировании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379422943"/>
                  </a:ext>
                </a:extLst>
              </a:tr>
              <a:tr h="60313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Получение информации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420438121"/>
                  </a:ext>
                </a:extLst>
              </a:tr>
              <a:tr h="31029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Территориальные органы Минприроды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166549412"/>
                  </a:ext>
                </a:extLst>
              </a:tr>
              <a:tr h="546598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территориальные органы: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12781655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Силы и средства ликвидации ЧС Минприроды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4270480602"/>
                  </a:ext>
                </a:extLst>
              </a:tr>
              <a:tr h="482194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силы и средства ликвидации ЧС: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726635768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err="1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Минкомсвязь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829022166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Органы повседневного управления </a:t>
                      </a:r>
                      <a:r>
                        <a:rPr lang="ru-RU" sz="1100" dirty="0" err="1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Минкомсвязи</a:t>
                      </a: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713866799"/>
                  </a:ext>
                </a:extLst>
              </a:tr>
              <a:tr h="321462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ОПУ: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650591187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Территориальные органы </a:t>
                      </a:r>
                      <a:r>
                        <a:rPr lang="ru-RU" sz="1100" dirty="0" err="1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Минкомсвязи</a:t>
                      </a: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4095257333"/>
                  </a:ext>
                </a:extLst>
              </a:tr>
              <a:tr h="642926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территориальные органы: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97434697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Силы и средства ликвидации ЧС </a:t>
                      </a:r>
                      <a:r>
                        <a:rPr lang="ru-RU" sz="1100" dirty="0" err="1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Минкомсвязи</a:t>
                      </a: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204041626"/>
                  </a:ext>
                </a:extLst>
              </a:tr>
              <a:tr h="482194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силы и средства ликвидации ЧС: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2867644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Минтранс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154147799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Органы повседневного управления Минтранса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4015688558"/>
                  </a:ext>
                </a:extLst>
              </a:tr>
              <a:tr h="321462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ОПУ: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09661144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Территориальные органы Минтранса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413341980"/>
                  </a:ext>
                </a:extLst>
              </a:tr>
              <a:tr h="321462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ОПУ: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416246073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563232225"/>
                  </a:ext>
                </a:extLst>
              </a:tr>
              <a:tr h="561292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территориальные органы: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014671690"/>
                  </a:ext>
                </a:extLst>
              </a:tr>
              <a:tr h="322731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94557977"/>
                  </a:ext>
                </a:extLst>
              </a:tr>
              <a:tr h="401829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силы и средства ликвидации ЧС: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61886291"/>
                  </a:ext>
                </a:extLst>
              </a:tr>
              <a:tr h="401829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Итого за ФП РСЧС: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18854776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9562064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/>
          </p:nvPr>
        </p:nvGraphicFramePr>
        <p:xfrm>
          <a:off x="9559" y="13752"/>
          <a:ext cx="12793961" cy="11721693"/>
        </p:xfrm>
        <a:graphic>
          <a:graphicData uri="http://schemas.openxmlformats.org/drawingml/2006/table">
            <a:tbl>
              <a:tblPr firstRow="1" firstCol="1" bandRow="1"/>
              <a:tblGrid>
                <a:gridCol w="479503">
                  <a:extLst>
                    <a:ext uri="{9D8B030D-6E8A-4147-A177-3AD203B41FA5}">
                      <a16:colId xmlns="" xmlns:a16="http://schemas.microsoft.com/office/drawing/2014/main" val="3407734190"/>
                    </a:ext>
                  </a:extLst>
                </a:gridCol>
                <a:gridCol w="1246565">
                  <a:extLst>
                    <a:ext uri="{9D8B030D-6E8A-4147-A177-3AD203B41FA5}">
                      <a16:colId xmlns="" xmlns:a16="http://schemas.microsoft.com/office/drawing/2014/main" val="140577033"/>
                    </a:ext>
                  </a:extLst>
                </a:gridCol>
                <a:gridCol w="627596">
                  <a:extLst>
                    <a:ext uri="{9D8B030D-6E8A-4147-A177-3AD203B41FA5}">
                      <a16:colId xmlns="" xmlns:a16="http://schemas.microsoft.com/office/drawing/2014/main" val="3525632412"/>
                    </a:ext>
                  </a:extLst>
                </a:gridCol>
                <a:gridCol w="575512">
                  <a:extLst>
                    <a:ext uri="{9D8B030D-6E8A-4147-A177-3AD203B41FA5}">
                      <a16:colId xmlns="" xmlns:a16="http://schemas.microsoft.com/office/drawing/2014/main" val="1224047616"/>
                    </a:ext>
                  </a:extLst>
                </a:gridCol>
                <a:gridCol w="561781">
                  <a:extLst>
                    <a:ext uri="{9D8B030D-6E8A-4147-A177-3AD203B41FA5}">
                      <a16:colId xmlns="" xmlns:a16="http://schemas.microsoft.com/office/drawing/2014/main" val="315251980"/>
                    </a:ext>
                  </a:extLst>
                </a:gridCol>
                <a:gridCol w="865551">
                  <a:extLst>
                    <a:ext uri="{9D8B030D-6E8A-4147-A177-3AD203B41FA5}">
                      <a16:colId xmlns="" xmlns:a16="http://schemas.microsoft.com/office/drawing/2014/main" val="2661792507"/>
                    </a:ext>
                  </a:extLst>
                </a:gridCol>
                <a:gridCol w="865551">
                  <a:extLst>
                    <a:ext uri="{9D8B030D-6E8A-4147-A177-3AD203B41FA5}">
                      <a16:colId xmlns="" xmlns:a16="http://schemas.microsoft.com/office/drawing/2014/main" val="1693306583"/>
                    </a:ext>
                  </a:extLst>
                </a:gridCol>
                <a:gridCol w="831763">
                  <a:extLst>
                    <a:ext uri="{9D8B030D-6E8A-4147-A177-3AD203B41FA5}">
                      <a16:colId xmlns="" xmlns:a16="http://schemas.microsoft.com/office/drawing/2014/main" val="1917734699"/>
                    </a:ext>
                  </a:extLst>
                </a:gridCol>
                <a:gridCol w="979810">
                  <a:extLst>
                    <a:ext uri="{9D8B030D-6E8A-4147-A177-3AD203B41FA5}">
                      <a16:colId xmlns="" xmlns:a16="http://schemas.microsoft.com/office/drawing/2014/main" val="4282354229"/>
                    </a:ext>
                  </a:extLst>
                </a:gridCol>
                <a:gridCol w="936104">
                  <a:extLst>
                    <a:ext uri="{9D8B030D-6E8A-4147-A177-3AD203B41FA5}">
                      <a16:colId xmlns="" xmlns:a16="http://schemas.microsoft.com/office/drawing/2014/main" val="3305427715"/>
                    </a:ext>
                  </a:extLst>
                </a:gridCol>
                <a:gridCol w="792088">
                  <a:extLst>
                    <a:ext uri="{9D8B030D-6E8A-4147-A177-3AD203B41FA5}">
                      <a16:colId xmlns="" xmlns:a16="http://schemas.microsoft.com/office/drawing/2014/main" val="1276981954"/>
                    </a:ext>
                  </a:extLst>
                </a:gridCol>
                <a:gridCol w="792088">
                  <a:extLst>
                    <a:ext uri="{9D8B030D-6E8A-4147-A177-3AD203B41FA5}">
                      <a16:colId xmlns="" xmlns:a16="http://schemas.microsoft.com/office/drawing/2014/main" val="2738053924"/>
                    </a:ext>
                  </a:extLst>
                </a:gridCol>
                <a:gridCol w="936104">
                  <a:extLst>
                    <a:ext uri="{9D8B030D-6E8A-4147-A177-3AD203B41FA5}">
                      <a16:colId xmlns="" xmlns:a16="http://schemas.microsoft.com/office/drawing/2014/main" val="3219751980"/>
                    </a:ext>
                  </a:extLst>
                </a:gridCol>
                <a:gridCol w="2303945">
                  <a:extLst>
                    <a:ext uri="{9D8B030D-6E8A-4147-A177-3AD203B41FA5}">
                      <a16:colId xmlns="" xmlns:a16="http://schemas.microsoft.com/office/drawing/2014/main" val="3498512011"/>
                    </a:ext>
                  </a:extLst>
                </a:gridCol>
              </a:tblGrid>
              <a:tr h="885826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№ п/п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Привлечение в соответствии с планами применения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Привлекалось фактически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Нормативное время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Нормативный документ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показателей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Расстояние до места ЧС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Недостатки в реагировании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147463285"/>
                  </a:ext>
                </a:extLst>
              </a:tr>
              <a:tr h="54040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Получение информации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587233917"/>
                  </a:ext>
                </a:extLst>
              </a:tr>
              <a:tr h="336279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Территориальные подсистемы РСЧС</a:t>
                      </a:r>
                      <a:endParaRPr lang="ru-RU" sz="12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067540521"/>
                  </a:ext>
                </a:extLst>
              </a:tr>
              <a:tr h="28803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Координационные органы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50435112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КЧС и ОПБ субъекта РФ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432724980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КЧС и ОПБ муниципального образования субъекта РФ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147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Постановление главы администрации №820 от 27.12.2017г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4163839053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КЧС и ОПБ муниципального образования субъекта РФ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684344670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КЧС и ОПБ муниципального образования субъекта РФ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03441974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ОГ КЧС и ОПБ субъекта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042582957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ОГ КЧС и ОПБ муниципального образования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4259090541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ОШ (КЧС и ОПБ объекта)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649901602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ОШ (КЧС и ОПБ муниципального образования)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4111607629"/>
                  </a:ext>
                </a:extLst>
              </a:tr>
              <a:tr h="336279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КЧС и ОПБ субъекта: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386592281"/>
                  </a:ext>
                </a:extLst>
              </a:tr>
              <a:tr h="336279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Органы повседневного управления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483891999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ДДС субъекта Администрации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4222500663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ЕДДС муниципального образования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635806954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ЕДДС муниципального образования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4216068851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ЕДДС муниципального образования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540872136"/>
                  </a:ext>
                </a:extLst>
              </a:tr>
              <a:tr h="336279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ЕДДС: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79278028"/>
                  </a:ext>
                </a:extLst>
              </a:tr>
              <a:tr h="336279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Силы и средства ликвидации ЧС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973663331"/>
                  </a:ext>
                </a:extLst>
              </a:tr>
              <a:tr h="27232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Газовая служба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764369485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Медицинская служба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4024762850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Аварийно-спасательные формирования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579002673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Энергетическая служба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23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08246820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Коммунальная служба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25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535328459"/>
                  </a:ext>
                </a:extLst>
              </a:tr>
              <a:tr h="3362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Другие силы и средства ликвидации ЧС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19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75518515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89379999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/>
          </p:nvPr>
        </p:nvGraphicFramePr>
        <p:xfrm>
          <a:off x="7639" y="13752"/>
          <a:ext cx="12793961" cy="6082992"/>
        </p:xfrm>
        <a:graphic>
          <a:graphicData uri="http://schemas.openxmlformats.org/drawingml/2006/table">
            <a:tbl>
              <a:tblPr firstRow="1" firstCol="1" bandRow="1"/>
              <a:tblGrid>
                <a:gridCol w="479503">
                  <a:extLst>
                    <a:ext uri="{9D8B030D-6E8A-4147-A177-3AD203B41FA5}">
                      <a16:colId xmlns="" xmlns:a16="http://schemas.microsoft.com/office/drawing/2014/main" val="2720773614"/>
                    </a:ext>
                  </a:extLst>
                </a:gridCol>
                <a:gridCol w="1246565">
                  <a:extLst>
                    <a:ext uri="{9D8B030D-6E8A-4147-A177-3AD203B41FA5}">
                      <a16:colId xmlns="" xmlns:a16="http://schemas.microsoft.com/office/drawing/2014/main" val="3898689218"/>
                    </a:ext>
                  </a:extLst>
                </a:gridCol>
                <a:gridCol w="627596">
                  <a:extLst>
                    <a:ext uri="{9D8B030D-6E8A-4147-A177-3AD203B41FA5}">
                      <a16:colId xmlns="" xmlns:a16="http://schemas.microsoft.com/office/drawing/2014/main" val="175032523"/>
                    </a:ext>
                  </a:extLst>
                </a:gridCol>
                <a:gridCol w="575512">
                  <a:extLst>
                    <a:ext uri="{9D8B030D-6E8A-4147-A177-3AD203B41FA5}">
                      <a16:colId xmlns="" xmlns:a16="http://schemas.microsoft.com/office/drawing/2014/main" val="541042877"/>
                    </a:ext>
                  </a:extLst>
                </a:gridCol>
                <a:gridCol w="561781">
                  <a:extLst>
                    <a:ext uri="{9D8B030D-6E8A-4147-A177-3AD203B41FA5}">
                      <a16:colId xmlns="" xmlns:a16="http://schemas.microsoft.com/office/drawing/2014/main" val="696866474"/>
                    </a:ext>
                  </a:extLst>
                </a:gridCol>
                <a:gridCol w="865551">
                  <a:extLst>
                    <a:ext uri="{9D8B030D-6E8A-4147-A177-3AD203B41FA5}">
                      <a16:colId xmlns="" xmlns:a16="http://schemas.microsoft.com/office/drawing/2014/main" val="2171300598"/>
                    </a:ext>
                  </a:extLst>
                </a:gridCol>
                <a:gridCol w="865551">
                  <a:extLst>
                    <a:ext uri="{9D8B030D-6E8A-4147-A177-3AD203B41FA5}">
                      <a16:colId xmlns="" xmlns:a16="http://schemas.microsoft.com/office/drawing/2014/main" val="2026199940"/>
                    </a:ext>
                  </a:extLst>
                </a:gridCol>
                <a:gridCol w="831763">
                  <a:extLst>
                    <a:ext uri="{9D8B030D-6E8A-4147-A177-3AD203B41FA5}">
                      <a16:colId xmlns="" xmlns:a16="http://schemas.microsoft.com/office/drawing/2014/main" val="1764007075"/>
                    </a:ext>
                  </a:extLst>
                </a:gridCol>
                <a:gridCol w="979810">
                  <a:extLst>
                    <a:ext uri="{9D8B030D-6E8A-4147-A177-3AD203B41FA5}">
                      <a16:colId xmlns="" xmlns:a16="http://schemas.microsoft.com/office/drawing/2014/main" val="2710519578"/>
                    </a:ext>
                  </a:extLst>
                </a:gridCol>
                <a:gridCol w="936104">
                  <a:extLst>
                    <a:ext uri="{9D8B030D-6E8A-4147-A177-3AD203B41FA5}">
                      <a16:colId xmlns="" xmlns:a16="http://schemas.microsoft.com/office/drawing/2014/main" val="2957633988"/>
                    </a:ext>
                  </a:extLst>
                </a:gridCol>
                <a:gridCol w="792088">
                  <a:extLst>
                    <a:ext uri="{9D8B030D-6E8A-4147-A177-3AD203B41FA5}">
                      <a16:colId xmlns="" xmlns:a16="http://schemas.microsoft.com/office/drawing/2014/main" val="746391306"/>
                    </a:ext>
                  </a:extLst>
                </a:gridCol>
                <a:gridCol w="792088">
                  <a:extLst>
                    <a:ext uri="{9D8B030D-6E8A-4147-A177-3AD203B41FA5}">
                      <a16:colId xmlns="" xmlns:a16="http://schemas.microsoft.com/office/drawing/2014/main" val="4026836226"/>
                    </a:ext>
                  </a:extLst>
                </a:gridCol>
                <a:gridCol w="936104">
                  <a:extLst>
                    <a:ext uri="{9D8B030D-6E8A-4147-A177-3AD203B41FA5}">
                      <a16:colId xmlns="" xmlns:a16="http://schemas.microsoft.com/office/drawing/2014/main" val="3673405990"/>
                    </a:ext>
                  </a:extLst>
                </a:gridCol>
                <a:gridCol w="2303945">
                  <a:extLst>
                    <a:ext uri="{9D8B030D-6E8A-4147-A177-3AD203B41FA5}">
                      <a16:colId xmlns="" xmlns:a16="http://schemas.microsoft.com/office/drawing/2014/main" val="2999882609"/>
                    </a:ext>
                  </a:extLst>
                </a:gridCol>
              </a:tblGrid>
              <a:tr h="885826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№ п/п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Привлечение в соответствии с планами применения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Привлекалось фактически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Нормативное время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Нормативный документ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показателей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Расстояние до места ЧС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Недостатки в реагировании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497602774"/>
                  </a:ext>
                </a:extLst>
              </a:tr>
              <a:tr h="54040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Получение информации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697748497"/>
                  </a:ext>
                </a:extLst>
              </a:tr>
              <a:tr h="91681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Ответственный дежурный ФБУ здравоохранения «Центр гигиены и эпидемиологии»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340946476"/>
                  </a:ext>
                </a:extLst>
              </a:tr>
              <a:tr h="643596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Всего за силы и средства ликвидации ЧС субъекта: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73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52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735539381"/>
                  </a:ext>
                </a:extLst>
              </a:tr>
              <a:tr h="432048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Итого за ТП РСЧС: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73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52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901502106"/>
                  </a:ext>
                </a:extLst>
              </a:tr>
              <a:tr h="360040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Другие министерства и ведомства (организации), не имеющие функциональных подсистем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609802436"/>
                  </a:ext>
                </a:extLst>
              </a:tr>
              <a:tr h="3600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Прокуратура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60134646"/>
                  </a:ext>
                </a:extLst>
              </a:tr>
              <a:tr h="3600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ФСБ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119408377"/>
                  </a:ext>
                </a:extLst>
              </a:tr>
              <a:tr h="3600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Следственный комитет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706171736"/>
                  </a:ext>
                </a:extLst>
              </a:tr>
              <a:tr h="864096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Итого за министерства и ведомства, не имеющие функциональных подсистем 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596568903"/>
                  </a:ext>
                </a:extLst>
              </a:tr>
              <a:tr h="360040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ИТОГО за РСЧС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71999479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60356127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/>
          <p:cNvSpPr>
            <a:spLocks noGrp="1" noChangeArrowheads="1"/>
          </p:cNvSpPr>
          <p:nvPr>
            <p:ph type="subTitle" idx="1"/>
          </p:nvPr>
        </p:nvSpPr>
        <p:spPr/>
        <p:txBody>
          <a:bodyPr/>
          <a:lstStyle/>
          <a:p>
            <a:pPr eaLnBrk="1" hangingPunct="1"/>
            <a:r>
              <a:rPr lang="ru-RU" smtClean="0"/>
              <a:t>Титульный лист</a:t>
            </a:r>
          </a:p>
        </p:txBody>
      </p:sp>
      <p:pic>
        <p:nvPicPr>
          <p:cNvPr id="13315" name="Picture 3" descr="заставка-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7284" name="Rectangle 4"/>
          <p:cNvSpPr>
            <a:spLocks noGrp="1" noChangeArrowheads="1"/>
          </p:cNvSpPr>
          <p:nvPr>
            <p:ph type="ctrTitle"/>
          </p:nvPr>
        </p:nvSpPr>
        <p:spPr>
          <a:xfrm>
            <a:off x="0" y="31226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/>
          <a:lstStyle/>
          <a:p>
            <a:pPr eaLnBrk="1" hangingPunct="1">
              <a:defRPr/>
            </a:pPr>
            <a:r>
              <a:rPr lang="ru-RU" sz="4300" b="1" smtClean="0">
                <a:solidFill>
                  <a:srgbClr val="FFFF00"/>
                </a:solidFill>
              </a:rPr>
              <a:t>РИСКИ ВОЗНИКНОВЕНИЯ ЧС НА ПОТЕНЦИАЛЬНО ОПАСНЫХ ОБЪЕКТАХ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Freeform 74"/>
          <p:cNvSpPr>
            <a:spLocks/>
          </p:cNvSpPr>
          <p:nvPr/>
        </p:nvSpPr>
        <p:spPr bwMode="auto">
          <a:xfrm>
            <a:off x="4024313" y="2136775"/>
            <a:ext cx="4248150" cy="7488238"/>
          </a:xfrm>
          <a:custGeom>
            <a:avLst/>
            <a:gdLst>
              <a:gd name="T0" fmla="*/ 2404 w 2676"/>
              <a:gd name="T1" fmla="*/ 4717 h 4717"/>
              <a:gd name="T2" fmla="*/ 2223 w 2676"/>
              <a:gd name="T3" fmla="*/ 3765 h 4717"/>
              <a:gd name="T4" fmla="*/ 1815 w 2676"/>
              <a:gd name="T5" fmla="*/ 3266 h 4717"/>
              <a:gd name="T6" fmla="*/ 2132 w 2676"/>
              <a:gd name="T7" fmla="*/ 2494 h 4717"/>
              <a:gd name="T8" fmla="*/ 2041 w 2676"/>
              <a:gd name="T9" fmla="*/ 1996 h 4717"/>
              <a:gd name="T10" fmla="*/ 1860 w 2676"/>
              <a:gd name="T11" fmla="*/ 1859 h 4717"/>
              <a:gd name="T12" fmla="*/ 2676 w 2676"/>
              <a:gd name="T13" fmla="*/ 1451 h 4717"/>
              <a:gd name="T14" fmla="*/ 2631 w 2676"/>
              <a:gd name="T15" fmla="*/ 0 h 4717"/>
              <a:gd name="T16" fmla="*/ 1225 w 2676"/>
              <a:gd name="T17" fmla="*/ 45 h 4717"/>
              <a:gd name="T18" fmla="*/ 318 w 2676"/>
              <a:gd name="T19" fmla="*/ 136 h 4717"/>
              <a:gd name="T20" fmla="*/ 272 w 2676"/>
              <a:gd name="T21" fmla="*/ 363 h 4717"/>
              <a:gd name="T22" fmla="*/ 0 w 2676"/>
              <a:gd name="T23" fmla="*/ 453 h 4717"/>
              <a:gd name="T24" fmla="*/ 0 w 2676"/>
              <a:gd name="T25" fmla="*/ 725 h 4717"/>
              <a:gd name="T26" fmla="*/ 91 w 2676"/>
              <a:gd name="T27" fmla="*/ 816 h 4717"/>
              <a:gd name="T28" fmla="*/ 272 w 2676"/>
              <a:gd name="T29" fmla="*/ 816 h 4717"/>
              <a:gd name="T30" fmla="*/ 363 w 2676"/>
              <a:gd name="T31" fmla="*/ 1270 h 4717"/>
              <a:gd name="T32" fmla="*/ 91 w 2676"/>
              <a:gd name="T33" fmla="*/ 1315 h 4717"/>
              <a:gd name="T34" fmla="*/ 0 w 2676"/>
              <a:gd name="T35" fmla="*/ 1451 h 4717"/>
              <a:gd name="T36" fmla="*/ 182 w 2676"/>
              <a:gd name="T37" fmla="*/ 1814 h 4717"/>
              <a:gd name="T38" fmla="*/ 227 w 2676"/>
              <a:gd name="T39" fmla="*/ 1996 h 4717"/>
              <a:gd name="T40" fmla="*/ 0 w 2676"/>
              <a:gd name="T41" fmla="*/ 2132 h 4717"/>
              <a:gd name="T42" fmla="*/ 91 w 2676"/>
              <a:gd name="T43" fmla="*/ 2540 h 4717"/>
              <a:gd name="T44" fmla="*/ 363 w 2676"/>
              <a:gd name="T45" fmla="*/ 2767 h 4717"/>
              <a:gd name="T46" fmla="*/ 363 w 2676"/>
              <a:gd name="T47" fmla="*/ 2857 h 4717"/>
              <a:gd name="T48" fmla="*/ 590 w 2676"/>
              <a:gd name="T49" fmla="*/ 2812 h 4717"/>
              <a:gd name="T50" fmla="*/ 408 w 2676"/>
              <a:gd name="T51" fmla="*/ 3130 h 4717"/>
              <a:gd name="T52" fmla="*/ 590 w 2676"/>
              <a:gd name="T53" fmla="*/ 3084 h 4717"/>
              <a:gd name="T54" fmla="*/ 590 w 2676"/>
              <a:gd name="T55" fmla="*/ 3266 h 4717"/>
              <a:gd name="T56" fmla="*/ 499 w 2676"/>
              <a:gd name="T57" fmla="*/ 3492 h 4717"/>
              <a:gd name="T58" fmla="*/ 817 w 2676"/>
              <a:gd name="T59" fmla="*/ 3084 h 4717"/>
              <a:gd name="T60" fmla="*/ 998 w 2676"/>
              <a:gd name="T61" fmla="*/ 3175 h 4717"/>
              <a:gd name="T62" fmla="*/ 1179 w 2676"/>
              <a:gd name="T63" fmla="*/ 3311 h 4717"/>
              <a:gd name="T64" fmla="*/ 1270 w 2676"/>
              <a:gd name="T65" fmla="*/ 3628 h 4717"/>
              <a:gd name="T66" fmla="*/ 1406 w 2676"/>
              <a:gd name="T67" fmla="*/ 3719 h 4717"/>
              <a:gd name="T68" fmla="*/ 907 w 2676"/>
              <a:gd name="T69" fmla="*/ 4218 h 4717"/>
              <a:gd name="T70" fmla="*/ 1452 w 2676"/>
              <a:gd name="T71" fmla="*/ 4309 h 4717"/>
              <a:gd name="T72" fmla="*/ 1678 w 2676"/>
              <a:gd name="T73" fmla="*/ 4672 h 4717"/>
              <a:gd name="T74" fmla="*/ 2404 w 2676"/>
              <a:gd name="T75" fmla="*/ 4717 h 4717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676"/>
              <a:gd name="T115" fmla="*/ 0 h 4717"/>
              <a:gd name="T116" fmla="*/ 2676 w 2676"/>
              <a:gd name="T117" fmla="*/ 4717 h 4717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676" h="4717">
                <a:moveTo>
                  <a:pt x="1633" y="4717"/>
                </a:moveTo>
                <a:lnTo>
                  <a:pt x="2404" y="4717"/>
                </a:lnTo>
                <a:lnTo>
                  <a:pt x="2359" y="3855"/>
                </a:lnTo>
                <a:lnTo>
                  <a:pt x="2223" y="3765"/>
                </a:lnTo>
                <a:lnTo>
                  <a:pt x="2177" y="3628"/>
                </a:lnTo>
                <a:lnTo>
                  <a:pt x="1815" y="3266"/>
                </a:lnTo>
                <a:lnTo>
                  <a:pt x="1542" y="2767"/>
                </a:lnTo>
                <a:lnTo>
                  <a:pt x="2132" y="2494"/>
                </a:lnTo>
                <a:lnTo>
                  <a:pt x="2087" y="2086"/>
                </a:lnTo>
                <a:lnTo>
                  <a:pt x="2041" y="1996"/>
                </a:lnTo>
                <a:lnTo>
                  <a:pt x="1905" y="1996"/>
                </a:lnTo>
                <a:lnTo>
                  <a:pt x="1860" y="1859"/>
                </a:lnTo>
                <a:lnTo>
                  <a:pt x="2586" y="1859"/>
                </a:lnTo>
                <a:lnTo>
                  <a:pt x="2676" y="1451"/>
                </a:lnTo>
                <a:lnTo>
                  <a:pt x="2631" y="907"/>
                </a:lnTo>
                <a:lnTo>
                  <a:pt x="2631" y="0"/>
                </a:lnTo>
                <a:lnTo>
                  <a:pt x="1815" y="45"/>
                </a:lnTo>
                <a:lnTo>
                  <a:pt x="1225" y="45"/>
                </a:lnTo>
                <a:lnTo>
                  <a:pt x="590" y="136"/>
                </a:lnTo>
                <a:lnTo>
                  <a:pt x="318" y="136"/>
                </a:lnTo>
                <a:lnTo>
                  <a:pt x="363" y="317"/>
                </a:lnTo>
                <a:lnTo>
                  <a:pt x="272" y="363"/>
                </a:lnTo>
                <a:lnTo>
                  <a:pt x="0" y="363"/>
                </a:lnTo>
                <a:lnTo>
                  <a:pt x="0" y="453"/>
                </a:lnTo>
                <a:lnTo>
                  <a:pt x="91" y="499"/>
                </a:lnTo>
                <a:lnTo>
                  <a:pt x="0" y="725"/>
                </a:lnTo>
                <a:lnTo>
                  <a:pt x="136" y="680"/>
                </a:lnTo>
                <a:lnTo>
                  <a:pt x="91" y="816"/>
                </a:lnTo>
                <a:lnTo>
                  <a:pt x="182" y="862"/>
                </a:lnTo>
                <a:lnTo>
                  <a:pt x="272" y="816"/>
                </a:lnTo>
                <a:lnTo>
                  <a:pt x="408" y="1088"/>
                </a:lnTo>
                <a:lnTo>
                  <a:pt x="363" y="1270"/>
                </a:lnTo>
                <a:lnTo>
                  <a:pt x="272" y="1360"/>
                </a:lnTo>
                <a:lnTo>
                  <a:pt x="91" y="1315"/>
                </a:lnTo>
                <a:lnTo>
                  <a:pt x="0" y="1315"/>
                </a:lnTo>
                <a:lnTo>
                  <a:pt x="0" y="1451"/>
                </a:lnTo>
                <a:lnTo>
                  <a:pt x="91" y="1678"/>
                </a:lnTo>
                <a:lnTo>
                  <a:pt x="182" y="1814"/>
                </a:lnTo>
                <a:lnTo>
                  <a:pt x="272" y="1814"/>
                </a:lnTo>
                <a:lnTo>
                  <a:pt x="227" y="1996"/>
                </a:lnTo>
                <a:lnTo>
                  <a:pt x="46" y="2041"/>
                </a:lnTo>
                <a:lnTo>
                  <a:pt x="0" y="2132"/>
                </a:lnTo>
                <a:lnTo>
                  <a:pt x="0" y="2313"/>
                </a:lnTo>
                <a:lnTo>
                  <a:pt x="91" y="2540"/>
                </a:lnTo>
                <a:lnTo>
                  <a:pt x="182" y="2721"/>
                </a:lnTo>
                <a:lnTo>
                  <a:pt x="363" y="2767"/>
                </a:lnTo>
                <a:lnTo>
                  <a:pt x="408" y="2721"/>
                </a:lnTo>
                <a:lnTo>
                  <a:pt x="363" y="2857"/>
                </a:lnTo>
                <a:lnTo>
                  <a:pt x="590" y="2721"/>
                </a:lnTo>
                <a:lnTo>
                  <a:pt x="590" y="2812"/>
                </a:lnTo>
                <a:lnTo>
                  <a:pt x="408" y="3039"/>
                </a:lnTo>
                <a:lnTo>
                  <a:pt x="408" y="3130"/>
                </a:lnTo>
                <a:lnTo>
                  <a:pt x="499" y="3084"/>
                </a:lnTo>
                <a:lnTo>
                  <a:pt x="590" y="3084"/>
                </a:lnTo>
                <a:lnTo>
                  <a:pt x="726" y="3084"/>
                </a:lnTo>
                <a:lnTo>
                  <a:pt x="590" y="3266"/>
                </a:lnTo>
                <a:lnTo>
                  <a:pt x="499" y="3402"/>
                </a:lnTo>
                <a:lnTo>
                  <a:pt x="499" y="3492"/>
                </a:lnTo>
                <a:lnTo>
                  <a:pt x="726" y="3220"/>
                </a:lnTo>
                <a:lnTo>
                  <a:pt x="817" y="3084"/>
                </a:lnTo>
                <a:lnTo>
                  <a:pt x="953" y="3220"/>
                </a:lnTo>
                <a:lnTo>
                  <a:pt x="998" y="3175"/>
                </a:lnTo>
                <a:lnTo>
                  <a:pt x="1134" y="3356"/>
                </a:lnTo>
                <a:lnTo>
                  <a:pt x="1179" y="3311"/>
                </a:lnTo>
                <a:lnTo>
                  <a:pt x="1316" y="3583"/>
                </a:lnTo>
                <a:lnTo>
                  <a:pt x="1270" y="3628"/>
                </a:lnTo>
                <a:lnTo>
                  <a:pt x="1316" y="3765"/>
                </a:lnTo>
                <a:lnTo>
                  <a:pt x="1406" y="3719"/>
                </a:lnTo>
                <a:lnTo>
                  <a:pt x="907" y="3991"/>
                </a:lnTo>
                <a:lnTo>
                  <a:pt x="907" y="4218"/>
                </a:lnTo>
                <a:lnTo>
                  <a:pt x="1270" y="4309"/>
                </a:lnTo>
                <a:lnTo>
                  <a:pt x="1452" y="4309"/>
                </a:lnTo>
                <a:lnTo>
                  <a:pt x="1588" y="4536"/>
                </a:lnTo>
                <a:lnTo>
                  <a:pt x="1678" y="4672"/>
                </a:lnTo>
                <a:lnTo>
                  <a:pt x="1769" y="4717"/>
                </a:lnTo>
                <a:lnTo>
                  <a:pt x="2404" y="4717"/>
                </a:lnTo>
              </a:path>
            </a:pathLst>
          </a:custGeom>
          <a:noFill/>
          <a:ln w="635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4339" name="Text Box 6"/>
          <p:cNvSpPr txBox="1">
            <a:spLocks noChangeArrowheads="1"/>
          </p:cNvSpPr>
          <p:nvPr/>
        </p:nvSpPr>
        <p:spPr bwMode="auto">
          <a:xfrm>
            <a:off x="8988425" y="8021638"/>
            <a:ext cx="244475" cy="2222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53046" tIns="26520" rIns="53046" bIns="26520">
            <a:spAutoFit/>
          </a:bodyPr>
          <a:lstStyle/>
          <a:p>
            <a:pPr defTabSz="1317625">
              <a:spcBef>
                <a:spcPct val="50000"/>
              </a:spcBef>
            </a:pPr>
            <a:endParaRPr lang="ru-RU" sz="1100" b="1">
              <a:latin typeface="Times New Roman" pitchFamily="18" charset="0"/>
              <a:cs typeface="Arial" charset="0"/>
            </a:endParaRPr>
          </a:p>
        </p:txBody>
      </p:sp>
      <p:sp>
        <p:nvSpPr>
          <p:cNvPr id="14340" name="Text Box 7"/>
          <p:cNvSpPr txBox="1">
            <a:spLocks noChangeArrowheads="1"/>
          </p:cNvSpPr>
          <p:nvPr/>
        </p:nvSpPr>
        <p:spPr bwMode="auto">
          <a:xfrm>
            <a:off x="9028113" y="7985125"/>
            <a:ext cx="200025" cy="2222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53046" tIns="26520" rIns="53046" bIns="26520">
            <a:spAutoFit/>
          </a:bodyPr>
          <a:lstStyle/>
          <a:p>
            <a:pPr defTabSz="1317625">
              <a:spcBef>
                <a:spcPct val="50000"/>
              </a:spcBef>
            </a:pPr>
            <a:endParaRPr lang="ru-RU" sz="1100" b="1">
              <a:latin typeface="Times New Roman" pitchFamily="18" charset="0"/>
              <a:cs typeface="Arial" charset="0"/>
            </a:endParaRPr>
          </a:p>
        </p:txBody>
      </p:sp>
      <p:grpSp>
        <p:nvGrpSpPr>
          <p:cNvPr id="14341" name="Group 132"/>
          <p:cNvGrpSpPr>
            <a:grpSpLocks/>
          </p:cNvGrpSpPr>
          <p:nvPr/>
        </p:nvGrpSpPr>
        <p:grpSpPr bwMode="auto">
          <a:xfrm>
            <a:off x="8921750" y="6229350"/>
            <a:ext cx="3879850" cy="3371850"/>
            <a:chOff x="0" y="3702"/>
            <a:chExt cx="1633" cy="618"/>
          </a:xfrm>
        </p:grpSpPr>
        <p:grpSp>
          <p:nvGrpSpPr>
            <p:cNvPr id="14385" name="Group 133"/>
            <p:cNvGrpSpPr>
              <a:grpSpLocks/>
            </p:cNvGrpSpPr>
            <p:nvPr/>
          </p:nvGrpSpPr>
          <p:grpSpPr bwMode="auto">
            <a:xfrm>
              <a:off x="1349" y="3707"/>
              <a:ext cx="226" cy="195"/>
              <a:chOff x="2819" y="3054"/>
              <a:chExt cx="217" cy="202"/>
            </a:xfrm>
          </p:grpSpPr>
          <p:sp>
            <p:nvSpPr>
              <p:cNvPr id="14401" name="Rectangle 134"/>
              <p:cNvSpPr>
                <a:spLocks noChangeArrowheads="1"/>
              </p:cNvSpPr>
              <p:nvPr/>
            </p:nvSpPr>
            <p:spPr bwMode="auto">
              <a:xfrm>
                <a:off x="2819" y="3196"/>
                <a:ext cx="217" cy="60"/>
              </a:xfrm>
              <a:prstGeom prst="rect">
                <a:avLst/>
              </a:prstGeom>
              <a:noFill/>
              <a:ln w="25400" algn="ctr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ru-RU"/>
              </a:p>
            </p:txBody>
          </p:sp>
          <p:grpSp>
            <p:nvGrpSpPr>
              <p:cNvPr id="14402" name="Group 135"/>
              <p:cNvGrpSpPr>
                <a:grpSpLocks/>
              </p:cNvGrpSpPr>
              <p:nvPr/>
            </p:nvGrpSpPr>
            <p:grpSpPr bwMode="auto">
              <a:xfrm>
                <a:off x="2850" y="3072"/>
                <a:ext cx="155" cy="89"/>
                <a:chOff x="0" y="0"/>
                <a:chExt cx="20000" cy="20000"/>
              </a:xfrm>
            </p:grpSpPr>
            <p:sp>
              <p:nvSpPr>
                <p:cNvPr id="14405" name="Freeform 136"/>
                <p:cNvSpPr>
                  <a:spLocks/>
                </p:cNvSpPr>
                <p:nvPr/>
              </p:nvSpPr>
              <p:spPr bwMode="auto">
                <a:xfrm>
                  <a:off x="3944" y="0"/>
                  <a:ext cx="12533" cy="13555"/>
                </a:xfrm>
                <a:custGeom>
                  <a:avLst/>
                  <a:gdLst>
                    <a:gd name="T0" fmla="*/ 13 w 20000"/>
                    <a:gd name="T1" fmla="*/ 182 h 20000"/>
                    <a:gd name="T2" fmla="*/ 10 w 20000"/>
                    <a:gd name="T3" fmla="*/ 176 h 20000"/>
                    <a:gd name="T4" fmla="*/ 7 w 20000"/>
                    <a:gd name="T5" fmla="*/ 167 h 20000"/>
                    <a:gd name="T6" fmla="*/ 3 w 20000"/>
                    <a:gd name="T7" fmla="*/ 150 h 20000"/>
                    <a:gd name="T8" fmla="*/ 1 w 20000"/>
                    <a:gd name="T9" fmla="*/ 136 h 20000"/>
                    <a:gd name="T10" fmla="*/ 1 w 20000"/>
                    <a:gd name="T11" fmla="*/ 79 h 20000"/>
                    <a:gd name="T12" fmla="*/ 3 w 20000"/>
                    <a:gd name="T13" fmla="*/ 58 h 20000"/>
                    <a:gd name="T14" fmla="*/ 4 w 20000"/>
                    <a:gd name="T15" fmla="*/ 35 h 20000"/>
                    <a:gd name="T16" fmla="*/ 9 w 20000"/>
                    <a:gd name="T17" fmla="*/ 18 h 20000"/>
                    <a:gd name="T18" fmla="*/ 11 w 20000"/>
                    <a:gd name="T19" fmla="*/ 9 h 20000"/>
                    <a:gd name="T20" fmla="*/ 13 w 20000"/>
                    <a:gd name="T21" fmla="*/ 3 h 20000"/>
                    <a:gd name="T22" fmla="*/ 13 w 20000"/>
                    <a:gd name="T23" fmla="*/ 24 h 20000"/>
                    <a:gd name="T24" fmla="*/ 13 w 20000"/>
                    <a:gd name="T25" fmla="*/ 69 h 20000"/>
                    <a:gd name="T26" fmla="*/ 15 w 20000"/>
                    <a:gd name="T27" fmla="*/ 79 h 20000"/>
                    <a:gd name="T28" fmla="*/ 18 w 20000"/>
                    <a:gd name="T29" fmla="*/ 72 h 20000"/>
                    <a:gd name="T30" fmla="*/ 22 w 20000"/>
                    <a:gd name="T31" fmla="*/ 64 h 20000"/>
                    <a:gd name="T32" fmla="*/ 25 w 20000"/>
                    <a:gd name="T33" fmla="*/ 55 h 20000"/>
                    <a:gd name="T34" fmla="*/ 27 w 20000"/>
                    <a:gd name="T35" fmla="*/ 29 h 20000"/>
                    <a:gd name="T36" fmla="*/ 25 w 20000"/>
                    <a:gd name="T37" fmla="*/ 15 h 20000"/>
                    <a:gd name="T38" fmla="*/ 24 w 20000"/>
                    <a:gd name="T39" fmla="*/ 0 h 20000"/>
                    <a:gd name="T40" fmla="*/ 31 w 20000"/>
                    <a:gd name="T41" fmla="*/ 6 h 20000"/>
                    <a:gd name="T42" fmla="*/ 36 w 20000"/>
                    <a:gd name="T43" fmla="*/ 11 h 20000"/>
                    <a:gd name="T44" fmla="*/ 39 w 20000"/>
                    <a:gd name="T45" fmla="*/ 18 h 20000"/>
                    <a:gd name="T46" fmla="*/ 41 w 20000"/>
                    <a:gd name="T47" fmla="*/ 26 h 20000"/>
                    <a:gd name="T48" fmla="*/ 42 w 20000"/>
                    <a:gd name="T49" fmla="*/ 38 h 20000"/>
                    <a:gd name="T50" fmla="*/ 43 w 20000"/>
                    <a:gd name="T51" fmla="*/ 75 h 20000"/>
                    <a:gd name="T52" fmla="*/ 44 w 20000"/>
                    <a:gd name="T53" fmla="*/ 69 h 20000"/>
                    <a:gd name="T54" fmla="*/ 46 w 20000"/>
                    <a:gd name="T55" fmla="*/ 64 h 20000"/>
                    <a:gd name="T56" fmla="*/ 49 w 20000"/>
                    <a:gd name="T57" fmla="*/ 53 h 20000"/>
                    <a:gd name="T58" fmla="*/ 49 w 20000"/>
                    <a:gd name="T59" fmla="*/ 32 h 20000"/>
                    <a:gd name="T60" fmla="*/ 48 w 20000"/>
                    <a:gd name="T61" fmla="*/ 15 h 20000"/>
                    <a:gd name="T62" fmla="*/ 50 w 20000"/>
                    <a:gd name="T63" fmla="*/ 15 h 20000"/>
                    <a:gd name="T64" fmla="*/ 53 w 20000"/>
                    <a:gd name="T65" fmla="*/ 20 h 20000"/>
                    <a:gd name="T66" fmla="*/ 56 w 20000"/>
                    <a:gd name="T67" fmla="*/ 29 h 20000"/>
                    <a:gd name="T68" fmla="*/ 58 w 20000"/>
                    <a:gd name="T69" fmla="*/ 38 h 20000"/>
                    <a:gd name="T70" fmla="*/ 58 w 20000"/>
                    <a:gd name="T71" fmla="*/ 55 h 20000"/>
                    <a:gd name="T72" fmla="*/ 61 w 20000"/>
                    <a:gd name="T73" fmla="*/ 79 h 20000"/>
                    <a:gd name="T74" fmla="*/ 61 w 20000"/>
                    <a:gd name="T75" fmla="*/ 69 h 20000"/>
                    <a:gd name="T76" fmla="*/ 65 w 20000"/>
                    <a:gd name="T77" fmla="*/ 64 h 20000"/>
                    <a:gd name="T78" fmla="*/ 67 w 20000"/>
                    <a:gd name="T79" fmla="*/ 55 h 20000"/>
                    <a:gd name="T80" fmla="*/ 70 w 20000"/>
                    <a:gd name="T81" fmla="*/ 43 h 20000"/>
                    <a:gd name="T82" fmla="*/ 72 w 20000"/>
                    <a:gd name="T83" fmla="*/ 32 h 20000"/>
                    <a:gd name="T84" fmla="*/ 73 w 20000"/>
                    <a:gd name="T85" fmla="*/ 55 h 20000"/>
                    <a:gd name="T86" fmla="*/ 72 w 20000"/>
                    <a:gd name="T87" fmla="*/ 119 h 20000"/>
                    <a:gd name="T88" fmla="*/ 70 w 20000"/>
                    <a:gd name="T89" fmla="*/ 130 h 20000"/>
                    <a:gd name="T90" fmla="*/ 69 w 20000"/>
                    <a:gd name="T91" fmla="*/ 136 h 20000"/>
                    <a:gd name="T92" fmla="*/ 66 w 20000"/>
                    <a:gd name="T93" fmla="*/ 150 h 20000"/>
                    <a:gd name="T94" fmla="*/ 63 w 20000"/>
                    <a:gd name="T95" fmla="*/ 162 h 20000"/>
                    <a:gd name="T96" fmla="*/ 60 w 20000"/>
                    <a:gd name="T97" fmla="*/ 167 h 20000"/>
                    <a:gd name="T98" fmla="*/ 50 w 20000"/>
                    <a:gd name="T99" fmla="*/ 173 h 20000"/>
                    <a:gd name="T100" fmla="*/ 44 w 20000"/>
                    <a:gd name="T101" fmla="*/ 179 h 20000"/>
                    <a:gd name="T102" fmla="*/ 40 w 20000"/>
                    <a:gd name="T103" fmla="*/ 184 h 20000"/>
                    <a:gd name="T104" fmla="*/ 27 w 20000"/>
                    <a:gd name="T105" fmla="*/ 184 h 20000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20000"/>
                    <a:gd name="T160" fmla="*/ 0 h 20000"/>
                    <a:gd name="T161" fmla="*/ 20000 w 20000"/>
                    <a:gd name="T162" fmla="*/ 20000 h 20000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20000" h="20000">
                      <a:moveTo>
                        <a:pt x="4224" y="19380"/>
                      </a:moveTo>
                      <a:lnTo>
                        <a:pt x="4112" y="19638"/>
                      </a:lnTo>
                      <a:lnTo>
                        <a:pt x="3972" y="19638"/>
                      </a:lnTo>
                      <a:lnTo>
                        <a:pt x="3497" y="19380"/>
                      </a:lnTo>
                      <a:lnTo>
                        <a:pt x="3301" y="19380"/>
                      </a:lnTo>
                      <a:lnTo>
                        <a:pt x="2909" y="19018"/>
                      </a:lnTo>
                      <a:lnTo>
                        <a:pt x="2685" y="19018"/>
                      </a:lnTo>
                      <a:lnTo>
                        <a:pt x="2685" y="18760"/>
                      </a:lnTo>
                      <a:lnTo>
                        <a:pt x="2545" y="18398"/>
                      </a:lnTo>
                      <a:lnTo>
                        <a:pt x="2294" y="18398"/>
                      </a:lnTo>
                      <a:lnTo>
                        <a:pt x="2294" y="18140"/>
                      </a:lnTo>
                      <a:lnTo>
                        <a:pt x="1790" y="17829"/>
                      </a:lnTo>
                      <a:lnTo>
                        <a:pt x="1483" y="17209"/>
                      </a:lnTo>
                      <a:lnTo>
                        <a:pt x="1007" y="16951"/>
                      </a:lnTo>
                      <a:lnTo>
                        <a:pt x="867" y="16589"/>
                      </a:lnTo>
                      <a:lnTo>
                        <a:pt x="867" y="16021"/>
                      </a:lnTo>
                      <a:lnTo>
                        <a:pt x="671" y="15659"/>
                      </a:lnTo>
                      <a:lnTo>
                        <a:pt x="671" y="15401"/>
                      </a:lnTo>
                      <a:lnTo>
                        <a:pt x="420" y="15039"/>
                      </a:lnTo>
                      <a:lnTo>
                        <a:pt x="140" y="14470"/>
                      </a:lnTo>
                      <a:lnTo>
                        <a:pt x="0" y="14212"/>
                      </a:lnTo>
                      <a:lnTo>
                        <a:pt x="0" y="9561"/>
                      </a:lnTo>
                      <a:lnTo>
                        <a:pt x="140" y="9199"/>
                      </a:lnTo>
                      <a:lnTo>
                        <a:pt x="140" y="8372"/>
                      </a:lnTo>
                      <a:lnTo>
                        <a:pt x="420" y="8010"/>
                      </a:lnTo>
                      <a:lnTo>
                        <a:pt x="420" y="7649"/>
                      </a:lnTo>
                      <a:lnTo>
                        <a:pt x="671" y="7132"/>
                      </a:lnTo>
                      <a:lnTo>
                        <a:pt x="671" y="6098"/>
                      </a:lnTo>
                      <a:lnTo>
                        <a:pt x="867" y="6098"/>
                      </a:lnTo>
                      <a:lnTo>
                        <a:pt x="867" y="4651"/>
                      </a:lnTo>
                      <a:lnTo>
                        <a:pt x="1007" y="4289"/>
                      </a:lnTo>
                      <a:lnTo>
                        <a:pt x="1231" y="3721"/>
                      </a:lnTo>
                      <a:lnTo>
                        <a:pt x="2098" y="2481"/>
                      </a:lnTo>
                      <a:lnTo>
                        <a:pt x="2294" y="2481"/>
                      </a:lnTo>
                      <a:lnTo>
                        <a:pt x="2294" y="2222"/>
                      </a:lnTo>
                      <a:lnTo>
                        <a:pt x="2545" y="1912"/>
                      </a:lnTo>
                      <a:lnTo>
                        <a:pt x="2685" y="1912"/>
                      </a:lnTo>
                      <a:lnTo>
                        <a:pt x="2909" y="1189"/>
                      </a:lnTo>
                      <a:lnTo>
                        <a:pt x="3105" y="1189"/>
                      </a:lnTo>
                      <a:lnTo>
                        <a:pt x="3105" y="930"/>
                      </a:lnTo>
                      <a:lnTo>
                        <a:pt x="3301" y="930"/>
                      </a:lnTo>
                      <a:lnTo>
                        <a:pt x="3301" y="672"/>
                      </a:lnTo>
                      <a:lnTo>
                        <a:pt x="3497" y="672"/>
                      </a:lnTo>
                      <a:lnTo>
                        <a:pt x="3497" y="362"/>
                      </a:lnTo>
                      <a:lnTo>
                        <a:pt x="3748" y="362"/>
                      </a:lnTo>
                      <a:lnTo>
                        <a:pt x="3748" y="930"/>
                      </a:lnTo>
                      <a:lnTo>
                        <a:pt x="3497" y="1189"/>
                      </a:lnTo>
                      <a:lnTo>
                        <a:pt x="3497" y="2481"/>
                      </a:lnTo>
                      <a:lnTo>
                        <a:pt x="3301" y="2481"/>
                      </a:lnTo>
                      <a:lnTo>
                        <a:pt x="3301" y="6822"/>
                      </a:lnTo>
                      <a:lnTo>
                        <a:pt x="3497" y="7132"/>
                      </a:lnTo>
                      <a:lnTo>
                        <a:pt x="3497" y="7390"/>
                      </a:lnTo>
                      <a:lnTo>
                        <a:pt x="3748" y="7390"/>
                      </a:lnTo>
                      <a:lnTo>
                        <a:pt x="3748" y="7649"/>
                      </a:lnTo>
                      <a:lnTo>
                        <a:pt x="3972" y="7649"/>
                      </a:lnTo>
                      <a:lnTo>
                        <a:pt x="3972" y="8372"/>
                      </a:lnTo>
                      <a:lnTo>
                        <a:pt x="4364" y="8372"/>
                      </a:lnTo>
                      <a:lnTo>
                        <a:pt x="4364" y="8010"/>
                      </a:lnTo>
                      <a:lnTo>
                        <a:pt x="4783" y="8010"/>
                      </a:lnTo>
                      <a:lnTo>
                        <a:pt x="4979" y="7649"/>
                      </a:lnTo>
                      <a:lnTo>
                        <a:pt x="5147" y="7390"/>
                      </a:lnTo>
                      <a:lnTo>
                        <a:pt x="5790" y="7390"/>
                      </a:lnTo>
                      <a:lnTo>
                        <a:pt x="5790" y="7132"/>
                      </a:lnTo>
                      <a:lnTo>
                        <a:pt x="6042" y="6822"/>
                      </a:lnTo>
                      <a:lnTo>
                        <a:pt x="6462" y="6460"/>
                      </a:lnTo>
                      <a:lnTo>
                        <a:pt x="6657" y="6098"/>
                      </a:lnTo>
                      <a:lnTo>
                        <a:pt x="6657" y="5840"/>
                      </a:lnTo>
                      <a:lnTo>
                        <a:pt x="6825" y="5840"/>
                      </a:lnTo>
                      <a:lnTo>
                        <a:pt x="6825" y="4910"/>
                      </a:lnTo>
                      <a:lnTo>
                        <a:pt x="7105" y="4910"/>
                      </a:lnTo>
                      <a:lnTo>
                        <a:pt x="7273" y="4651"/>
                      </a:lnTo>
                      <a:lnTo>
                        <a:pt x="7273" y="3101"/>
                      </a:lnTo>
                      <a:lnTo>
                        <a:pt x="7105" y="3101"/>
                      </a:lnTo>
                      <a:lnTo>
                        <a:pt x="7105" y="2481"/>
                      </a:lnTo>
                      <a:lnTo>
                        <a:pt x="6825" y="2222"/>
                      </a:lnTo>
                      <a:lnTo>
                        <a:pt x="6825" y="1550"/>
                      </a:lnTo>
                      <a:lnTo>
                        <a:pt x="6657" y="1189"/>
                      </a:lnTo>
                      <a:lnTo>
                        <a:pt x="6657" y="672"/>
                      </a:lnTo>
                      <a:lnTo>
                        <a:pt x="6462" y="362"/>
                      </a:lnTo>
                      <a:lnTo>
                        <a:pt x="6462" y="0"/>
                      </a:lnTo>
                      <a:lnTo>
                        <a:pt x="7413" y="0"/>
                      </a:lnTo>
                      <a:lnTo>
                        <a:pt x="7664" y="362"/>
                      </a:lnTo>
                      <a:lnTo>
                        <a:pt x="8336" y="362"/>
                      </a:lnTo>
                      <a:lnTo>
                        <a:pt x="8476" y="672"/>
                      </a:lnTo>
                      <a:lnTo>
                        <a:pt x="9343" y="672"/>
                      </a:lnTo>
                      <a:lnTo>
                        <a:pt x="9343" y="930"/>
                      </a:lnTo>
                      <a:lnTo>
                        <a:pt x="9706" y="930"/>
                      </a:lnTo>
                      <a:lnTo>
                        <a:pt x="9706" y="1189"/>
                      </a:lnTo>
                      <a:lnTo>
                        <a:pt x="10154" y="1189"/>
                      </a:lnTo>
                      <a:lnTo>
                        <a:pt x="10154" y="1550"/>
                      </a:lnTo>
                      <a:lnTo>
                        <a:pt x="10434" y="1550"/>
                      </a:lnTo>
                      <a:lnTo>
                        <a:pt x="10629" y="1912"/>
                      </a:lnTo>
                      <a:lnTo>
                        <a:pt x="10629" y="2222"/>
                      </a:lnTo>
                      <a:lnTo>
                        <a:pt x="10881" y="2222"/>
                      </a:lnTo>
                      <a:lnTo>
                        <a:pt x="10881" y="2739"/>
                      </a:lnTo>
                      <a:lnTo>
                        <a:pt x="11021" y="2739"/>
                      </a:lnTo>
                      <a:lnTo>
                        <a:pt x="11021" y="3463"/>
                      </a:lnTo>
                      <a:lnTo>
                        <a:pt x="11245" y="3463"/>
                      </a:lnTo>
                      <a:lnTo>
                        <a:pt x="11245" y="3721"/>
                      </a:lnTo>
                      <a:lnTo>
                        <a:pt x="11497" y="4031"/>
                      </a:lnTo>
                      <a:lnTo>
                        <a:pt x="11497" y="4651"/>
                      </a:lnTo>
                      <a:lnTo>
                        <a:pt x="11692" y="4910"/>
                      </a:lnTo>
                      <a:lnTo>
                        <a:pt x="11692" y="8630"/>
                      </a:lnTo>
                      <a:lnTo>
                        <a:pt x="11692" y="8010"/>
                      </a:lnTo>
                      <a:lnTo>
                        <a:pt x="11832" y="8010"/>
                      </a:lnTo>
                      <a:lnTo>
                        <a:pt x="12112" y="7649"/>
                      </a:lnTo>
                      <a:lnTo>
                        <a:pt x="12252" y="7649"/>
                      </a:lnTo>
                      <a:lnTo>
                        <a:pt x="12252" y="7390"/>
                      </a:lnTo>
                      <a:lnTo>
                        <a:pt x="12559" y="7390"/>
                      </a:lnTo>
                      <a:lnTo>
                        <a:pt x="12559" y="7132"/>
                      </a:lnTo>
                      <a:lnTo>
                        <a:pt x="12699" y="7132"/>
                      </a:lnTo>
                      <a:lnTo>
                        <a:pt x="12699" y="6822"/>
                      </a:lnTo>
                      <a:lnTo>
                        <a:pt x="12923" y="6460"/>
                      </a:lnTo>
                      <a:lnTo>
                        <a:pt x="13175" y="6098"/>
                      </a:lnTo>
                      <a:lnTo>
                        <a:pt x="13175" y="5581"/>
                      </a:lnTo>
                      <a:lnTo>
                        <a:pt x="13371" y="5581"/>
                      </a:lnTo>
                      <a:lnTo>
                        <a:pt x="13371" y="4651"/>
                      </a:lnTo>
                      <a:lnTo>
                        <a:pt x="13510" y="4289"/>
                      </a:lnTo>
                      <a:lnTo>
                        <a:pt x="13510" y="3721"/>
                      </a:lnTo>
                      <a:lnTo>
                        <a:pt x="13371" y="3463"/>
                      </a:lnTo>
                      <a:lnTo>
                        <a:pt x="13371" y="2481"/>
                      </a:lnTo>
                      <a:lnTo>
                        <a:pt x="13175" y="2481"/>
                      </a:lnTo>
                      <a:lnTo>
                        <a:pt x="13175" y="1550"/>
                      </a:lnTo>
                      <a:lnTo>
                        <a:pt x="12923" y="1550"/>
                      </a:lnTo>
                      <a:lnTo>
                        <a:pt x="12923" y="1189"/>
                      </a:lnTo>
                      <a:lnTo>
                        <a:pt x="13371" y="1189"/>
                      </a:lnTo>
                      <a:lnTo>
                        <a:pt x="13371" y="1550"/>
                      </a:lnTo>
                      <a:lnTo>
                        <a:pt x="13762" y="1550"/>
                      </a:lnTo>
                      <a:lnTo>
                        <a:pt x="13930" y="1912"/>
                      </a:lnTo>
                      <a:lnTo>
                        <a:pt x="14322" y="1912"/>
                      </a:lnTo>
                      <a:lnTo>
                        <a:pt x="14322" y="2222"/>
                      </a:lnTo>
                      <a:lnTo>
                        <a:pt x="14601" y="2222"/>
                      </a:lnTo>
                      <a:lnTo>
                        <a:pt x="14853" y="2481"/>
                      </a:lnTo>
                      <a:lnTo>
                        <a:pt x="15049" y="2481"/>
                      </a:lnTo>
                      <a:lnTo>
                        <a:pt x="15049" y="2739"/>
                      </a:lnTo>
                      <a:lnTo>
                        <a:pt x="15161" y="3101"/>
                      </a:lnTo>
                      <a:lnTo>
                        <a:pt x="15161" y="3463"/>
                      </a:lnTo>
                      <a:lnTo>
                        <a:pt x="15441" y="3463"/>
                      </a:lnTo>
                      <a:lnTo>
                        <a:pt x="15664" y="3721"/>
                      </a:lnTo>
                      <a:lnTo>
                        <a:pt x="15664" y="4031"/>
                      </a:lnTo>
                      <a:lnTo>
                        <a:pt x="15804" y="4289"/>
                      </a:lnTo>
                      <a:lnTo>
                        <a:pt x="15804" y="4651"/>
                      </a:lnTo>
                      <a:lnTo>
                        <a:pt x="16000" y="4651"/>
                      </a:lnTo>
                      <a:lnTo>
                        <a:pt x="16000" y="5840"/>
                      </a:lnTo>
                      <a:lnTo>
                        <a:pt x="16224" y="6098"/>
                      </a:lnTo>
                      <a:lnTo>
                        <a:pt x="16224" y="6822"/>
                      </a:lnTo>
                      <a:lnTo>
                        <a:pt x="16476" y="7132"/>
                      </a:lnTo>
                      <a:lnTo>
                        <a:pt x="16476" y="8372"/>
                      </a:lnTo>
                      <a:lnTo>
                        <a:pt x="16476" y="7649"/>
                      </a:lnTo>
                      <a:lnTo>
                        <a:pt x="16671" y="7649"/>
                      </a:lnTo>
                      <a:lnTo>
                        <a:pt x="16671" y="7390"/>
                      </a:lnTo>
                      <a:lnTo>
                        <a:pt x="16839" y="7390"/>
                      </a:lnTo>
                      <a:lnTo>
                        <a:pt x="17119" y="7132"/>
                      </a:lnTo>
                      <a:lnTo>
                        <a:pt x="17343" y="7132"/>
                      </a:lnTo>
                      <a:lnTo>
                        <a:pt x="17343" y="6822"/>
                      </a:lnTo>
                      <a:lnTo>
                        <a:pt x="17678" y="6822"/>
                      </a:lnTo>
                      <a:lnTo>
                        <a:pt x="17678" y="6460"/>
                      </a:lnTo>
                      <a:lnTo>
                        <a:pt x="17902" y="6460"/>
                      </a:lnTo>
                      <a:lnTo>
                        <a:pt x="18154" y="6098"/>
                      </a:lnTo>
                      <a:lnTo>
                        <a:pt x="18154" y="5840"/>
                      </a:lnTo>
                      <a:lnTo>
                        <a:pt x="18490" y="5271"/>
                      </a:lnTo>
                      <a:lnTo>
                        <a:pt x="18965" y="4910"/>
                      </a:lnTo>
                      <a:lnTo>
                        <a:pt x="18965" y="4651"/>
                      </a:lnTo>
                      <a:lnTo>
                        <a:pt x="19161" y="4651"/>
                      </a:lnTo>
                      <a:lnTo>
                        <a:pt x="19161" y="3101"/>
                      </a:lnTo>
                      <a:lnTo>
                        <a:pt x="19357" y="3101"/>
                      </a:lnTo>
                      <a:lnTo>
                        <a:pt x="19357" y="3463"/>
                      </a:lnTo>
                      <a:lnTo>
                        <a:pt x="19608" y="3463"/>
                      </a:lnTo>
                      <a:lnTo>
                        <a:pt x="19608" y="3721"/>
                      </a:lnTo>
                      <a:lnTo>
                        <a:pt x="19720" y="3721"/>
                      </a:lnTo>
                      <a:lnTo>
                        <a:pt x="19720" y="5581"/>
                      </a:lnTo>
                      <a:lnTo>
                        <a:pt x="19972" y="5840"/>
                      </a:lnTo>
                      <a:lnTo>
                        <a:pt x="19972" y="11421"/>
                      </a:lnTo>
                      <a:lnTo>
                        <a:pt x="19720" y="11680"/>
                      </a:lnTo>
                      <a:lnTo>
                        <a:pt x="19720" y="12403"/>
                      </a:lnTo>
                      <a:lnTo>
                        <a:pt x="19608" y="12661"/>
                      </a:lnTo>
                      <a:lnTo>
                        <a:pt x="19608" y="12920"/>
                      </a:lnTo>
                      <a:lnTo>
                        <a:pt x="19357" y="12920"/>
                      </a:lnTo>
                      <a:lnTo>
                        <a:pt x="19357" y="13592"/>
                      </a:lnTo>
                      <a:lnTo>
                        <a:pt x="19161" y="13850"/>
                      </a:lnTo>
                      <a:lnTo>
                        <a:pt x="19161" y="14212"/>
                      </a:lnTo>
                      <a:lnTo>
                        <a:pt x="18965" y="14212"/>
                      </a:lnTo>
                      <a:lnTo>
                        <a:pt x="18965" y="14470"/>
                      </a:lnTo>
                      <a:lnTo>
                        <a:pt x="18797" y="14470"/>
                      </a:lnTo>
                      <a:lnTo>
                        <a:pt x="18490" y="15039"/>
                      </a:lnTo>
                      <a:lnTo>
                        <a:pt x="18350" y="15401"/>
                      </a:lnTo>
                      <a:lnTo>
                        <a:pt x="18350" y="15659"/>
                      </a:lnTo>
                      <a:lnTo>
                        <a:pt x="17902" y="16021"/>
                      </a:lnTo>
                      <a:lnTo>
                        <a:pt x="17483" y="16589"/>
                      </a:lnTo>
                      <a:lnTo>
                        <a:pt x="17343" y="16589"/>
                      </a:lnTo>
                      <a:lnTo>
                        <a:pt x="17343" y="16951"/>
                      </a:lnTo>
                      <a:lnTo>
                        <a:pt x="17119" y="17209"/>
                      </a:lnTo>
                      <a:lnTo>
                        <a:pt x="16671" y="17209"/>
                      </a:lnTo>
                      <a:lnTo>
                        <a:pt x="16671" y="17571"/>
                      </a:lnTo>
                      <a:lnTo>
                        <a:pt x="16476" y="17571"/>
                      </a:lnTo>
                      <a:lnTo>
                        <a:pt x="16224" y="17829"/>
                      </a:lnTo>
                      <a:lnTo>
                        <a:pt x="15804" y="17829"/>
                      </a:lnTo>
                      <a:lnTo>
                        <a:pt x="15664" y="18140"/>
                      </a:lnTo>
                      <a:lnTo>
                        <a:pt x="13930" y="18140"/>
                      </a:lnTo>
                      <a:lnTo>
                        <a:pt x="13762" y="18398"/>
                      </a:lnTo>
                      <a:lnTo>
                        <a:pt x="12699" y="18398"/>
                      </a:lnTo>
                      <a:lnTo>
                        <a:pt x="12559" y="18760"/>
                      </a:lnTo>
                      <a:lnTo>
                        <a:pt x="12112" y="18760"/>
                      </a:lnTo>
                      <a:lnTo>
                        <a:pt x="12112" y="19018"/>
                      </a:lnTo>
                      <a:lnTo>
                        <a:pt x="11692" y="19018"/>
                      </a:lnTo>
                      <a:lnTo>
                        <a:pt x="11692" y="19380"/>
                      </a:lnTo>
                      <a:lnTo>
                        <a:pt x="11021" y="19380"/>
                      </a:lnTo>
                      <a:lnTo>
                        <a:pt x="10881" y="19638"/>
                      </a:lnTo>
                      <a:lnTo>
                        <a:pt x="9343" y="19638"/>
                      </a:lnTo>
                      <a:lnTo>
                        <a:pt x="9343" y="19948"/>
                      </a:lnTo>
                      <a:lnTo>
                        <a:pt x="7413" y="19948"/>
                      </a:lnTo>
                      <a:lnTo>
                        <a:pt x="7273" y="19638"/>
                      </a:lnTo>
                      <a:lnTo>
                        <a:pt x="7105" y="19638"/>
                      </a:lnTo>
                      <a:lnTo>
                        <a:pt x="4224" y="1938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25400">
                  <a:noFill/>
                  <a:round/>
                  <a:headEnd type="none" w="sm" len="med"/>
                  <a:tailEnd type="none" w="sm" len="med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406" name="Oval 137"/>
                <p:cNvSpPr>
                  <a:spLocks noChangeArrowheads="1"/>
                </p:cNvSpPr>
                <p:nvPr/>
              </p:nvSpPr>
              <p:spPr bwMode="auto">
                <a:xfrm>
                  <a:off x="0" y="9142"/>
                  <a:ext cx="20000" cy="10858"/>
                </a:xfrm>
                <a:prstGeom prst="ellips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4403" name="Rectangle 138"/>
              <p:cNvSpPr>
                <a:spLocks noChangeArrowheads="1"/>
              </p:cNvSpPr>
              <p:nvPr/>
            </p:nvSpPr>
            <p:spPr bwMode="auto">
              <a:xfrm>
                <a:off x="2819" y="3054"/>
                <a:ext cx="216" cy="124"/>
              </a:xfrm>
              <a:prstGeom prst="rect">
                <a:avLst/>
              </a:prstGeom>
              <a:noFill/>
              <a:ln w="25400" algn="ctr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4404" name="Text Box 139"/>
              <p:cNvSpPr txBox="1">
                <a:spLocks noChangeArrowheads="1"/>
              </p:cNvSpPr>
              <p:nvPr/>
            </p:nvSpPr>
            <p:spPr bwMode="auto">
              <a:xfrm>
                <a:off x="2884" y="3178"/>
                <a:ext cx="130" cy="43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</p:spPr>
            <p:txBody>
              <a:bodyPr lIns="55654" tIns="27835" rIns="55654" bIns="27835">
                <a:spAutoFit/>
              </a:bodyPr>
              <a:lstStyle/>
              <a:p>
                <a:pPr defTabSz="1377950">
                  <a:spcBef>
                    <a:spcPct val="50000"/>
                  </a:spcBef>
                </a:pPr>
                <a:r>
                  <a:rPr lang="ru-RU" sz="1100" b="1">
                    <a:latin typeface="Times New Roman" pitchFamily="18" charset="0"/>
                    <a:cs typeface="Arial" charset="0"/>
                  </a:rPr>
                  <a:t>1</a:t>
                </a:r>
              </a:p>
            </p:txBody>
          </p:sp>
        </p:grpSp>
        <p:sp>
          <p:nvSpPr>
            <p:cNvPr id="14386" name="Rectangle 140"/>
            <p:cNvSpPr>
              <a:spLocks noChangeArrowheads="1"/>
            </p:cNvSpPr>
            <p:nvPr/>
          </p:nvSpPr>
          <p:spPr bwMode="auto">
            <a:xfrm>
              <a:off x="0" y="3702"/>
              <a:ext cx="1633" cy="61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4387" name="Text Box 141"/>
            <p:cNvSpPr txBox="1">
              <a:spLocks noChangeArrowheads="1"/>
            </p:cNvSpPr>
            <p:nvPr/>
          </p:nvSpPr>
          <p:spPr bwMode="auto">
            <a:xfrm>
              <a:off x="136" y="3739"/>
              <a:ext cx="1455" cy="7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5209" tIns="62604" rIns="125209" bIns="62604">
              <a:spAutoFit/>
            </a:bodyPr>
            <a:lstStyle/>
            <a:p>
              <a:pPr algn="ctr" defTabSz="1254125">
                <a:spcBef>
                  <a:spcPct val="50000"/>
                </a:spcBef>
              </a:pPr>
              <a:r>
                <a:rPr lang="ru-RU" sz="2000" b="1">
                  <a:latin typeface="Times New Roman" pitchFamily="18" charset="0"/>
                  <a:cs typeface="Arial" charset="0"/>
                </a:rPr>
                <a:t>Условные обозначения</a:t>
              </a:r>
            </a:p>
          </p:txBody>
        </p:sp>
        <p:sp>
          <p:nvSpPr>
            <p:cNvPr id="14388" name="Text Box 142"/>
            <p:cNvSpPr txBox="1">
              <a:spLocks noChangeArrowheads="1"/>
            </p:cNvSpPr>
            <p:nvPr/>
          </p:nvSpPr>
          <p:spPr bwMode="auto">
            <a:xfrm>
              <a:off x="322" y="4108"/>
              <a:ext cx="1047" cy="59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  <p:txBody>
            <a:bodyPr lIns="125250" tIns="62625" rIns="125250" bIns="62625">
              <a:spAutoFit/>
            </a:bodyPr>
            <a:lstStyle/>
            <a:p>
              <a:pPr defTabSz="1254125">
                <a:spcBef>
                  <a:spcPct val="50000"/>
                </a:spcBef>
              </a:pPr>
              <a:r>
                <a:rPr lang="ru-RU" sz="1300">
                  <a:latin typeface="Times New Roman" pitchFamily="18" charset="0"/>
                  <a:cs typeface="Arial" charset="0"/>
                </a:rPr>
                <a:t>химически опасные</a:t>
              </a:r>
              <a:r>
                <a:rPr lang="en-US" sz="1300">
                  <a:latin typeface="Times New Roman" pitchFamily="18" charset="0"/>
                  <a:cs typeface="Arial" charset="0"/>
                </a:rPr>
                <a:t> </a:t>
              </a:r>
              <a:r>
                <a:rPr lang="ru-RU" sz="1300">
                  <a:latin typeface="Times New Roman" pitchFamily="18" charset="0"/>
                  <a:cs typeface="Arial" charset="0"/>
                </a:rPr>
                <a:t>объекты</a:t>
              </a:r>
            </a:p>
          </p:txBody>
        </p:sp>
        <p:grpSp>
          <p:nvGrpSpPr>
            <p:cNvPr id="14389" name="Group 143"/>
            <p:cNvGrpSpPr>
              <a:grpSpLocks/>
            </p:cNvGrpSpPr>
            <p:nvPr/>
          </p:nvGrpSpPr>
          <p:grpSpPr bwMode="auto">
            <a:xfrm>
              <a:off x="113" y="3974"/>
              <a:ext cx="153" cy="209"/>
              <a:chOff x="268" y="1010"/>
              <a:chExt cx="355" cy="391"/>
            </a:xfrm>
          </p:grpSpPr>
          <p:grpSp>
            <p:nvGrpSpPr>
              <p:cNvPr id="14390" name="Group 144"/>
              <p:cNvGrpSpPr>
                <a:grpSpLocks/>
              </p:cNvGrpSpPr>
              <p:nvPr/>
            </p:nvGrpSpPr>
            <p:grpSpPr bwMode="auto">
              <a:xfrm>
                <a:off x="365" y="1254"/>
                <a:ext cx="258" cy="147"/>
                <a:chOff x="365" y="1254"/>
                <a:chExt cx="258" cy="147"/>
              </a:xfrm>
            </p:grpSpPr>
            <p:sp>
              <p:nvSpPr>
                <p:cNvPr id="14399" name="Rectangle 145"/>
                <p:cNvSpPr>
                  <a:spLocks noChangeArrowheads="1"/>
                </p:cNvSpPr>
                <p:nvPr/>
              </p:nvSpPr>
              <p:spPr bwMode="auto">
                <a:xfrm>
                  <a:off x="365" y="1254"/>
                  <a:ext cx="257" cy="141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400" name="Rectangle 146"/>
                <p:cNvSpPr>
                  <a:spLocks noChangeArrowheads="1"/>
                </p:cNvSpPr>
                <p:nvPr/>
              </p:nvSpPr>
              <p:spPr bwMode="auto">
                <a:xfrm>
                  <a:off x="365" y="1259"/>
                  <a:ext cx="258" cy="142"/>
                </a:xfrm>
                <a:prstGeom prst="rect">
                  <a:avLst/>
                </a:prstGeom>
                <a:noFill/>
                <a:ln w="22225" cap="rnd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14391" name="Group 147"/>
              <p:cNvGrpSpPr>
                <a:grpSpLocks/>
              </p:cNvGrpSpPr>
              <p:nvPr/>
            </p:nvGrpSpPr>
            <p:grpSpPr bwMode="auto">
              <a:xfrm>
                <a:off x="268" y="1133"/>
                <a:ext cx="178" cy="261"/>
                <a:chOff x="268" y="1133"/>
                <a:chExt cx="178" cy="261"/>
              </a:xfrm>
            </p:grpSpPr>
            <p:sp>
              <p:nvSpPr>
                <p:cNvPr id="14397" name="Freeform 148"/>
                <p:cNvSpPr>
                  <a:spLocks/>
                </p:cNvSpPr>
                <p:nvPr/>
              </p:nvSpPr>
              <p:spPr bwMode="auto">
                <a:xfrm>
                  <a:off x="268" y="1133"/>
                  <a:ext cx="178" cy="261"/>
                </a:xfrm>
                <a:custGeom>
                  <a:avLst/>
                  <a:gdLst>
                    <a:gd name="T0" fmla="*/ 0 w 178"/>
                    <a:gd name="T1" fmla="*/ 250 h 262"/>
                    <a:gd name="T2" fmla="*/ 39 w 178"/>
                    <a:gd name="T3" fmla="*/ 0 h 262"/>
                    <a:gd name="T4" fmla="*/ 139 w 178"/>
                    <a:gd name="T5" fmla="*/ 0 h 262"/>
                    <a:gd name="T6" fmla="*/ 178 w 178"/>
                    <a:gd name="T7" fmla="*/ 250 h 262"/>
                    <a:gd name="T8" fmla="*/ 0 w 178"/>
                    <a:gd name="T9" fmla="*/ 250 h 2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8"/>
                    <a:gd name="T16" fmla="*/ 0 h 262"/>
                    <a:gd name="T17" fmla="*/ 178 w 178"/>
                    <a:gd name="T18" fmla="*/ 262 h 26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8" h="262">
                      <a:moveTo>
                        <a:pt x="0" y="262"/>
                      </a:moveTo>
                      <a:lnTo>
                        <a:pt x="39" y="0"/>
                      </a:lnTo>
                      <a:lnTo>
                        <a:pt x="139" y="0"/>
                      </a:lnTo>
                      <a:lnTo>
                        <a:pt x="178" y="262"/>
                      </a:lnTo>
                      <a:lnTo>
                        <a:pt x="0" y="26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398" name="Freeform 149"/>
                <p:cNvSpPr>
                  <a:spLocks/>
                </p:cNvSpPr>
                <p:nvPr/>
              </p:nvSpPr>
              <p:spPr bwMode="auto">
                <a:xfrm>
                  <a:off x="268" y="1133"/>
                  <a:ext cx="178" cy="261"/>
                </a:xfrm>
                <a:custGeom>
                  <a:avLst/>
                  <a:gdLst>
                    <a:gd name="T0" fmla="*/ 0 w 178"/>
                    <a:gd name="T1" fmla="*/ 250 h 262"/>
                    <a:gd name="T2" fmla="*/ 39 w 178"/>
                    <a:gd name="T3" fmla="*/ 0 h 262"/>
                    <a:gd name="T4" fmla="*/ 139 w 178"/>
                    <a:gd name="T5" fmla="*/ 0 h 262"/>
                    <a:gd name="T6" fmla="*/ 178 w 178"/>
                    <a:gd name="T7" fmla="*/ 250 h 262"/>
                    <a:gd name="T8" fmla="*/ 0 w 178"/>
                    <a:gd name="T9" fmla="*/ 250 h 2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8"/>
                    <a:gd name="T16" fmla="*/ 0 h 262"/>
                    <a:gd name="T17" fmla="*/ 178 w 178"/>
                    <a:gd name="T18" fmla="*/ 262 h 26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8" h="262">
                      <a:moveTo>
                        <a:pt x="0" y="262"/>
                      </a:moveTo>
                      <a:lnTo>
                        <a:pt x="39" y="0"/>
                      </a:lnTo>
                      <a:lnTo>
                        <a:pt x="139" y="0"/>
                      </a:lnTo>
                      <a:lnTo>
                        <a:pt x="178" y="262"/>
                      </a:lnTo>
                      <a:lnTo>
                        <a:pt x="0" y="262"/>
                      </a:lnTo>
                      <a:close/>
                    </a:path>
                  </a:pathLst>
                </a:custGeom>
                <a:noFill/>
                <a:ln w="22225" cap="rnd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14392" name="Group 150"/>
              <p:cNvGrpSpPr>
                <a:grpSpLocks/>
              </p:cNvGrpSpPr>
              <p:nvPr/>
            </p:nvGrpSpPr>
            <p:grpSpPr bwMode="auto">
              <a:xfrm>
                <a:off x="524" y="1214"/>
                <a:ext cx="20" cy="45"/>
                <a:chOff x="524" y="1214"/>
                <a:chExt cx="20" cy="45"/>
              </a:xfrm>
            </p:grpSpPr>
            <p:sp>
              <p:nvSpPr>
                <p:cNvPr id="14395" name="Rectangle 151"/>
                <p:cNvSpPr>
                  <a:spLocks noChangeArrowheads="1"/>
                </p:cNvSpPr>
                <p:nvPr/>
              </p:nvSpPr>
              <p:spPr bwMode="auto">
                <a:xfrm>
                  <a:off x="524" y="1219"/>
                  <a:ext cx="20" cy="40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396" name="Rectangle 152"/>
                <p:cNvSpPr>
                  <a:spLocks noChangeArrowheads="1"/>
                </p:cNvSpPr>
                <p:nvPr/>
              </p:nvSpPr>
              <p:spPr bwMode="auto">
                <a:xfrm>
                  <a:off x="524" y="1214"/>
                  <a:ext cx="20" cy="40"/>
                </a:xfrm>
                <a:prstGeom prst="rect">
                  <a:avLst/>
                </a:prstGeom>
                <a:noFill/>
                <a:ln w="22225" cap="rnd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4393" name="Freeform 153"/>
              <p:cNvSpPr>
                <a:spLocks/>
              </p:cNvSpPr>
              <p:nvPr/>
            </p:nvSpPr>
            <p:spPr bwMode="auto">
              <a:xfrm>
                <a:off x="517" y="1093"/>
                <a:ext cx="46" cy="107"/>
              </a:xfrm>
              <a:custGeom>
                <a:avLst/>
                <a:gdLst>
                  <a:gd name="T0" fmla="*/ 7 w 46"/>
                  <a:gd name="T1" fmla="*/ 99 h 107"/>
                  <a:gd name="T2" fmla="*/ 15 w 46"/>
                  <a:gd name="T3" fmla="*/ 107 h 107"/>
                  <a:gd name="T4" fmla="*/ 9 w 46"/>
                  <a:gd name="T5" fmla="*/ 100 h 107"/>
                  <a:gd name="T6" fmla="*/ 9 w 46"/>
                  <a:gd name="T7" fmla="*/ 92 h 107"/>
                  <a:gd name="T8" fmla="*/ 4 w 46"/>
                  <a:gd name="T9" fmla="*/ 92 h 107"/>
                  <a:gd name="T10" fmla="*/ 4 w 46"/>
                  <a:gd name="T11" fmla="*/ 88 h 107"/>
                  <a:gd name="T12" fmla="*/ 0 w 46"/>
                  <a:gd name="T13" fmla="*/ 88 h 107"/>
                  <a:gd name="T14" fmla="*/ 0 w 46"/>
                  <a:gd name="T15" fmla="*/ 52 h 107"/>
                  <a:gd name="T16" fmla="*/ 4 w 46"/>
                  <a:gd name="T17" fmla="*/ 52 h 107"/>
                  <a:gd name="T18" fmla="*/ 4 w 46"/>
                  <a:gd name="T19" fmla="*/ 48 h 107"/>
                  <a:gd name="T20" fmla="*/ 6 w 46"/>
                  <a:gd name="T21" fmla="*/ 48 h 107"/>
                  <a:gd name="T22" fmla="*/ 6 w 46"/>
                  <a:gd name="T23" fmla="*/ 44 h 107"/>
                  <a:gd name="T24" fmla="*/ 9 w 46"/>
                  <a:gd name="T25" fmla="*/ 44 h 107"/>
                  <a:gd name="T26" fmla="*/ 12 w 46"/>
                  <a:gd name="T27" fmla="*/ 41 h 107"/>
                  <a:gd name="T28" fmla="*/ 15 w 46"/>
                  <a:gd name="T29" fmla="*/ 41 h 107"/>
                  <a:gd name="T30" fmla="*/ 18 w 46"/>
                  <a:gd name="T31" fmla="*/ 37 h 107"/>
                  <a:gd name="T32" fmla="*/ 23 w 46"/>
                  <a:gd name="T33" fmla="*/ 37 h 107"/>
                  <a:gd name="T34" fmla="*/ 23 w 46"/>
                  <a:gd name="T35" fmla="*/ 34 h 107"/>
                  <a:gd name="T36" fmla="*/ 29 w 46"/>
                  <a:gd name="T37" fmla="*/ 34 h 107"/>
                  <a:gd name="T38" fmla="*/ 32 w 46"/>
                  <a:gd name="T39" fmla="*/ 30 h 107"/>
                  <a:gd name="T40" fmla="*/ 32 w 46"/>
                  <a:gd name="T41" fmla="*/ 27 h 107"/>
                  <a:gd name="T42" fmla="*/ 35 w 46"/>
                  <a:gd name="T43" fmla="*/ 27 h 107"/>
                  <a:gd name="T44" fmla="*/ 35 w 46"/>
                  <a:gd name="T45" fmla="*/ 23 h 107"/>
                  <a:gd name="T46" fmla="*/ 38 w 46"/>
                  <a:gd name="T47" fmla="*/ 19 h 107"/>
                  <a:gd name="T48" fmla="*/ 38 w 46"/>
                  <a:gd name="T49" fmla="*/ 12 h 107"/>
                  <a:gd name="T50" fmla="*/ 41 w 46"/>
                  <a:gd name="T51" fmla="*/ 12 h 107"/>
                  <a:gd name="T52" fmla="*/ 41 w 46"/>
                  <a:gd name="T53" fmla="*/ 0 h 107"/>
                  <a:gd name="T54" fmla="*/ 38 w 46"/>
                  <a:gd name="T55" fmla="*/ 0 h 107"/>
                  <a:gd name="T56" fmla="*/ 46 w 46"/>
                  <a:gd name="T57" fmla="*/ 0 h 107"/>
                  <a:gd name="T58" fmla="*/ 46 w 46"/>
                  <a:gd name="T59" fmla="*/ 56 h 107"/>
                  <a:gd name="T60" fmla="*/ 44 w 46"/>
                  <a:gd name="T61" fmla="*/ 59 h 107"/>
                  <a:gd name="T62" fmla="*/ 44 w 46"/>
                  <a:gd name="T63" fmla="*/ 63 h 107"/>
                  <a:gd name="T64" fmla="*/ 41 w 46"/>
                  <a:gd name="T65" fmla="*/ 63 h 107"/>
                  <a:gd name="T66" fmla="*/ 38 w 46"/>
                  <a:gd name="T67" fmla="*/ 67 h 107"/>
                  <a:gd name="T68" fmla="*/ 35 w 46"/>
                  <a:gd name="T69" fmla="*/ 67 h 107"/>
                  <a:gd name="T70" fmla="*/ 35 w 46"/>
                  <a:gd name="T71" fmla="*/ 74 h 107"/>
                  <a:gd name="T72" fmla="*/ 32 w 46"/>
                  <a:gd name="T73" fmla="*/ 74 h 107"/>
                  <a:gd name="T74" fmla="*/ 32 w 46"/>
                  <a:gd name="T75" fmla="*/ 81 h 107"/>
                  <a:gd name="T76" fmla="*/ 29 w 46"/>
                  <a:gd name="T77" fmla="*/ 81 h 107"/>
                  <a:gd name="T78" fmla="*/ 29 w 46"/>
                  <a:gd name="T79" fmla="*/ 85 h 107"/>
                  <a:gd name="T80" fmla="*/ 27 w 46"/>
                  <a:gd name="T81" fmla="*/ 85 h 107"/>
                  <a:gd name="T82" fmla="*/ 27 w 46"/>
                  <a:gd name="T83" fmla="*/ 100 h 107"/>
                  <a:gd name="T84" fmla="*/ 23 w 46"/>
                  <a:gd name="T85" fmla="*/ 100 h 107"/>
                  <a:gd name="T86" fmla="*/ 23 w 46"/>
                  <a:gd name="T87" fmla="*/ 103 h 107"/>
                  <a:gd name="T88" fmla="*/ 21 w 46"/>
                  <a:gd name="T89" fmla="*/ 107 h 107"/>
                  <a:gd name="T90" fmla="*/ 15 w 46"/>
                  <a:gd name="T91" fmla="*/ 107 h 107"/>
                  <a:gd name="T92" fmla="*/ 7 w 46"/>
                  <a:gd name="T93" fmla="*/ 99 h 10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46"/>
                  <a:gd name="T142" fmla="*/ 0 h 107"/>
                  <a:gd name="T143" fmla="*/ 46 w 46"/>
                  <a:gd name="T144" fmla="*/ 107 h 10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46" h="107">
                    <a:moveTo>
                      <a:pt x="7" y="99"/>
                    </a:moveTo>
                    <a:lnTo>
                      <a:pt x="15" y="107"/>
                    </a:lnTo>
                    <a:lnTo>
                      <a:pt x="9" y="100"/>
                    </a:lnTo>
                    <a:lnTo>
                      <a:pt x="9" y="92"/>
                    </a:lnTo>
                    <a:lnTo>
                      <a:pt x="4" y="92"/>
                    </a:lnTo>
                    <a:lnTo>
                      <a:pt x="4" y="88"/>
                    </a:lnTo>
                    <a:lnTo>
                      <a:pt x="0" y="88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4" y="48"/>
                    </a:lnTo>
                    <a:lnTo>
                      <a:pt x="6" y="48"/>
                    </a:lnTo>
                    <a:lnTo>
                      <a:pt x="6" y="44"/>
                    </a:lnTo>
                    <a:lnTo>
                      <a:pt x="9" y="44"/>
                    </a:lnTo>
                    <a:lnTo>
                      <a:pt x="12" y="41"/>
                    </a:lnTo>
                    <a:lnTo>
                      <a:pt x="15" y="41"/>
                    </a:lnTo>
                    <a:lnTo>
                      <a:pt x="18" y="37"/>
                    </a:lnTo>
                    <a:lnTo>
                      <a:pt x="23" y="37"/>
                    </a:lnTo>
                    <a:lnTo>
                      <a:pt x="23" y="34"/>
                    </a:lnTo>
                    <a:lnTo>
                      <a:pt x="29" y="34"/>
                    </a:lnTo>
                    <a:lnTo>
                      <a:pt x="32" y="30"/>
                    </a:lnTo>
                    <a:lnTo>
                      <a:pt x="32" y="27"/>
                    </a:lnTo>
                    <a:lnTo>
                      <a:pt x="35" y="27"/>
                    </a:lnTo>
                    <a:lnTo>
                      <a:pt x="35" y="23"/>
                    </a:lnTo>
                    <a:lnTo>
                      <a:pt x="38" y="19"/>
                    </a:lnTo>
                    <a:lnTo>
                      <a:pt x="38" y="12"/>
                    </a:lnTo>
                    <a:lnTo>
                      <a:pt x="41" y="12"/>
                    </a:lnTo>
                    <a:lnTo>
                      <a:pt x="41" y="0"/>
                    </a:lnTo>
                    <a:lnTo>
                      <a:pt x="38" y="0"/>
                    </a:lnTo>
                    <a:lnTo>
                      <a:pt x="46" y="0"/>
                    </a:lnTo>
                    <a:lnTo>
                      <a:pt x="46" y="56"/>
                    </a:lnTo>
                    <a:lnTo>
                      <a:pt x="44" y="59"/>
                    </a:lnTo>
                    <a:lnTo>
                      <a:pt x="44" y="63"/>
                    </a:lnTo>
                    <a:lnTo>
                      <a:pt x="41" y="63"/>
                    </a:lnTo>
                    <a:lnTo>
                      <a:pt x="38" y="67"/>
                    </a:lnTo>
                    <a:lnTo>
                      <a:pt x="35" y="67"/>
                    </a:lnTo>
                    <a:lnTo>
                      <a:pt x="35" y="74"/>
                    </a:lnTo>
                    <a:lnTo>
                      <a:pt x="32" y="74"/>
                    </a:lnTo>
                    <a:lnTo>
                      <a:pt x="32" y="81"/>
                    </a:lnTo>
                    <a:lnTo>
                      <a:pt x="29" y="81"/>
                    </a:lnTo>
                    <a:lnTo>
                      <a:pt x="29" y="85"/>
                    </a:lnTo>
                    <a:lnTo>
                      <a:pt x="27" y="85"/>
                    </a:lnTo>
                    <a:lnTo>
                      <a:pt x="27" y="100"/>
                    </a:lnTo>
                    <a:lnTo>
                      <a:pt x="23" y="100"/>
                    </a:lnTo>
                    <a:lnTo>
                      <a:pt x="23" y="103"/>
                    </a:lnTo>
                    <a:lnTo>
                      <a:pt x="21" y="107"/>
                    </a:lnTo>
                    <a:lnTo>
                      <a:pt x="15" y="107"/>
                    </a:lnTo>
                    <a:lnTo>
                      <a:pt x="7" y="99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94" name="Freeform 154"/>
              <p:cNvSpPr>
                <a:spLocks/>
              </p:cNvSpPr>
              <p:nvPr/>
            </p:nvSpPr>
            <p:spPr bwMode="auto">
              <a:xfrm>
                <a:off x="327" y="1010"/>
                <a:ext cx="46" cy="106"/>
              </a:xfrm>
              <a:custGeom>
                <a:avLst/>
                <a:gdLst>
                  <a:gd name="T0" fmla="*/ 7 w 46"/>
                  <a:gd name="T1" fmla="*/ 86 h 107"/>
                  <a:gd name="T2" fmla="*/ 15 w 46"/>
                  <a:gd name="T3" fmla="*/ 95 h 107"/>
                  <a:gd name="T4" fmla="*/ 9 w 46"/>
                  <a:gd name="T5" fmla="*/ 87 h 107"/>
                  <a:gd name="T6" fmla="*/ 9 w 46"/>
                  <a:gd name="T7" fmla="*/ 80 h 107"/>
                  <a:gd name="T8" fmla="*/ 3 w 46"/>
                  <a:gd name="T9" fmla="*/ 80 h 107"/>
                  <a:gd name="T10" fmla="*/ 3 w 46"/>
                  <a:gd name="T11" fmla="*/ 76 h 107"/>
                  <a:gd name="T12" fmla="*/ 0 w 46"/>
                  <a:gd name="T13" fmla="*/ 76 h 107"/>
                  <a:gd name="T14" fmla="*/ 0 w 46"/>
                  <a:gd name="T15" fmla="*/ 51 h 107"/>
                  <a:gd name="T16" fmla="*/ 3 w 46"/>
                  <a:gd name="T17" fmla="*/ 51 h 107"/>
                  <a:gd name="T18" fmla="*/ 3 w 46"/>
                  <a:gd name="T19" fmla="*/ 48 h 107"/>
                  <a:gd name="T20" fmla="*/ 6 w 46"/>
                  <a:gd name="T21" fmla="*/ 48 h 107"/>
                  <a:gd name="T22" fmla="*/ 6 w 46"/>
                  <a:gd name="T23" fmla="*/ 44 h 107"/>
                  <a:gd name="T24" fmla="*/ 9 w 46"/>
                  <a:gd name="T25" fmla="*/ 44 h 107"/>
                  <a:gd name="T26" fmla="*/ 12 w 46"/>
                  <a:gd name="T27" fmla="*/ 41 h 107"/>
                  <a:gd name="T28" fmla="*/ 15 w 46"/>
                  <a:gd name="T29" fmla="*/ 41 h 107"/>
                  <a:gd name="T30" fmla="*/ 18 w 46"/>
                  <a:gd name="T31" fmla="*/ 36 h 107"/>
                  <a:gd name="T32" fmla="*/ 23 w 46"/>
                  <a:gd name="T33" fmla="*/ 36 h 107"/>
                  <a:gd name="T34" fmla="*/ 23 w 46"/>
                  <a:gd name="T35" fmla="*/ 33 h 107"/>
                  <a:gd name="T36" fmla="*/ 29 w 46"/>
                  <a:gd name="T37" fmla="*/ 33 h 107"/>
                  <a:gd name="T38" fmla="*/ 32 w 46"/>
                  <a:gd name="T39" fmla="*/ 29 h 107"/>
                  <a:gd name="T40" fmla="*/ 32 w 46"/>
                  <a:gd name="T41" fmla="*/ 26 h 107"/>
                  <a:gd name="T42" fmla="*/ 35 w 46"/>
                  <a:gd name="T43" fmla="*/ 26 h 107"/>
                  <a:gd name="T44" fmla="*/ 35 w 46"/>
                  <a:gd name="T45" fmla="*/ 22 h 107"/>
                  <a:gd name="T46" fmla="*/ 38 w 46"/>
                  <a:gd name="T47" fmla="*/ 19 h 107"/>
                  <a:gd name="T48" fmla="*/ 38 w 46"/>
                  <a:gd name="T49" fmla="*/ 11 h 107"/>
                  <a:gd name="T50" fmla="*/ 41 w 46"/>
                  <a:gd name="T51" fmla="*/ 11 h 107"/>
                  <a:gd name="T52" fmla="*/ 41 w 46"/>
                  <a:gd name="T53" fmla="*/ 0 h 107"/>
                  <a:gd name="T54" fmla="*/ 38 w 46"/>
                  <a:gd name="T55" fmla="*/ 0 h 107"/>
                  <a:gd name="T56" fmla="*/ 46 w 46"/>
                  <a:gd name="T57" fmla="*/ 0 h 107"/>
                  <a:gd name="T58" fmla="*/ 46 w 46"/>
                  <a:gd name="T59" fmla="*/ 53 h 107"/>
                  <a:gd name="T60" fmla="*/ 44 w 46"/>
                  <a:gd name="T61" fmla="*/ 53 h 107"/>
                  <a:gd name="T62" fmla="*/ 44 w 46"/>
                  <a:gd name="T63" fmla="*/ 53 h 107"/>
                  <a:gd name="T64" fmla="*/ 41 w 46"/>
                  <a:gd name="T65" fmla="*/ 53 h 107"/>
                  <a:gd name="T66" fmla="*/ 38 w 46"/>
                  <a:gd name="T67" fmla="*/ 54 h 107"/>
                  <a:gd name="T68" fmla="*/ 35 w 46"/>
                  <a:gd name="T69" fmla="*/ 54 h 107"/>
                  <a:gd name="T70" fmla="*/ 35 w 46"/>
                  <a:gd name="T71" fmla="*/ 61 h 107"/>
                  <a:gd name="T72" fmla="*/ 32 w 46"/>
                  <a:gd name="T73" fmla="*/ 61 h 107"/>
                  <a:gd name="T74" fmla="*/ 32 w 46"/>
                  <a:gd name="T75" fmla="*/ 69 h 107"/>
                  <a:gd name="T76" fmla="*/ 29 w 46"/>
                  <a:gd name="T77" fmla="*/ 69 h 107"/>
                  <a:gd name="T78" fmla="*/ 29 w 46"/>
                  <a:gd name="T79" fmla="*/ 73 h 107"/>
                  <a:gd name="T80" fmla="*/ 26 w 46"/>
                  <a:gd name="T81" fmla="*/ 73 h 107"/>
                  <a:gd name="T82" fmla="*/ 26 w 46"/>
                  <a:gd name="T83" fmla="*/ 87 h 107"/>
                  <a:gd name="T84" fmla="*/ 23 w 46"/>
                  <a:gd name="T85" fmla="*/ 87 h 107"/>
                  <a:gd name="T86" fmla="*/ 23 w 46"/>
                  <a:gd name="T87" fmla="*/ 91 h 107"/>
                  <a:gd name="T88" fmla="*/ 20 w 46"/>
                  <a:gd name="T89" fmla="*/ 95 h 107"/>
                  <a:gd name="T90" fmla="*/ 15 w 46"/>
                  <a:gd name="T91" fmla="*/ 95 h 107"/>
                  <a:gd name="T92" fmla="*/ 7 w 46"/>
                  <a:gd name="T93" fmla="*/ 86 h 10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46"/>
                  <a:gd name="T142" fmla="*/ 0 h 107"/>
                  <a:gd name="T143" fmla="*/ 46 w 46"/>
                  <a:gd name="T144" fmla="*/ 107 h 10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46" h="107">
                    <a:moveTo>
                      <a:pt x="7" y="98"/>
                    </a:moveTo>
                    <a:lnTo>
                      <a:pt x="15" y="107"/>
                    </a:lnTo>
                    <a:lnTo>
                      <a:pt x="9" y="99"/>
                    </a:lnTo>
                    <a:lnTo>
                      <a:pt x="9" y="92"/>
                    </a:lnTo>
                    <a:lnTo>
                      <a:pt x="3" y="92"/>
                    </a:lnTo>
                    <a:lnTo>
                      <a:pt x="3" y="88"/>
                    </a:lnTo>
                    <a:lnTo>
                      <a:pt x="0" y="88"/>
                    </a:lnTo>
                    <a:lnTo>
                      <a:pt x="0" y="51"/>
                    </a:lnTo>
                    <a:lnTo>
                      <a:pt x="3" y="51"/>
                    </a:lnTo>
                    <a:lnTo>
                      <a:pt x="3" y="48"/>
                    </a:lnTo>
                    <a:lnTo>
                      <a:pt x="6" y="48"/>
                    </a:lnTo>
                    <a:lnTo>
                      <a:pt x="6" y="44"/>
                    </a:lnTo>
                    <a:lnTo>
                      <a:pt x="9" y="44"/>
                    </a:lnTo>
                    <a:lnTo>
                      <a:pt x="12" y="41"/>
                    </a:lnTo>
                    <a:lnTo>
                      <a:pt x="15" y="41"/>
                    </a:lnTo>
                    <a:lnTo>
                      <a:pt x="18" y="36"/>
                    </a:lnTo>
                    <a:lnTo>
                      <a:pt x="23" y="36"/>
                    </a:lnTo>
                    <a:lnTo>
                      <a:pt x="23" y="33"/>
                    </a:lnTo>
                    <a:lnTo>
                      <a:pt x="29" y="33"/>
                    </a:lnTo>
                    <a:lnTo>
                      <a:pt x="32" y="29"/>
                    </a:lnTo>
                    <a:lnTo>
                      <a:pt x="32" y="26"/>
                    </a:lnTo>
                    <a:lnTo>
                      <a:pt x="35" y="26"/>
                    </a:lnTo>
                    <a:lnTo>
                      <a:pt x="35" y="22"/>
                    </a:lnTo>
                    <a:lnTo>
                      <a:pt x="38" y="19"/>
                    </a:lnTo>
                    <a:lnTo>
                      <a:pt x="38" y="11"/>
                    </a:lnTo>
                    <a:lnTo>
                      <a:pt x="41" y="11"/>
                    </a:lnTo>
                    <a:lnTo>
                      <a:pt x="41" y="0"/>
                    </a:lnTo>
                    <a:lnTo>
                      <a:pt x="38" y="0"/>
                    </a:lnTo>
                    <a:lnTo>
                      <a:pt x="46" y="0"/>
                    </a:lnTo>
                    <a:lnTo>
                      <a:pt x="46" y="55"/>
                    </a:lnTo>
                    <a:lnTo>
                      <a:pt x="44" y="59"/>
                    </a:lnTo>
                    <a:lnTo>
                      <a:pt x="44" y="63"/>
                    </a:lnTo>
                    <a:lnTo>
                      <a:pt x="41" y="63"/>
                    </a:lnTo>
                    <a:lnTo>
                      <a:pt x="38" y="66"/>
                    </a:lnTo>
                    <a:lnTo>
                      <a:pt x="35" y="66"/>
                    </a:lnTo>
                    <a:lnTo>
                      <a:pt x="35" y="73"/>
                    </a:lnTo>
                    <a:lnTo>
                      <a:pt x="32" y="73"/>
                    </a:lnTo>
                    <a:lnTo>
                      <a:pt x="32" y="81"/>
                    </a:lnTo>
                    <a:lnTo>
                      <a:pt x="29" y="81"/>
                    </a:lnTo>
                    <a:lnTo>
                      <a:pt x="29" y="85"/>
                    </a:lnTo>
                    <a:lnTo>
                      <a:pt x="26" y="85"/>
                    </a:lnTo>
                    <a:lnTo>
                      <a:pt x="26" y="99"/>
                    </a:lnTo>
                    <a:lnTo>
                      <a:pt x="23" y="99"/>
                    </a:lnTo>
                    <a:lnTo>
                      <a:pt x="23" y="103"/>
                    </a:lnTo>
                    <a:lnTo>
                      <a:pt x="20" y="107"/>
                    </a:lnTo>
                    <a:lnTo>
                      <a:pt x="15" y="107"/>
                    </a:lnTo>
                    <a:lnTo>
                      <a:pt x="7" y="98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cxnSp>
        <p:nvCxnSpPr>
          <p:cNvPr id="14342" name="Прямая соединительная линия 156"/>
          <p:cNvCxnSpPr>
            <a:cxnSpLocks noChangeShapeType="1"/>
          </p:cNvCxnSpPr>
          <p:nvPr/>
        </p:nvCxnSpPr>
        <p:spPr bwMode="auto">
          <a:xfrm>
            <a:off x="9115425" y="7086600"/>
            <a:ext cx="642938" cy="1588"/>
          </a:xfrm>
          <a:prstGeom prst="line">
            <a:avLst/>
          </a:prstGeom>
          <a:noFill/>
          <a:ln w="15875" algn="ctr">
            <a:solidFill>
              <a:srgbClr val="FF0000"/>
            </a:solidFill>
            <a:prstDash val="lgDashDot"/>
            <a:round/>
            <a:headEnd/>
            <a:tailEnd/>
          </a:ln>
        </p:spPr>
      </p:cxnSp>
      <p:sp>
        <p:nvSpPr>
          <p:cNvPr id="14343" name="Овал 157"/>
          <p:cNvSpPr>
            <a:spLocks noChangeArrowheads="1"/>
          </p:cNvSpPr>
          <p:nvPr/>
        </p:nvSpPr>
        <p:spPr bwMode="auto">
          <a:xfrm>
            <a:off x="9115425" y="7300913"/>
            <a:ext cx="428625" cy="357187"/>
          </a:xfrm>
          <a:prstGeom prst="ellipse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defTabSz="1279525"/>
            <a:endParaRPr lang="ru-RU"/>
          </a:p>
        </p:txBody>
      </p:sp>
      <p:sp>
        <p:nvSpPr>
          <p:cNvPr id="14344" name="Text Box 142"/>
          <p:cNvSpPr txBox="1">
            <a:spLocks noChangeArrowheads="1"/>
          </p:cNvSpPr>
          <p:nvPr/>
        </p:nvSpPr>
        <p:spPr bwMode="auto">
          <a:xfrm>
            <a:off x="9972675" y="6943725"/>
            <a:ext cx="2487613" cy="32226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125250" tIns="62625" rIns="125250" bIns="62625">
            <a:spAutoFit/>
          </a:bodyPr>
          <a:lstStyle/>
          <a:p>
            <a:pPr defTabSz="1254125">
              <a:spcBef>
                <a:spcPct val="50000"/>
              </a:spcBef>
            </a:pPr>
            <a:r>
              <a:rPr lang="ru-RU" sz="1300">
                <a:latin typeface="Times New Roman" pitchFamily="18" charset="0"/>
                <a:cs typeface="Arial" charset="0"/>
              </a:rPr>
              <a:t>Зоны возможного поражения</a:t>
            </a:r>
          </a:p>
        </p:txBody>
      </p:sp>
      <p:sp>
        <p:nvSpPr>
          <p:cNvPr id="14345" name="Text Box 142"/>
          <p:cNvSpPr txBox="1">
            <a:spLocks noChangeArrowheads="1"/>
          </p:cNvSpPr>
          <p:nvPr/>
        </p:nvSpPr>
        <p:spPr bwMode="auto">
          <a:xfrm>
            <a:off x="9901238" y="7300913"/>
            <a:ext cx="2487612" cy="5207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125250" tIns="62625" rIns="125250" bIns="62625">
            <a:spAutoFit/>
          </a:bodyPr>
          <a:lstStyle/>
          <a:p>
            <a:pPr defTabSz="1254125">
              <a:spcBef>
                <a:spcPct val="50000"/>
              </a:spcBef>
            </a:pPr>
            <a:r>
              <a:rPr lang="ru-RU" sz="1300">
                <a:latin typeface="Times New Roman" pitchFamily="18" charset="0"/>
                <a:cs typeface="Arial" charset="0"/>
              </a:rPr>
              <a:t>Зоны оповещения населения</a:t>
            </a:r>
          </a:p>
        </p:txBody>
      </p:sp>
      <p:sp>
        <p:nvSpPr>
          <p:cNvPr id="14346" name="Rectangle 67"/>
          <p:cNvSpPr>
            <a:spLocks noChangeArrowheads="1"/>
          </p:cNvSpPr>
          <p:nvPr/>
        </p:nvSpPr>
        <p:spPr bwMode="auto">
          <a:xfrm>
            <a:off x="9615488" y="7658100"/>
            <a:ext cx="431800" cy="360363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14347" name="AutoShape 68"/>
          <p:cNvSpPr>
            <a:spLocks noChangeArrowheads="1"/>
          </p:cNvSpPr>
          <p:nvPr/>
        </p:nvSpPr>
        <p:spPr bwMode="auto">
          <a:xfrm>
            <a:off x="9686925" y="7729538"/>
            <a:ext cx="287338" cy="215900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2147483647 w 21600"/>
              <a:gd name="T7" fmla="*/ 2147483647 h 21600"/>
              <a:gd name="T8" fmla="*/ 2147483647 w 21600"/>
              <a:gd name="T9" fmla="*/ 2147483647 h 21600"/>
              <a:gd name="T10" fmla="*/ 2147483647 w 21600"/>
              <a:gd name="T11" fmla="*/ 2147483647 h 21600"/>
              <a:gd name="T12" fmla="*/ 2147483647 w 21600"/>
              <a:gd name="T13" fmla="*/ 2147483647 h 21600"/>
              <a:gd name="T14" fmla="*/ 2147483647 w 21600"/>
              <a:gd name="T15" fmla="*/ 2147483647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400" y="10800"/>
                </a:moveTo>
                <a:cubicBezTo>
                  <a:pt x="5400" y="13782"/>
                  <a:pt x="7818" y="16200"/>
                  <a:pt x="10800" y="16200"/>
                </a:cubicBezTo>
                <a:cubicBezTo>
                  <a:pt x="13782" y="16200"/>
                  <a:pt x="16200" y="13782"/>
                  <a:pt x="16200" y="10800"/>
                </a:cubicBezTo>
                <a:cubicBezTo>
                  <a:pt x="16200" y="7818"/>
                  <a:pt x="13782" y="5400"/>
                  <a:pt x="10800" y="5400"/>
                </a:cubicBezTo>
                <a:cubicBezTo>
                  <a:pt x="7818" y="5400"/>
                  <a:pt x="5400" y="7818"/>
                  <a:pt x="5400" y="10800"/>
                </a:cubicBezTo>
                <a:close/>
              </a:path>
            </a:pathLst>
          </a:cu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defTabSz="1279525"/>
            <a:endParaRPr lang="ru-RU"/>
          </a:p>
        </p:txBody>
      </p:sp>
      <p:sp>
        <p:nvSpPr>
          <p:cNvPr id="14348" name="Овал 166"/>
          <p:cNvSpPr>
            <a:spLocks noChangeArrowheads="1"/>
          </p:cNvSpPr>
          <p:nvPr/>
        </p:nvSpPr>
        <p:spPr bwMode="auto">
          <a:xfrm>
            <a:off x="9686925" y="8158163"/>
            <a:ext cx="428625" cy="214312"/>
          </a:xfrm>
          <a:prstGeom prst="ellipse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defTabSz="1279525"/>
            <a:endParaRPr lang="ru-RU"/>
          </a:p>
        </p:txBody>
      </p:sp>
      <p:sp>
        <p:nvSpPr>
          <p:cNvPr id="14349" name="Овал 168"/>
          <p:cNvSpPr>
            <a:spLocks noChangeArrowheads="1"/>
          </p:cNvSpPr>
          <p:nvPr/>
        </p:nvSpPr>
        <p:spPr bwMode="auto">
          <a:xfrm>
            <a:off x="9758363" y="8801100"/>
            <a:ext cx="571500" cy="142875"/>
          </a:xfrm>
          <a:prstGeom prst="ellipse">
            <a:avLst/>
          </a:prstGeom>
          <a:solidFill>
            <a:srgbClr val="00B05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defTabSz="1279525"/>
            <a:endParaRPr lang="ru-RU"/>
          </a:p>
        </p:txBody>
      </p:sp>
      <p:cxnSp>
        <p:nvCxnSpPr>
          <p:cNvPr id="14350" name="Прямая соединительная линия 172"/>
          <p:cNvCxnSpPr>
            <a:cxnSpLocks noChangeShapeType="1"/>
          </p:cNvCxnSpPr>
          <p:nvPr/>
        </p:nvCxnSpPr>
        <p:spPr bwMode="auto">
          <a:xfrm>
            <a:off x="9186863" y="9158288"/>
            <a:ext cx="714375" cy="1587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</p:spPr>
      </p:cxnSp>
      <p:sp>
        <p:nvSpPr>
          <p:cNvPr id="14351" name="Text Box 142"/>
          <p:cNvSpPr txBox="1">
            <a:spLocks noChangeArrowheads="1"/>
          </p:cNvSpPr>
          <p:nvPr/>
        </p:nvSpPr>
        <p:spPr bwMode="auto">
          <a:xfrm>
            <a:off x="10044113" y="7729538"/>
            <a:ext cx="2487612" cy="32226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125250" tIns="62625" rIns="125250" bIns="62625">
            <a:spAutoFit/>
          </a:bodyPr>
          <a:lstStyle/>
          <a:p>
            <a:pPr defTabSz="1254125">
              <a:spcBef>
                <a:spcPct val="50000"/>
              </a:spcBef>
            </a:pPr>
            <a:r>
              <a:rPr lang="ru-RU" sz="1300">
                <a:latin typeface="Times New Roman" pitchFamily="18" charset="0"/>
                <a:cs typeface="Arial" charset="0"/>
              </a:rPr>
              <a:t>Вертолетные площадки</a:t>
            </a:r>
          </a:p>
        </p:txBody>
      </p:sp>
      <p:sp>
        <p:nvSpPr>
          <p:cNvPr id="14352" name="Text Box 142"/>
          <p:cNvSpPr txBox="1">
            <a:spLocks noChangeArrowheads="1"/>
          </p:cNvSpPr>
          <p:nvPr/>
        </p:nvSpPr>
        <p:spPr bwMode="auto">
          <a:xfrm>
            <a:off x="10115550" y="8086725"/>
            <a:ext cx="2487613" cy="32226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125250" tIns="62625" rIns="125250" bIns="62625">
            <a:spAutoFit/>
          </a:bodyPr>
          <a:lstStyle/>
          <a:p>
            <a:pPr defTabSz="1254125">
              <a:spcBef>
                <a:spcPct val="50000"/>
              </a:spcBef>
            </a:pPr>
            <a:r>
              <a:rPr lang="ru-RU" sz="1300">
                <a:latin typeface="Times New Roman" pitchFamily="18" charset="0"/>
                <a:cs typeface="Arial" charset="0"/>
              </a:rPr>
              <a:t>авиационная разведка</a:t>
            </a:r>
          </a:p>
        </p:txBody>
      </p:sp>
      <p:sp>
        <p:nvSpPr>
          <p:cNvPr id="14353" name="Text Box 142"/>
          <p:cNvSpPr txBox="1">
            <a:spLocks noChangeArrowheads="1"/>
          </p:cNvSpPr>
          <p:nvPr/>
        </p:nvSpPr>
        <p:spPr bwMode="auto">
          <a:xfrm>
            <a:off x="10313988" y="8729663"/>
            <a:ext cx="2487612" cy="5207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125250" tIns="62625" rIns="125250" bIns="62625">
            <a:spAutoFit/>
          </a:bodyPr>
          <a:lstStyle/>
          <a:p>
            <a:pPr defTabSz="1254125">
              <a:spcBef>
                <a:spcPct val="50000"/>
              </a:spcBef>
            </a:pPr>
            <a:r>
              <a:rPr lang="ru-RU" sz="1300">
                <a:latin typeface="Times New Roman" pitchFamily="18" charset="0"/>
                <a:cs typeface="Arial" charset="0"/>
              </a:rPr>
              <a:t>Размещение эваконаселения</a:t>
            </a:r>
          </a:p>
        </p:txBody>
      </p:sp>
      <p:sp>
        <p:nvSpPr>
          <p:cNvPr id="14354" name="Text Box 142"/>
          <p:cNvSpPr txBox="1">
            <a:spLocks noChangeArrowheads="1"/>
          </p:cNvSpPr>
          <p:nvPr/>
        </p:nvSpPr>
        <p:spPr bwMode="auto">
          <a:xfrm>
            <a:off x="10044113" y="9015413"/>
            <a:ext cx="2487612" cy="32226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125250" tIns="62625" rIns="125250" bIns="62625">
            <a:spAutoFit/>
          </a:bodyPr>
          <a:lstStyle/>
          <a:p>
            <a:pPr defTabSz="1254125">
              <a:spcBef>
                <a:spcPct val="50000"/>
              </a:spcBef>
            </a:pPr>
            <a:r>
              <a:rPr lang="ru-RU" sz="1300">
                <a:latin typeface="Times New Roman" pitchFamily="18" charset="0"/>
                <a:cs typeface="Arial" charset="0"/>
              </a:rPr>
              <a:t>Маршруты эвакуации</a:t>
            </a:r>
          </a:p>
        </p:txBody>
      </p:sp>
      <p:sp>
        <p:nvSpPr>
          <p:cNvPr id="14355" name="Прямоугольник 178"/>
          <p:cNvSpPr>
            <a:spLocks noChangeArrowheads="1"/>
          </p:cNvSpPr>
          <p:nvPr/>
        </p:nvSpPr>
        <p:spPr bwMode="auto">
          <a:xfrm>
            <a:off x="9258300" y="9301163"/>
            <a:ext cx="428625" cy="71437"/>
          </a:xfrm>
          <a:prstGeom prst="rect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defTabSz="1279525"/>
            <a:endParaRPr lang="ru-RU"/>
          </a:p>
        </p:txBody>
      </p:sp>
      <p:sp>
        <p:nvSpPr>
          <p:cNvPr id="14356" name="Text Box 142"/>
          <p:cNvSpPr txBox="1">
            <a:spLocks noChangeArrowheads="1"/>
          </p:cNvSpPr>
          <p:nvPr/>
        </p:nvSpPr>
        <p:spPr bwMode="auto">
          <a:xfrm>
            <a:off x="10115550" y="9274175"/>
            <a:ext cx="2487613" cy="32226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125250" tIns="62625" rIns="125250" bIns="62625">
            <a:spAutoFit/>
          </a:bodyPr>
          <a:lstStyle/>
          <a:p>
            <a:pPr defTabSz="1254125">
              <a:spcBef>
                <a:spcPct val="50000"/>
              </a:spcBef>
            </a:pPr>
            <a:r>
              <a:rPr lang="ru-RU" sz="1300">
                <a:latin typeface="Times New Roman" pitchFamily="18" charset="0"/>
                <a:cs typeface="Arial" charset="0"/>
              </a:rPr>
              <a:t>Расположение сил</a:t>
            </a:r>
          </a:p>
        </p:txBody>
      </p:sp>
      <p:sp>
        <p:nvSpPr>
          <p:cNvPr id="14357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1055688"/>
            <a:ext cx="12801600" cy="766762"/>
          </a:xfrm>
          <a:solidFill>
            <a:srgbClr val="DDDDDD"/>
          </a:solidFill>
        </p:spPr>
        <p:txBody>
          <a:bodyPr/>
          <a:lstStyle/>
          <a:p>
            <a:pPr eaLnBrk="1" hangingPunct="1"/>
            <a:r>
              <a:rPr lang="ru-RU" sz="3200" smtClean="0">
                <a:latin typeface="Times New Roman" pitchFamily="18" charset="0"/>
              </a:rPr>
              <a:t>Риски возникновения аварий на ХОО</a:t>
            </a:r>
          </a:p>
        </p:txBody>
      </p:sp>
      <p:graphicFrame>
        <p:nvGraphicFramePr>
          <p:cNvPr id="179" name="Group 89"/>
          <p:cNvGraphicFramePr>
            <a:graphicFrameLocks noGrp="1"/>
          </p:cNvGraphicFramePr>
          <p:nvPr/>
        </p:nvGraphicFramePr>
        <p:xfrm>
          <a:off x="0" y="1776413"/>
          <a:ext cx="12792075" cy="1584953"/>
        </p:xfrm>
        <a:graphic>
          <a:graphicData uri="http://schemas.openxmlformats.org/drawingml/2006/table">
            <a:tbl>
              <a:tblPr/>
              <a:tblGrid>
                <a:gridCol w="2132013"/>
                <a:gridCol w="2132012"/>
                <a:gridCol w="2132013"/>
                <a:gridCol w="2132012"/>
                <a:gridCol w="2132013"/>
                <a:gridCol w="2132012"/>
              </a:tblGrid>
              <a:tr h="284163">
                <a:tc gridSpan="5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Статистика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33" marR="91433"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Оценка риска возникновения ЧС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33" marR="91433"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29051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2015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33" marR="91433"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2016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33" marR="91433"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2017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33" marR="91433"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2018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33" marR="91433"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2019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33" marR="91433"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0048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нет</a:t>
                      </a:r>
                    </a:p>
                  </a:txBody>
                  <a:tcPr marL="91433" marR="91433"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</a:p>
                  </a:txBody>
                  <a:tcPr marL="91433" marR="91433"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нет</a:t>
                      </a:r>
                    </a:p>
                  </a:txBody>
                  <a:tcPr marL="91433" marR="91433"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</a:p>
                  </a:txBody>
                  <a:tcPr marL="91433" marR="91433"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</a:p>
                  </a:txBody>
                  <a:tcPr marL="91433" marR="91433"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ХОО нет</a:t>
                      </a:r>
                    </a:p>
                  </a:txBody>
                  <a:tcPr marL="91433" marR="91433"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</a:tbl>
          </a:graphicData>
        </a:graphic>
      </p:graphicFrame>
      <p:sp>
        <p:nvSpPr>
          <p:cNvPr id="14383" name="Text Box 240"/>
          <p:cNvSpPr txBox="1">
            <a:spLocks noChangeArrowheads="1"/>
          </p:cNvSpPr>
          <p:nvPr/>
        </p:nvSpPr>
        <p:spPr bwMode="auto">
          <a:xfrm>
            <a:off x="0" y="4943475"/>
            <a:ext cx="12801600" cy="898525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>
                <a:solidFill>
                  <a:srgbClr val="FF3300"/>
                </a:solidFill>
              </a:rPr>
              <a:t>РИСКИ ВОЗНИКНОВЕНИЯ АВАРИЙ НА ХОО ОТСУТСТВУЮТ В СВЯЗИ С ОТСУТСТВИЕМ В РАЙОНЕ ХОО.</a:t>
            </a:r>
          </a:p>
        </p:txBody>
      </p:sp>
      <p:sp>
        <p:nvSpPr>
          <p:cNvPr id="14384" name="Text Box 4"/>
          <p:cNvSpPr txBox="1">
            <a:spLocks noChangeArrowheads="1"/>
          </p:cNvSpPr>
          <p:nvPr/>
        </p:nvSpPr>
        <p:spPr bwMode="auto">
          <a:xfrm>
            <a:off x="0" y="0"/>
            <a:ext cx="12801600" cy="1066800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91395" tIns="45697" rIns="91395" bIns="45697">
            <a:spAutoFit/>
          </a:bodyPr>
          <a:lstStyle/>
          <a:p>
            <a:pPr algn="ctr" defTabSz="1279525"/>
            <a:r>
              <a:rPr lang="ru-RU" sz="3200" b="1">
                <a:solidFill>
                  <a:schemeClr val="tx2"/>
                </a:solidFill>
                <a:latin typeface="Times New Roman" pitchFamily="18" charset="0"/>
              </a:rPr>
              <a:t>Паспорт территории Красноярского сельского поселения</a:t>
            </a:r>
          </a:p>
          <a:p>
            <a:pPr algn="ctr" defTabSz="1279525"/>
            <a:r>
              <a:rPr lang="ru-RU" sz="3200" b="1">
                <a:solidFill>
                  <a:schemeClr val="tx2"/>
                </a:solidFill>
                <a:latin typeface="Times New Roman" pitchFamily="18" charset="0"/>
              </a:rPr>
              <a:t>Цимлянского района Ростовской области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5"/>
          <p:cNvSpPr>
            <a:spLocks noChangeArrowheads="1"/>
          </p:cNvSpPr>
          <p:nvPr/>
        </p:nvSpPr>
        <p:spPr bwMode="auto">
          <a:xfrm>
            <a:off x="0" y="0"/>
            <a:ext cx="12801600" cy="9601200"/>
          </a:xfrm>
          <a:prstGeom prst="rect">
            <a:avLst/>
          </a:prstGeom>
          <a:gradFill rotWithShape="1">
            <a:gsLst>
              <a:gs pos="0">
                <a:schemeClr val="folHlink"/>
              </a:gs>
              <a:gs pos="100000">
                <a:srgbClr val="FFCC66"/>
              </a:gs>
            </a:gsLst>
            <a:lin ang="5400000" scaled="1"/>
          </a:gradFill>
          <a:ln w="47625" cmpd="thickThin">
            <a:solidFill>
              <a:schemeClr val="tx1"/>
            </a:solidFill>
            <a:miter lim="800000"/>
            <a:headEnd/>
            <a:tailEnd/>
          </a:ln>
        </p:spPr>
        <p:txBody>
          <a:bodyPr wrap="none" lIns="78904" tIns="39451" rIns="78904" bIns="39451" anchor="ctr"/>
          <a:lstStyle/>
          <a:p>
            <a:pPr defTabSz="787400"/>
            <a:endParaRPr lang="ru-RU" sz="800" b="1"/>
          </a:p>
        </p:txBody>
      </p:sp>
      <p:sp>
        <p:nvSpPr>
          <p:cNvPr id="86" name="Line 59"/>
          <p:cNvSpPr>
            <a:spLocks noChangeShapeType="1"/>
          </p:cNvSpPr>
          <p:nvPr/>
        </p:nvSpPr>
        <p:spPr bwMode="auto">
          <a:xfrm>
            <a:off x="6337300" y="1462088"/>
            <a:ext cx="0" cy="466725"/>
          </a:xfrm>
          <a:prstGeom prst="line">
            <a:avLst/>
          </a:prstGeom>
          <a:noFill/>
          <a:ln w="12700">
            <a:solidFill>
              <a:srgbClr val="FF3300"/>
            </a:solidFill>
            <a:round/>
            <a:headEnd type="none" w="sm" len="sm"/>
            <a:tailEnd type="none" w="sm" len="sm"/>
          </a:ln>
        </p:spPr>
        <p:txBody>
          <a:bodyPr wrap="none" lIns="91428" tIns="45714" rIns="91428" bIns="45714" anchor="ctr"/>
          <a:lstStyle/>
          <a:p>
            <a:pPr algn="ctr" eaLnBrk="0" hangingPunct="0">
              <a:defRPr/>
            </a:pPr>
            <a:endParaRPr lang="ru-RU" sz="3600" b="1" u="sng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Arial" charset="0"/>
            </a:endParaRPr>
          </a:p>
        </p:txBody>
      </p:sp>
      <p:sp>
        <p:nvSpPr>
          <p:cNvPr id="14340" name="Freeform 61"/>
          <p:cNvSpPr>
            <a:spLocks/>
          </p:cNvSpPr>
          <p:nvPr/>
        </p:nvSpPr>
        <p:spPr bwMode="auto">
          <a:xfrm>
            <a:off x="6480175" y="1589088"/>
            <a:ext cx="390525" cy="61912"/>
          </a:xfrm>
          <a:custGeom>
            <a:avLst/>
            <a:gdLst>
              <a:gd name="T0" fmla="*/ 0 w 136"/>
              <a:gd name="T1" fmla="*/ 2147483647 h 36"/>
              <a:gd name="T2" fmla="*/ 2147483647 w 136"/>
              <a:gd name="T3" fmla="*/ 0 h 36"/>
              <a:gd name="T4" fmla="*/ 2147483647 w 136"/>
              <a:gd name="T5" fmla="*/ 0 h 36"/>
              <a:gd name="T6" fmla="*/ 2147483647 w 136"/>
              <a:gd name="T7" fmla="*/ 0 h 36"/>
              <a:gd name="T8" fmla="*/ 2147483647 w 136"/>
              <a:gd name="T9" fmla="*/ 0 h 36"/>
              <a:gd name="T10" fmla="*/ 2147483647 w 136"/>
              <a:gd name="T11" fmla="*/ 2147483647 h 36"/>
              <a:gd name="T12" fmla="*/ 2147483647 w 136"/>
              <a:gd name="T13" fmla="*/ 2147483647 h 36"/>
              <a:gd name="T14" fmla="*/ 2147483647 w 136"/>
              <a:gd name="T15" fmla="*/ 2147483647 h 36"/>
              <a:gd name="T16" fmla="*/ 2147483647 w 136"/>
              <a:gd name="T17" fmla="*/ 2147483647 h 36"/>
              <a:gd name="T18" fmla="*/ 2147483647 w 136"/>
              <a:gd name="T19" fmla="*/ 2147483647 h 36"/>
              <a:gd name="T20" fmla="*/ 2147483647 w 136"/>
              <a:gd name="T21" fmla="*/ 2147483647 h 36"/>
              <a:gd name="T22" fmla="*/ 2147483647 w 136"/>
              <a:gd name="T23" fmla="*/ 2147483647 h 36"/>
              <a:gd name="T24" fmla="*/ 2147483647 w 136"/>
              <a:gd name="T25" fmla="*/ 2147483647 h 36"/>
              <a:gd name="T26" fmla="*/ 2147483647 w 136"/>
              <a:gd name="T27" fmla="*/ 2147483647 h 36"/>
              <a:gd name="T28" fmla="*/ 2147483647 w 136"/>
              <a:gd name="T29" fmla="*/ 2147483647 h 36"/>
              <a:gd name="T30" fmla="*/ 2147483647 w 136"/>
              <a:gd name="T31" fmla="*/ 2147483647 h 36"/>
              <a:gd name="T32" fmla="*/ 2147483647 w 136"/>
              <a:gd name="T33" fmla="*/ 2147483647 h 36"/>
              <a:gd name="T34" fmla="*/ 2147483647 w 136"/>
              <a:gd name="T35" fmla="*/ 2147483647 h 36"/>
              <a:gd name="T36" fmla="*/ 2147483647 w 136"/>
              <a:gd name="T37" fmla="*/ 2147483647 h 36"/>
              <a:gd name="T38" fmla="*/ 2147483647 w 136"/>
              <a:gd name="T39" fmla="*/ 2147483647 h 36"/>
              <a:gd name="T40" fmla="*/ 2147483647 w 136"/>
              <a:gd name="T41" fmla="*/ 2147483647 h 36"/>
              <a:gd name="T42" fmla="*/ 2147483647 w 136"/>
              <a:gd name="T43" fmla="*/ 2147483647 h 36"/>
              <a:gd name="T44" fmla="*/ 2147483647 w 136"/>
              <a:gd name="T45" fmla="*/ 2147483647 h 36"/>
              <a:gd name="T46" fmla="*/ 0 w 136"/>
              <a:gd name="T47" fmla="*/ 2147483647 h 36"/>
              <a:gd name="T48" fmla="*/ 0 w 136"/>
              <a:gd name="T49" fmla="*/ 2147483647 h 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136"/>
              <a:gd name="T76" fmla="*/ 0 h 36"/>
              <a:gd name="T77" fmla="*/ 136 w 136"/>
              <a:gd name="T78" fmla="*/ 36 h 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136" h="36">
                <a:moveTo>
                  <a:pt x="0" y="5"/>
                </a:moveTo>
                <a:lnTo>
                  <a:pt x="13" y="0"/>
                </a:lnTo>
                <a:lnTo>
                  <a:pt x="31" y="0"/>
                </a:lnTo>
                <a:lnTo>
                  <a:pt x="47" y="0"/>
                </a:lnTo>
                <a:lnTo>
                  <a:pt x="62" y="0"/>
                </a:lnTo>
                <a:lnTo>
                  <a:pt x="81" y="5"/>
                </a:lnTo>
                <a:lnTo>
                  <a:pt x="99" y="10"/>
                </a:lnTo>
                <a:lnTo>
                  <a:pt x="107" y="12"/>
                </a:lnTo>
                <a:lnTo>
                  <a:pt x="112" y="15"/>
                </a:lnTo>
                <a:lnTo>
                  <a:pt x="122" y="20"/>
                </a:lnTo>
                <a:lnTo>
                  <a:pt x="135" y="35"/>
                </a:lnTo>
                <a:lnTo>
                  <a:pt x="128" y="27"/>
                </a:lnTo>
                <a:lnTo>
                  <a:pt x="112" y="22"/>
                </a:lnTo>
                <a:lnTo>
                  <a:pt x="99" y="17"/>
                </a:lnTo>
                <a:lnTo>
                  <a:pt x="89" y="15"/>
                </a:lnTo>
                <a:lnTo>
                  <a:pt x="81" y="15"/>
                </a:lnTo>
                <a:lnTo>
                  <a:pt x="68" y="12"/>
                </a:lnTo>
                <a:lnTo>
                  <a:pt x="57" y="10"/>
                </a:lnTo>
                <a:lnTo>
                  <a:pt x="49" y="10"/>
                </a:lnTo>
                <a:lnTo>
                  <a:pt x="39" y="10"/>
                </a:lnTo>
                <a:lnTo>
                  <a:pt x="31" y="10"/>
                </a:lnTo>
                <a:lnTo>
                  <a:pt x="18" y="12"/>
                </a:lnTo>
                <a:lnTo>
                  <a:pt x="3" y="12"/>
                </a:lnTo>
                <a:lnTo>
                  <a:pt x="0" y="15"/>
                </a:lnTo>
                <a:lnTo>
                  <a:pt x="0" y="5"/>
                </a:lnTo>
              </a:path>
            </a:pathLst>
          </a:custGeom>
          <a:solidFill>
            <a:srgbClr val="FFFFFF"/>
          </a:solidFill>
          <a:ln w="9525" cap="rnd">
            <a:noFill/>
            <a:round/>
            <a:headEnd type="none" w="sm" len="sm"/>
            <a:tailEnd type="none" w="sm" len="sm"/>
          </a:ln>
        </p:spPr>
        <p:txBody>
          <a:bodyPr lIns="78904" tIns="39451" rIns="78904" bIns="39451"/>
          <a:lstStyle/>
          <a:p>
            <a:pPr defTabSz="787400"/>
            <a:endParaRPr lang="ru-RU" sz="800" b="1"/>
          </a:p>
        </p:txBody>
      </p:sp>
      <p:sp>
        <p:nvSpPr>
          <p:cNvPr id="14341" name="Freeform 62"/>
          <p:cNvSpPr>
            <a:spLocks/>
          </p:cNvSpPr>
          <p:nvPr/>
        </p:nvSpPr>
        <p:spPr bwMode="auto">
          <a:xfrm>
            <a:off x="6470650" y="1671638"/>
            <a:ext cx="465138" cy="73025"/>
          </a:xfrm>
          <a:custGeom>
            <a:avLst/>
            <a:gdLst>
              <a:gd name="T0" fmla="*/ 0 w 162"/>
              <a:gd name="T1" fmla="*/ 2147483647 h 42"/>
              <a:gd name="T2" fmla="*/ 2147483647 w 162"/>
              <a:gd name="T3" fmla="*/ 0 h 42"/>
              <a:gd name="T4" fmla="*/ 2147483647 w 162"/>
              <a:gd name="T5" fmla="*/ 0 h 42"/>
              <a:gd name="T6" fmla="*/ 2147483647 w 162"/>
              <a:gd name="T7" fmla="*/ 0 h 42"/>
              <a:gd name="T8" fmla="*/ 2147483647 w 162"/>
              <a:gd name="T9" fmla="*/ 0 h 42"/>
              <a:gd name="T10" fmla="*/ 2147483647 w 162"/>
              <a:gd name="T11" fmla="*/ 2147483647 h 42"/>
              <a:gd name="T12" fmla="*/ 2147483647 w 162"/>
              <a:gd name="T13" fmla="*/ 2147483647 h 42"/>
              <a:gd name="T14" fmla="*/ 2147483647 w 162"/>
              <a:gd name="T15" fmla="*/ 2147483647 h 42"/>
              <a:gd name="T16" fmla="*/ 2147483647 w 162"/>
              <a:gd name="T17" fmla="*/ 2147483647 h 42"/>
              <a:gd name="T18" fmla="*/ 2147483647 w 162"/>
              <a:gd name="T19" fmla="*/ 2147483647 h 42"/>
              <a:gd name="T20" fmla="*/ 2147483647 w 162"/>
              <a:gd name="T21" fmla="*/ 2147483647 h 42"/>
              <a:gd name="T22" fmla="*/ 2147483647 w 162"/>
              <a:gd name="T23" fmla="*/ 2147483647 h 42"/>
              <a:gd name="T24" fmla="*/ 2147483647 w 162"/>
              <a:gd name="T25" fmla="*/ 2147483647 h 42"/>
              <a:gd name="T26" fmla="*/ 2147483647 w 162"/>
              <a:gd name="T27" fmla="*/ 2147483647 h 42"/>
              <a:gd name="T28" fmla="*/ 2147483647 w 162"/>
              <a:gd name="T29" fmla="*/ 2147483647 h 42"/>
              <a:gd name="T30" fmla="*/ 2147483647 w 162"/>
              <a:gd name="T31" fmla="*/ 2147483647 h 42"/>
              <a:gd name="T32" fmla="*/ 2147483647 w 162"/>
              <a:gd name="T33" fmla="*/ 2147483647 h 42"/>
              <a:gd name="T34" fmla="*/ 2147483647 w 162"/>
              <a:gd name="T35" fmla="*/ 2147483647 h 42"/>
              <a:gd name="T36" fmla="*/ 2147483647 w 162"/>
              <a:gd name="T37" fmla="*/ 2147483647 h 42"/>
              <a:gd name="T38" fmla="*/ 2147483647 w 162"/>
              <a:gd name="T39" fmla="*/ 2147483647 h 42"/>
              <a:gd name="T40" fmla="*/ 2147483647 w 162"/>
              <a:gd name="T41" fmla="*/ 2147483647 h 42"/>
              <a:gd name="T42" fmla="*/ 0 w 162"/>
              <a:gd name="T43" fmla="*/ 2147483647 h 42"/>
              <a:gd name="T44" fmla="*/ 0 w 162"/>
              <a:gd name="T45" fmla="*/ 2147483647 h 4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162"/>
              <a:gd name="T70" fmla="*/ 0 h 42"/>
              <a:gd name="T71" fmla="*/ 162 w 162"/>
              <a:gd name="T72" fmla="*/ 42 h 42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162" h="42">
                <a:moveTo>
                  <a:pt x="0" y="3"/>
                </a:moveTo>
                <a:lnTo>
                  <a:pt x="18" y="0"/>
                </a:lnTo>
                <a:lnTo>
                  <a:pt x="31" y="0"/>
                </a:lnTo>
                <a:lnTo>
                  <a:pt x="47" y="0"/>
                </a:lnTo>
                <a:lnTo>
                  <a:pt x="62" y="0"/>
                </a:lnTo>
                <a:lnTo>
                  <a:pt x="86" y="3"/>
                </a:lnTo>
                <a:lnTo>
                  <a:pt x="107" y="8"/>
                </a:lnTo>
                <a:lnTo>
                  <a:pt x="125" y="13"/>
                </a:lnTo>
                <a:lnTo>
                  <a:pt x="143" y="20"/>
                </a:lnTo>
                <a:lnTo>
                  <a:pt x="154" y="23"/>
                </a:lnTo>
                <a:lnTo>
                  <a:pt x="161" y="41"/>
                </a:lnTo>
                <a:lnTo>
                  <a:pt x="148" y="33"/>
                </a:lnTo>
                <a:lnTo>
                  <a:pt x="138" y="28"/>
                </a:lnTo>
                <a:lnTo>
                  <a:pt x="130" y="28"/>
                </a:lnTo>
                <a:lnTo>
                  <a:pt x="117" y="21"/>
                </a:lnTo>
                <a:lnTo>
                  <a:pt x="104" y="21"/>
                </a:lnTo>
                <a:lnTo>
                  <a:pt x="86" y="17"/>
                </a:lnTo>
                <a:lnTo>
                  <a:pt x="62" y="13"/>
                </a:lnTo>
                <a:lnTo>
                  <a:pt x="47" y="10"/>
                </a:lnTo>
                <a:lnTo>
                  <a:pt x="31" y="13"/>
                </a:lnTo>
                <a:lnTo>
                  <a:pt x="13" y="13"/>
                </a:lnTo>
                <a:lnTo>
                  <a:pt x="0" y="17"/>
                </a:lnTo>
                <a:lnTo>
                  <a:pt x="0" y="3"/>
                </a:lnTo>
              </a:path>
            </a:pathLst>
          </a:custGeom>
          <a:solidFill>
            <a:srgbClr val="FFFFFF"/>
          </a:solidFill>
          <a:ln w="9525" cap="rnd">
            <a:noFill/>
            <a:round/>
            <a:headEnd type="none" w="sm" len="sm"/>
            <a:tailEnd type="none" w="sm" len="sm"/>
          </a:ln>
        </p:spPr>
        <p:txBody>
          <a:bodyPr lIns="78904" tIns="39451" rIns="78904" bIns="39451"/>
          <a:lstStyle/>
          <a:p>
            <a:pPr defTabSz="787400"/>
            <a:endParaRPr lang="ru-RU" sz="800" b="1"/>
          </a:p>
        </p:txBody>
      </p:sp>
      <p:sp>
        <p:nvSpPr>
          <p:cNvPr id="14342" name="Freeform 63"/>
          <p:cNvSpPr>
            <a:spLocks/>
          </p:cNvSpPr>
          <p:nvPr/>
        </p:nvSpPr>
        <p:spPr bwMode="auto">
          <a:xfrm>
            <a:off x="7024688" y="1624013"/>
            <a:ext cx="120650" cy="80962"/>
          </a:xfrm>
          <a:custGeom>
            <a:avLst/>
            <a:gdLst>
              <a:gd name="T0" fmla="*/ 2147483647 w 42"/>
              <a:gd name="T1" fmla="*/ 2147483647 h 46"/>
              <a:gd name="T2" fmla="*/ 2147483647 w 42"/>
              <a:gd name="T3" fmla="*/ 2147483647 h 46"/>
              <a:gd name="T4" fmla="*/ 2147483647 w 42"/>
              <a:gd name="T5" fmla="*/ 2147483647 h 46"/>
              <a:gd name="T6" fmla="*/ 2147483647 w 42"/>
              <a:gd name="T7" fmla="*/ 2147483647 h 46"/>
              <a:gd name="T8" fmla="*/ 2147483647 w 42"/>
              <a:gd name="T9" fmla="*/ 2147483647 h 46"/>
              <a:gd name="T10" fmla="*/ 2147483647 w 42"/>
              <a:gd name="T11" fmla="*/ 2147483647 h 46"/>
              <a:gd name="T12" fmla="*/ 2147483647 w 42"/>
              <a:gd name="T13" fmla="*/ 2147483647 h 46"/>
              <a:gd name="T14" fmla="*/ 0 w 42"/>
              <a:gd name="T15" fmla="*/ 0 h 46"/>
              <a:gd name="T16" fmla="*/ 0 w 42"/>
              <a:gd name="T17" fmla="*/ 2147483647 h 46"/>
              <a:gd name="T18" fmla="*/ 2147483647 w 42"/>
              <a:gd name="T19" fmla="*/ 2147483647 h 46"/>
              <a:gd name="T20" fmla="*/ 2147483647 w 42"/>
              <a:gd name="T21" fmla="*/ 2147483647 h 4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42"/>
              <a:gd name="T34" fmla="*/ 0 h 46"/>
              <a:gd name="T35" fmla="*/ 42 w 42"/>
              <a:gd name="T36" fmla="*/ 46 h 4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42" h="46">
                <a:moveTo>
                  <a:pt x="36" y="45"/>
                </a:moveTo>
                <a:lnTo>
                  <a:pt x="41" y="40"/>
                </a:lnTo>
                <a:lnTo>
                  <a:pt x="41" y="30"/>
                </a:lnTo>
                <a:lnTo>
                  <a:pt x="41" y="23"/>
                </a:lnTo>
                <a:lnTo>
                  <a:pt x="36" y="13"/>
                </a:lnTo>
                <a:lnTo>
                  <a:pt x="36" y="7"/>
                </a:lnTo>
                <a:lnTo>
                  <a:pt x="8" y="3"/>
                </a:lnTo>
                <a:lnTo>
                  <a:pt x="0" y="0"/>
                </a:lnTo>
                <a:lnTo>
                  <a:pt x="0" y="8"/>
                </a:lnTo>
                <a:lnTo>
                  <a:pt x="13" y="29"/>
                </a:lnTo>
                <a:lnTo>
                  <a:pt x="36" y="45"/>
                </a:lnTo>
              </a:path>
            </a:pathLst>
          </a:custGeom>
          <a:solidFill>
            <a:schemeClr val="accent1"/>
          </a:solidFill>
          <a:ln w="12700" cap="rnd">
            <a:solidFill>
              <a:schemeClr val="folHlink"/>
            </a:solidFill>
            <a:round/>
            <a:headEnd type="none" w="sm" len="sm"/>
            <a:tailEnd type="none" w="sm" len="sm"/>
          </a:ln>
        </p:spPr>
        <p:txBody>
          <a:bodyPr lIns="78904" tIns="39451" rIns="78904" bIns="39451"/>
          <a:lstStyle/>
          <a:p>
            <a:pPr defTabSz="787400"/>
            <a:endParaRPr lang="ru-RU" sz="800" b="1"/>
          </a:p>
        </p:txBody>
      </p:sp>
      <p:sp>
        <p:nvSpPr>
          <p:cNvPr id="14343" name="Freeform 64"/>
          <p:cNvSpPr>
            <a:spLocks/>
          </p:cNvSpPr>
          <p:nvPr/>
        </p:nvSpPr>
        <p:spPr bwMode="auto">
          <a:xfrm>
            <a:off x="6978650" y="1531938"/>
            <a:ext cx="120650" cy="107950"/>
          </a:xfrm>
          <a:custGeom>
            <a:avLst/>
            <a:gdLst>
              <a:gd name="T0" fmla="*/ 2147483647 w 42"/>
              <a:gd name="T1" fmla="*/ 2147483647 h 61"/>
              <a:gd name="T2" fmla="*/ 2147483647 w 42"/>
              <a:gd name="T3" fmla="*/ 2147483647 h 61"/>
              <a:gd name="T4" fmla="*/ 2147483647 w 42"/>
              <a:gd name="T5" fmla="*/ 2147483647 h 61"/>
              <a:gd name="T6" fmla="*/ 2147483647 w 42"/>
              <a:gd name="T7" fmla="*/ 2147483647 h 61"/>
              <a:gd name="T8" fmla="*/ 2147483647 w 42"/>
              <a:gd name="T9" fmla="*/ 0 h 61"/>
              <a:gd name="T10" fmla="*/ 0 w 42"/>
              <a:gd name="T11" fmla="*/ 0 h 61"/>
              <a:gd name="T12" fmla="*/ 0 w 42"/>
              <a:gd name="T13" fmla="*/ 2147483647 h 61"/>
              <a:gd name="T14" fmla="*/ 0 w 42"/>
              <a:gd name="T15" fmla="*/ 2147483647 h 61"/>
              <a:gd name="T16" fmla="*/ 2147483647 w 42"/>
              <a:gd name="T17" fmla="*/ 2147483647 h 61"/>
              <a:gd name="T18" fmla="*/ 2147483647 w 42"/>
              <a:gd name="T19" fmla="*/ 2147483647 h 61"/>
              <a:gd name="T20" fmla="*/ 2147483647 w 42"/>
              <a:gd name="T21" fmla="*/ 2147483647 h 61"/>
              <a:gd name="T22" fmla="*/ 2147483647 w 42"/>
              <a:gd name="T23" fmla="*/ 2147483647 h 61"/>
              <a:gd name="T24" fmla="*/ 2147483647 w 42"/>
              <a:gd name="T25" fmla="*/ 2147483647 h 61"/>
              <a:gd name="T26" fmla="*/ 2147483647 w 42"/>
              <a:gd name="T27" fmla="*/ 2147483647 h 61"/>
              <a:gd name="T28" fmla="*/ 2147483647 w 42"/>
              <a:gd name="T29" fmla="*/ 2147483647 h 61"/>
              <a:gd name="T30" fmla="*/ 2147483647 w 42"/>
              <a:gd name="T31" fmla="*/ 2147483647 h 61"/>
              <a:gd name="T32" fmla="*/ 2147483647 w 42"/>
              <a:gd name="T33" fmla="*/ 2147483647 h 61"/>
              <a:gd name="T34" fmla="*/ 2147483647 w 42"/>
              <a:gd name="T35" fmla="*/ 2147483647 h 61"/>
              <a:gd name="T36" fmla="*/ 2147483647 w 42"/>
              <a:gd name="T37" fmla="*/ 2147483647 h 6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42"/>
              <a:gd name="T58" fmla="*/ 0 h 61"/>
              <a:gd name="T59" fmla="*/ 42 w 42"/>
              <a:gd name="T60" fmla="*/ 61 h 61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42" h="61">
                <a:moveTo>
                  <a:pt x="28" y="8"/>
                </a:moveTo>
                <a:lnTo>
                  <a:pt x="28" y="5"/>
                </a:lnTo>
                <a:lnTo>
                  <a:pt x="21" y="5"/>
                </a:lnTo>
                <a:lnTo>
                  <a:pt x="13" y="5"/>
                </a:lnTo>
                <a:lnTo>
                  <a:pt x="5" y="0"/>
                </a:lnTo>
                <a:lnTo>
                  <a:pt x="0" y="0"/>
                </a:lnTo>
                <a:lnTo>
                  <a:pt x="0" y="8"/>
                </a:lnTo>
                <a:lnTo>
                  <a:pt x="0" y="17"/>
                </a:lnTo>
                <a:lnTo>
                  <a:pt x="3" y="22"/>
                </a:lnTo>
                <a:lnTo>
                  <a:pt x="5" y="30"/>
                </a:lnTo>
                <a:lnTo>
                  <a:pt x="8" y="39"/>
                </a:lnTo>
                <a:lnTo>
                  <a:pt x="13" y="44"/>
                </a:lnTo>
                <a:lnTo>
                  <a:pt x="13" y="49"/>
                </a:lnTo>
                <a:lnTo>
                  <a:pt x="26" y="52"/>
                </a:lnTo>
                <a:lnTo>
                  <a:pt x="41" y="60"/>
                </a:lnTo>
                <a:lnTo>
                  <a:pt x="34" y="35"/>
                </a:lnTo>
                <a:lnTo>
                  <a:pt x="34" y="30"/>
                </a:lnTo>
                <a:lnTo>
                  <a:pt x="28" y="17"/>
                </a:lnTo>
                <a:lnTo>
                  <a:pt x="28" y="8"/>
                </a:lnTo>
              </a:path>
            </a:pathLst>
          </a:custGeom>
          <a:solidFill>
            <a:srgbClr val="F9F9F9"/>
          </a:solidFill>
          <a:ln w="12700" cap="rnd">
            <a:solidFill>
              <a:schemeClr val="folHlink"/>
            </a:solidFill>
            <a:round/>
            <a:headEnd type="none" w="sm" len="sm"/>
            <a:tailEnd type="none" w="sm" len="sm"/>
          </a:ln>
        </p:spPr>
        <p:txBody>
          <a:bodyPr lIns="78904" tIns="39451" rIns="78904" bIns="39451"/>
          <a:lstStyle/>
          <a:p>
            <a:pPr defTabSz="787400"/>
            <a:endParaRPr lang="ru-RU" sz="800" b="1"/>
          </a:p>
        </p:txBody>
      </p:sp>
      <p:sp>
        <p:nvSpPr>
          <p:cNvPr id="14344" name="Freeform 65"/>
          <p:cNvSpPr>
            <a:spLocks/>
          </p:cNvSpPr>
          <p:nvPr/>
        </p:nvSpPr>
        <p:spPr bwMode="auto">
          <a:xfrm>
            <a:off x="6742113" y="1479550"/>
            <a:ext cx="254000" cy="146050"/>
          </a:xfrm>
          <a:custGeom>
            <a:avLst/>
            <a:gdLst>
              <a:gd name="T0" fmla="*/ 2147483647 w 89"/>
              <a:gd name="T1" fmla="*/ 2147483647 h 83"/>
              <a:gd name="T2" fmla="*/ 0 w 89"/>
              <a:gd name="T3" fmla="*/ 2147483647 h 83"/>
              <a:gd name="T4" fmla="*/ 0 w 89"/>
              <a:gd name="T5" fmla="*/ 2147483647 h 83"/>
              <a:gd name="T6" fmla="*/ 0 w 89"/>
              <a:gd name="T7" fmla="*/ 2147483647 h 83"/>
              <a:gd name="T8" fmla="*/ 0 w 89"/>
              <a:gd name="T9" fmla="*/ 2147483647 h 83"/>
              <a:gd name="T10" fmla="*/ 2147483647 w 89"/>
              <a:gd name="T11" fmla="*/ 0 h 83"/>
              <a:gd name="T12" fmla="*/ 2147483647 w 89"/>
              <a:gd name="T13" fmla="*/ 0 h 83"/>
              <a:gd name="T14" fmla="*/ 2147483647 w 89"/>
              <a:gd name="T15" fmla="*/ 0 h 83"/>
              <a:gd name="T16" fmla="*/ 2147483647 w 89"/>
              <a:gd name="T17" fmla="*/ 2147483647 h 83"/>
              <a:gd name="T18" fmla="*/ 2147483647 w 89"/>
              <a:gd name="T19" fmla="*/ 2147483647 h 83"/>
              <a:gd name="T20" fmla="*/ 2147483647 w 89"/>
              <a:gd name="T21" fmla="*/ 2147483647 h 83"/>
              <a:gd name="T22" fmla="*/ 2147483647 w 89"/>
              <a:gd name="T23" fmla="*/ 2147483647 h 83"/>
              <a:gd name="T24" fmla="*/ 2147483647 w 89"/>
              <a:gd name="T25" fmla="*/ 2147483647 h 83"/>
              <a:gd name="T26" fmla="*/ 2147483647 w 89"/>
              <a:gd name="T27" fmla="*/ 2147483647 h 83"/>
              <a:gd name="T28" fmla="*/ 2147483647 w 89"/>
              <a:gd name="T29" fmla="*/ 2147483647 h 83"/>
              <a:gd name="T30" fmla="*/ 2147483647 w 89"/>
              <a:gd name="T31" fmla="*/ 2147483647 h 83"/>
              <a:gd name="T32" fmla="*/ 2147483647 w 89"/>
              <a:gd name="T33" fmla="*/ 2147483647 h 83"/>
              <a:gd name="T34" fmla="*/ 2147483647 w 89"/>
              <a:gd name="T35" fmla="*/ 2147483647 h 83"/>
              <a:gd name="T36" fmla="*/ 2147483647 w 89"/>
              <a:gd name="T37" fmla="*/ 2147483647 h 83"/>
              <a:gd name="T38" fmla="*/ 2147483647 w 89"/>
              <a:gd name="T39" fmla="*/ 2147483647 h 83"/>
              <a:gd name="T40" fmla="*/ 2147483647 w 89"/>
              <a:gd name="T41" fmla="*/ 2147483647 h 8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83"/>
              <a:gd name="T65" fmla="*/ 89 w 89"/>
              <a:gd name="T66" fmla="*/ 83 h 83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83">
                <a:moveTo>
                  <a:pt x="8" y="69"/>
                </a:moveTo>
                <a:lnTo>
                  <a:pt x="0" y="54"/>
                </a:lnTo>
                <a:lnTo>
                  <a:pt x="0" y="49"/>
                </a:lnTo>
                <a:lnTo>
                  <a:pt x="0" y="37"/>
                </a:lnTo>
                <a:lnTo>
                  <a:pt x="0" y="8"/>
                </a:lnTo>
                <a:lnTo>
                  <a:pt x="3" y="0"/>
                </a:lnTo>
                <a:lnTo>
                  <a:pt x="13" y="0"/>
                </a:lnTo>
                <a:lnTo>
                  <a:pt x="39" y="0"/>
                </a:lnTo>
                <a:lnTo>
                  <a:pt x="57" y="3"/>
                </a:lnTo>
                <a:lnTo>
                  <a:pt x="75" y="15"/>
                </a:lnTo>
                <a:lnTo>
                  <a:pt x="75" y="17"/>
                </a:lnTo>
                <a:lnTo>
                  <a:pt x="70" y="27"/>
                </a:lnTo>
                <a:lnTo>
                  <a:pt x="75" y="49"/>
                </a:lnTo>
                <a:lnTo>
                  <a:pt x="81" y="64"/>
                </a:lnTo>
                <a:lnTo>
                  <a:pt x="88" y="82"/>
                </a:lnTo>
                <a:lnTo>
                  <a:pt x="75" y="79"/>
                </a:lnTo>
                <a:lnTo>
                  <a:pt x="65" y="74"/>
                </a:lnTo>
                <a:lnTo>
                  <a:pt x="52" y="69"/>
                </a:lnTo>
                <a:lnTo>
                  <a:pt x="42" y="69"/>
                </a:lnTo>
                <a:lnTo>
                  <a:pt x="29" y="69"/>
                </a:lnTo>
                <a:lnTo>
                  <a:pt x="8" y="69"/>
                </a:lnTo>
              </a:path>
            </a:pathLst>
          </a:custGeom>
          <a:solidFill>
            <a:schemeClr val="bg1"/>
          </a:solidFill>
          <a:ln w="12700" cap="rnd">
            <a:solidFill>
              <a:schemeClr val="folHlink"/>
            </a:solidFill>
            <a:round/>
            <a:headEnd type="none" w="sm" len="sm"/>
            <a:tailEnd type="none" w="sm" len="sm"/>
          </a:ln>
        </p:spPr>
        <p:txBody>
          <a:bodyPr lIns="78904" tIns="39451" rIns="78904" bIns="39451"/>
          <a:lstStyle/>
          <a:p>
            <a:pPr defTabSz="787400"/>
            <a:endParaRPr lang="ru-RU" sz="800" b="1"/>
          </a:p>
        </p:txBody>
      </p:sp>
      <p:sp>
        <p:nvSpPr>
          <p:cNvPr id="14345" name="Freeform 66"/>
          <p:cNvSpPr>
            <a:spLocks/>
          </p:cNvSpPr>
          <p:nvPr/>
        </p:nvSpPr>
        <p:spPr bwMode="auto">
          <a:xfrm>
            <a:off x="6681788" y="1470025"/>
            <a:ext cx="120650" cy="103188"/>
          </a:xfrm>
          <a:custGeom>
            <a:avLst/>
            <a:gdLst>
              <a:gd name="T0" fmla="*/ 0 w 42"/>
              <a:gd name="T1" fmla="*/ 0 h 59"/>
              <a:gd name="T2" fmla="*/ 2147483647 w 42"/>
              <a:gd name="T3" fmla="*/ 0 h 59"/>
              <a:gd name="T4" fmla="*/ 2147483647 w 42"/>
              <a:gd name="T5" fmla="*/ 0 h 59"/>
              <a:gd name="T6" fmla="*/ 2147483647 w 42"/>
              <a:gd name="T7" fmla="*/ 2147483647 h 59"/>
              <a:gd name="T8" fmla="*/ 2147483647 w 42"/>
              <a:gd name="T9" fmla="*/ 2147483647 h 59"/>
              <a:gd name="T10" fmla="*/ 2147483647 w 42"/>
              <a:gd name="T11" fmla="*/ 2147483647 h 59"/>
              <a:gd name="T12" fmla="*/ 2147483647 w 42"/>
              <a:gd name="T13" fmla="*/ 2147483647 h 59"/>
              <a:gd name="T14" fmla="*/ 2147483647 w 42"/>
              <a:gd name="T15" fmla="*/ 2147483647 h 59"/>
              <a:gd name="T16" fmla="*/ 2147483647 w 42"/>
              <a:gd name="T17" fmla="*/ 2147483647 h 59"/>
              <a:gd name="T18" fmla="*/ 2147483647 w 42"/>
              <a:gd name="T19" fmla="*/ 2147483647 h 59"/>
              <a:gd name="T20" fmla="*/ 2147483647 w 42"/>
              <a:gd name="T21" fmla="*/ 2147483647 h 59"/>
              <a:gd name="T22" fmla="*/ 2147483647 w 42"/>
              <a:gd name="T23" fmla="*/ 2147483647 h 59"/>
              <a:gd name="T24" fmla="*/ 2147483647 w 42"/>
              <a:gd name="T25" fmla="*/ 2147483647 h 59"/>
              <a:gd name="T26" fmla="*/ 2147483647 w 42"/>
              <a:gd name="T27" fmla="*/ 2147483647 h 59"/>
              <a:gd name="T28" fmla="*/ 2147483647 w 42"/>
              <a:gd name="T29" fmla="*/ 2147483647 h 59"/>
              <a:gd name="T30" fmla="*/ 2147483647 w 42"/>
              <a:gd name="T31" fmla="*/ 2147483647 h 59"/>
              <a:gd name="T32" fmla="*/ 2147483647 w 42"/>
              <a:gd name="T33" fmla="*/ 2147483647 h 59"/>
              <a:gd name="T34" fmla="*/ 2147483647 w 42"/>
              <a:gd name="T35" fmla="*/ 2147483647 h 59"/>
              <a:gd name="T36" fmla="*/ 2147483647 w 42"/>
              <a:gd name="T37" fmla="*/ 2147483647 h 59"/>
              <a:gd name="T38" fmla="*/ 2147483647 w 42"/>
              <a:gd name="T39" fmla="*/ 2147483647 h 59"/>
              <a:gd name="T40" fmla="*/ 0 w 42"/>
              <a:gd name="T41" fmla="*/ 2147483647 h 59"/>
              <a:gd name="T42" fmla="*/ 0 w 42"/>
              <a:gd name="T43" fmla="*/ 0 h 5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42"/>
              <a:gd name="T67" fmla="*/ 0 h 59"/>
              <a:gd name="T68" fmla="*/ 42 w 42"/>
              <a:gd name="T69" fmla="*/ 59 h 59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42" h="59">
                <a:moveTo>
                  <a:pt x="0" y="0"/>
                </a:moveTo>
                <a:lnTo>
                  <a:pt x="3" y="0"/>
                </a:lnTo>
                <a:lnTo>
                  <a:pt x="8" y="0"/>
                </a:lnTo>
                <a:lnTo>
                  <a:pt x="13" y="2"/>
                </a:lnTo>
                <a:lnTo>
                  <a:pt x="21" y="2"/>
                </a:lnTo>
                <a:lnTo>
                  <a:pt x="26" y="2"/>
                </a:lnTo>
                <a:lnTo>
                  <a:pt x="34" y="5"/>
                </a:lnTo>
                <a:lnTo>
                  <a:pt x="41" y="5"/>
                </a:lnTo>
                <a:lnTo>
                  <a:pt x="36" y="13"/>
                </a:lnTo>
                <a:lnTo>
                  <a:pt x="34" y="28"/>
                </a:lnTo>
                <a:lnTo>
                  <a:pt x="34" y="33"/>
                </a:lnTo>
                <a:lnTo>
                  <a:pt x="34" y="38"/>
                </a:lnTo>
                <a:lnTo>
                  <a:pt x="34" y="42"/>
                </a:lnTo>
                <a:lnTo>
                  <a:pt x="34" y="58"/>
                </a:lnTo>
                <a:lnTo>
                  <a:pt x="26" y="50"/>
                </a:lnTo>
                <a:lnTo>
                  <a:pt x="21" y="38"/>
                </a:lnTo>
                <a:lnTo>
                  <a:pt x="13" y="28"/>
                </a:lnTo>
                <a:lnTo>
                  <a:pt x="8" y="22"/>
                </a:lnTo>
                <a:lnTo>
                  <a:pt x="3" y="18"/>
                </a:lnTo>
                <a:lnTo>
                  <a:pt x="3" y="17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F9F9F9"/>
          </a:solidFill>
          <a:ln w="12700" cap="rnd">
            <a:solidFill>
              <a:schemeClr val="folHlink"/>
            </a:solidFill>
            <a:round/>
            <a:headEnd type="none" w="sm" len="sm"/>
            <a:tailEnd type="none" w="sm" len="sm"/>
          </a:ln>
        </p:spPr>
        <p:txBody>
          <a:bodyPr lIns="78904" tIns="39451" rIns="78904" bIns="39451"/>
          <a:lstStyle/>
          <a:p>
            <a:pPr defTabSz="787400"/>
            <a:endParaRPr lang="ru-RU" sz="800" b="1"/>
          </a:p>
        </p:txBody>
      </p:sp>
      <p:sp>
        <p:nvSpPr>
          <p:cNvPr id="14346" name="Freeform 67"/>
          <p:cNvSpPr>
            <a:spLocks/>
          </p:cNvSpPr>
          <p:nvPr/>
        </p:nvSpPr>
        <p:spPr bwMode="auto">
          <a:xfrm>
            <a:off x="6367463" y="1443038"/>
            <a:ext cx="396875" cy="139700"/>
          </a:xfrm>
          <a:custGeom>
            <a:avLst/>
            <a:gdLst>
              <a:gd name="T0" fmla="*/ 0 w 138"/>
              <a:gd name="T1" fmla="*/ 2147483647 h 79"/>
              <a:gd name="T2" fmla="*/ 0 w 138"/>
              <a:gd name="T3" fmla="*/ 2147483647 h 79"/>
              <a:gd name="T4" fmla="*/ 2147483647 w 138"/>
              <a:gd name="T5" fmla="*/ 2147483647 h 79"/>
              <a:gd name="T6" fmla="*/ 2147483647 w 138"/>
              <a:gd name="T7" fmla="*/ 2147483647 h 79"/>
              <a:gd name="T8" fmla="*/ 2147483647 w 138"/>
              <a:gd name="T9" fmla="*/ 0 h 79"/>
              <a:gd name="T10" fmla="*/ 2147483647 w 138"/>
              <a:gd name="T11" fmla="*/ 0 h 79"/>
              <a:gd name="T12" fmla="*/ 2147483647 w 138"/>
              <a:gd name="T13" fmla="*/ 0 h 79"/>
              <a:gd name="T14" fmla="*/ 2147483647 w 138"/>
              <a:gd name="T15" fmla="*/ 0 h 79"/>
              <a:gd name="T16" fmla="*/ 2147483647 w 138"/>
              <a:gd name="T17" fmla="*/ 0 h 79"/>
              <a:gd name="T18" fmla="*/ 2147483647 w 138"/>
              <a:gd name="T19" fmla="*/ 0 h 79"/>
              <a:gd name="T20" fmla="*/ 2147483647 w 138"/>
              <a:gd name="T21" fmla="*/ 0 h 79"/>
              <a:gd name="T22" fmla="*/ 2147483647 w 138"/>
              <a:gd name="T23" fmla="*/ 0 h 79"/>
              <a:gd name="T24" fmla="*/ 2147483647 w 138"/>
              <a:gd name="T25" fmla="*/ 0 h 79"/>
              <a:gd name="T26" fmla="*/ 2147483647 w 138"/>
              <a:gd name="T27" fmla="*/ 2147483647 h 79"/>
              <a:gd name="T28" fmla="*/ 2147483647 w 138"/>
              <a:gd name="T29" fmla="*/ 2147483647 h 79"/>
              <a:gd name="T30" fmla="*/ 2147483647 w 138"/>
              <a:gd name="T31" fmla="*/ 2147483647 h 79"/>
              <a:gd name="T32" fmla="*/ 2147483647 w 138"/>
              <a:gd name="T33" fmla="*/ 2147483647 h 79"/>
              <a:gd name="T34" fmla="*/ 2147483647 w 138"/>
              <a:gd name="T35" fmla="*/ 2147483647 h 79"/>
              <a:gd name="T36" fmla="*/ 2147483647 w 138"/>
              <a:gd name="T37" fmla="*/ 2147483647 h 79"/>
              <a:gd name="T38" fmla="*/ 2147483647 w 138"/>
              <a:gd name="T39" fmla="*/ 2147483647 h 79"/>
              <a:gd name="T40" fmla="*/ 2147483647 w 138"/>
              <a:gd name="T41" fmla="*/ 2147483647 h 79"/>
              <a:gd name="T42" fmla="*/ 2147483647 w 138"/>
              <a:gd name="T43" fmla="*/ 2147483647 h 79"/>
              <a:gd name="T44" fmla="*/ 2147483647 w 138"/>
              <a:gd name="T45" fmla="*/ 2147483647 h 79"/>
              <a:gd name="T46" fmla="*/ 2147483647 w 138"/>
              <a:gd name="T47" fmla="*/ 2147483647 h 79"/>
              <a:gd name="T48" fmla="*/ 2147483647 w 138"/>
              <a:gd name="T49" fmla="*/ 2147483647 h 79"/>
              <a:gd name="T50" fmla="*/ 2147483647 w 138"/>
              <a:gd name="T51" fmla="*/ 2147483647 h 79"/>
              <a:gd name="T52" fmla="*/ 2147483647 w 138"/>
              <a:gd name="T53" fmla="*/ 2147483647 h 79"/>
              <a:gd name="T54" fmla="*/ 2147483647 w 138"/>
              <a:gd name="T55" fmla="*/ 2147483647 h 79"/>
              <a:gd name="T56" fmla="*/ 2147483647 w 138"/>
              <a:gd name="T57" fmla="*/ 2147483647 h 79"/>
              <a:gd name="T58" fmla="*/ 2147483647 w 138"/>
              <a:gd name="T59" fmla="*/ 2147483647 h 79"/>
              <a:gd name="T60" fmla="*/ 2147483647 w 138"/>
              <a:gd name="T61" fmla="*/ 2147483647 h 79"/>
              <a:gd name="T62" fmla="*/ 2147483647 w 138"/>
              <a:gd name="T63" fmla="*/ 2147483647 h 79"/>
              <a:gd name="T64" fmla="*/ 2147483647 w 138"/>
              <a:gd name="T65" fmla="*/ 2147483647 h 79"/>
              <a:gd name="T66" fmla="*/ 2147483647 w 138"/>
              <a:gd name="T67" fmla="*/ 2147483647 h 79"/>
              <a:gd name="T68" fmla="*/ 2147483647 w 138"/>
              <a:gd name="T69" fmla="*/ 2147483647 h 79"/>
              <a:gd name="T70" fmla="*/ 2147483647 w 138"/>
              <a:gd name="T71" fmla="*/ 2147483647 h 79"/>
              <a:gd name="T72" fmla="*/ 2147483647 w 138"/>
              <a:gd name="T73" fmla="*/ 2147483647 h 79"/>
              <a:gd name="T74" fmla="*/ 2147483647 w 138"/>
              <a:gd name="T75" fmla="*/ 2147483647 h 79"/>
              <a:gd name="T76" fmla="*/ 2147483647 w 138"/>
              <a:gd name="T77" fmla="*/ 2147483647 h 79"/>
              <a:gd name="T78" fmla="*/ 2147483647 w 138"/>
              <a:gd name="T79" fmla="*/ 2147483647 h 79"/>
              <a:gd name="T80" fmla="*/ 2147483647 w 138"/>
              <a:gd name="T81" fmla="*/ 2147483647 h 79"/>
              <a:gd name="T82" fmla="*/ 2147483647 w 138"/>
              <a:gd name="T83" fmla="*/ 2147483647 h 79"/>
              <a:gd name="T84" fmla="*/ 0 w 138"/>
              <a:gd name="T85" fmla="*/ 2147483647 h 79"/>
              <a:gd name="T86" fmla="*/ 0 w 138"/>
              <a:gd name="T87" fmla="*/ 2147483647 h 7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8"/>
              <a:gd name="T133" fmla="*/ 0 h 79"/>
              <a:gd name="T134" fmla="*/ 138 w 138"/>
              <a:gd name="T135" fmla="*/ 79 h 7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8" h="79">
                <a:moveTo>
                  <a:pt x="0" y="12"/>
                </a:moveTo>
                <a:lnTo>
                  <a:pt x="0" y="8"/>
                </a:lnTo>
                <a:lnTo>
                  <a:pt x="5" y="5"/>
                </a:lnTo>
                <a:lnTo>
                  <a:pt x="10" y="3"/>
                </a:lnTo>
                <a:lnTo>
                  <a:pt x="18" y="0"/>
                </a:lnTo>
                <a:lnTo>
                  <a:pt x="23" y="0"/>
                </a:lnTo>
                <a:lnTo>
                  <a:pt x="34" y="0"/>
                </a:lnTo>
                <a:lnTo>
                  <a:pt x="41" y="0"/>
                </a:lnTo>
                <a:lnTo>
                  <a:pt x="49" y="0"/>
                </a:lnTo>
                <a:lnTo>
                  <a:pt x="60" y="0"/>
                </a:lnTo>
                <a:lnTo>
                  <a:pt x="70" y="0"/>
                </a:lnTo>
                <a:lnTo>
                  <a:pt x="78" y="0"/>
                </a:lnTo>
                <a:lnTo>
                  <a:pt x="86" y="0"/>
                </a:lnTo>
                <a:lnTo>
                  <a:pt x="93" y="3"/>
                </a:lnTo>
                <a:lnTo>
                  <a:pt x="101" y="3"/>
                </a:lnTo>
                <a:lnTo>
                  <a:pt x="106" y="5"/>
                </a:lnTo>
                <a:lnTo>
                  <a:pt x="109" y="8"/>
                </a:lnTo>
                <a:lnTo>
                  <a:pt x="109" y="15"/>
                </a:lnTo>
                <a:lnTo>
                  <a:pt x="109" y="17"/>
                </a:lnTo>
                <a:lnTo>
                  <a:pt x="114" y="22"/>
                </a:lnTo>
                <a:lnTo>
                  <a:pt x="114" y="32"/>
                </a:lnTo>
                <a:lnTo>
                  <a:pt x="119" y="40"/>
                </a:lnTo>
                <a:lnTo>
                  <a:pt x="124" y="53"/>
                </a:lnTo>
                <a:lnTo>
                  <a:pt x="130" y="63"/>
                </a:lnTo>
                <a:lnTo>
                  <a:pt x="135" y="73"/>
                </a:lnTo>
                <a:lnTo>
                  <a:pt x="137" y="78"/>
                </a:lnTo>
                <a:lnTo>
                  <a:pt x="130" y="73"/>
                </a:lnTo>
                <a:lnTo>
                  <a:pt x="119" y="67"/>
                </a:lnTo>
                <a:lnTo>
                  <a:pt x="109" y="63"/>
                </a:lnTo>
                <a:lnTo>
                  <a:pt x="99" y="58"/>
                </a:lnTo>
                <a:lnTo>
                  <a:pt x="88" y="57"/>
                </a:lnTo>
                <a:lnTo>
                  <a:pt x="78" y="53"/>
                </a:lnTo>
                <a:lnTo>
                  <a:pt x="65" y="53"/>
                </a:lnTo>
                <a:lnTo>
                  <a:pt x="49" y="53"/>
                </a:lnTo>
                <a:lnTo>
                  <a:pt x="36" y="53"/>
                </a:lnTo>
                <a:lnTo>
                  <a:pt x="23" y="53"/>
                </a:lnTo>
                <a:lnTo>
                  <a:pt x="10" y="57"/>
                </a:lnTo>
                <a:lnTo>
                  <a:pt x="10" y="53"/>
                </a:lnTo>
                <a:lnTo>
                  <a:pt x="10" y="47"/>
                </a:lnTo>
                <a:lnTo>
                  <a:pt x="8" y="38"/>
                </a:lnTo>
                <a:lnTo>
                  <a:pt x="5" y="32"/>
                </a:lnTo>
                <a:lnTo>
                  <a:pt x="3" y="22"/>
                </a:lnTo>
                <a:lnTo>
                  <a:pt x="0" y="17"/>
                </a:lnTo>
                <a:lnTo>
                  <a:pt x="0" y="12"/>
                </a:lnTo>
              </a:path>
            </a:pathLst>
          </a:custGeom>
          <a:solidFill>
            <a:schemeClr val="bg1"/>
          </a:solidFill>
          <a:ln w="12700" cap="rnd">
            <a:solidFill>
              <a:schemeClr val="folHlink"/>
            </a:solidFill>
            <a:round/>
            <a:headEnd type="none" w="sm" len="sm"/>
            <a:tailEnd type="none" w="sm" len="sm"/>
          </a:ln>
        </p:spPr>
        <p:txBody>
          <a:bodyPr lIns="78904" tIns="39451" rIns="78904" bIns="39451"/>
          <a:lstStyle/>
          <a:p>
            <a:pPr defTabSz="787400"/>
            <a:endParaRPr lang="ru-RU" sz="800" b="1"/>
          </a:p>
        </p:txBody>
      </p:sp>
      <p:sp>
        <p:nvSpPr>
          <p:cNvPr id="14347" name="Freeform 68"/>
          <p:cNvSpPr>
            <a:spLocks/>
          </p:cNvSpPr>
          <p:nvPr/>
        </p:nvSpPr>
        <p:spPr bwMode="auto">
          <a:xfrm>
            <a:off x="7061200" y="1531938"/>
            <a:ext cx="112713" cy="107950"/>
          </a:xfrm>
          <a:custGeom>
            <a:avLst/>
            <a:gdLst>
              <a:gd name="T0" fmla="*/ 2147483647 w 39"/>
              <a:gd name="T1" fmla="*/ 2147483647 h 61"/>
              <a:gd name="T2" fmla="*/ 2147483647 w 39"/>
              <a:gd name="T3" fmla="*/ 2147483647 h 61"/>
              <a:gd name="T4" fmla="*/ 2147483647 w 39"/>
              <a:gd name="T5" fmla="*/ 2147483647 h 61"/>
              <a:gd name="T6" fmla="*/ 2147483647 w 39"/>
              <a:gd name="T7" fmla="*/ 2147483647 h 61"/>
              <a:gd name="T8" fmla="*/ 2147483647 w 39"/>
              <a:gd name="T9" fmla="*/ 2147483647 h 61"/>
              <a:gd name="T10" fmla="*/ 2147483647 w 39"/>
              <a:gd name="T11" fmla="*/ 2147483647 h 61"/>
              <a:gd name="T12" fmla="*/ 0 w 39"/>
              <a:gd name="T13" fmla="*/ 2147483647 h 61"/>
              <a:gd name="T14" fmla="*/ 0 w 39"/>
              <a:gd name="T15" fmla="*/ 2147483647 h 61"/>
              <a:gd name="T16" fmla="*/ 0 w 39"/>
              <a:gd name="T17" fmla="*/ 2147483647 h 61"/>
              <a:gd name="T18" fmla="*/ 0 w 39"/>
              <a:gd name="T19" fmla="*/ 2147483647 h 61"/>
              <a:gd name="T20" fmla="*/ 0 w 39"/>
              <a:gd name="T21" fmla="*/ 2147483647 h 61"/>
              <a:gd name="T22" fmla="*/ 0 w 39"/>
              <a:gd name="T23" fmla="*/ 2147483647 h 61"/>
              <a:gd name="T24" fmla="*/ 0 w 39"/>
              <a:gd name="T25" fmla="*/ 2147483647 h 61"/>
              <a:gd name="T26" fmla="*/ 0 w 39"/>
              <a:gd name="T27" fmla="*/ 0 h 61"/>
              <a:gd name="T28" fmla="*/ 2147483647 w 39"/>
              <a:gd name="T29" fmla="*/ 0 h 61"/>
              <a:gd name="T30" fmla="*/ 2147483647 w 39"/>
              <a:gd name="T31" fmla="*/ 0 h 61"/>
              <a:gd name="T32" fmla="*/ 2147483647 w 39"/>
              <a:gd name="T33" fmla="*/ 0 h 61"/>
              <a:gd name="T34" fmla="*/ 2147483647 w 39"/>
              <a:gd name="T35" fmla="*/ 0 h 61"/>
              <a:gd name="T36" fmla="*/ 2147483647 w 39"/>
              <a:gd name="T37" fmla="*/ 2147483647 h 61"/>
              <a:gd name="T38" fmla="*/ 2147483647 w 39"/>
              <a:gd name="T39" fmla="*/ 2147483647 h 61"/>
              <a:gd name="T40" fmla="*/ 2147483647 w 39"/>
              <a:gd name="T41" fmla="*/ 2147483647 h 61"/>
              <a:gd name="T42" fmla="*/ 2147483647 w 39"/>
              <a:gd name="T43" fmla="*/ 2147483647 h 61"/>
              <a:gd name="T44" fmla="*/ 2147483647 w 39"/>
              <a:gd name="T45" fmla="*/ 2147483647 h 61"/>
              <a:gd name="T46" fmla="*/ 2147483647 w 39"/>
              <a:gd name="T47" fmla="*/ 2147483647 h 61"/>
              <a:gd name="T48" fmla="*/ 2147483647 w 39"/>
              <a:gd name="T49" fmla="*/ 2147483647 h 61"/>
              <a:gd name="T50" fmla="*/ 2147483647 w 39"/>
              <a:gd name="T51" fmla="*/ 2147483647 h 61"/>
              <a:gd name="T52" fmla="*/ 2147483647 w 39"/>
              <a:gd name="T53" fmla="*/ 2147483647 h 6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39"/>
              <a:gd name="T82" fmla="*/ 0 h 61"/>
              <a:gd name="T83" fmla="*/ 39 w 39"/>
              <a:gd name="T84" fmla="*/ 61 h 61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39" h="61">
                <a:moveTo>
                  <a:pt x="38" y="55"/>
                </a:moveTo>
                <a:lnTo>
                  <a:pt x="28" y="52"/>
                </a:lnTo>
                <a:lnTo>
                  <a:pt x="20" y="52"/>
                </a:lnTo>
                <a:lnTo>
                  <a:pt x="13" y="52"/>
                </a:lnTo>
                <a:lnTo>
                  <a:pt x="5" y="55"/>
                </a:lnTo>
                <a:lnTo>
                  <a:pt x="3" y="60"/>
                </a:lnTo>
                <a:lnTo>
                  <a:pt x="0" y="52"/>
                </a:lnTo>
                <a:lnTo>
                  <a:pt x="0" y="45"/>
                </a:lnTo>
                <a:lnTo>
                  <a:pt x="0" y="40"/>
                </a:lnTo>
                <a:lnTo>
                  <a:pt x="0" y="30"/>
                </a:lnTo>
                <a:lnTo>
                  <a:pt x="0" y="22"/>
                </a:lnTo>
                <a:lnTo>
                  <a:pt x="0" y="13"/>
                </a:lnTo>
                <a:lnTo>
                  <a:pt x="0" y="5"/>
                </a:lnTo>
                <a:lnTo>
                  <a:pt x="0" y="0"/>
                </a:lnTo>
                <a:lnTo>
                  <a:pt x="5" y="0"/>
                </a:lnTo>
                <a:lnTo>
                  <a:pt x="18" y="0"/>
                </a:lnTo>
                <a:lnTo>
                  <a:pt x="26" y="0"/>
                </a:lnTo>
                <a:lnTo>
                  <a:pt x="36" y="0"/>
                </a:lnTo>
                <a:lnTo>
                  <a:pt x="33" y="5"/>
                </a:lnTo>
                <a:lnTo>
                  <a:pt x="31" y="12"/>
                </a:lnTo>
                <a:lnTo>
                  <a:pt x="31" y="17"/>
                </a:lnTo>
                <a:lnTo>
                  <a:pt x="31" y="22"/>
                </a:lnTo>
                <a:lnTo>
                  <a:pt x="31" y="27"/>
                </a:lnTo>
                <a:lnTo>
                  <a:pt x="31" y="35"/>
                </a:lnTo>
                <a:lnTo>
                  <a:pt x="33" y="40"/>
                </a:lnTo>
                <a:lnTo>
                  <a:pt x="36" y="45"/>
                </a:lnTo>
                <a:lnTo>
                  <a:pt x="38" y="55"/>
                </a:lnTo>
              </a:path>
            </a:pathLst>
          </a:custGeom>
          <a:solidFill>
            <a:schemeClr val="bg1"/>
          </a:solidFill>
          <a:ln w="12700" cap="rnd">
            <a:solidFill>
              <a:schemeClr val="folHlink"/>
            </a:solidFill>
            <a:round/>
            <a:headEnd type="none" w="sm" len="sm"/>
            <a:tailEnd type="none" w="sm" len="sm"/>
          </a:ln>
        </p:spPr>
        <p:txBody>
          <a:bodyPr lIns="78904" tIns="39451" rIns="78904" bIns="39451"/>
          <a:lstStyle/>
          <a:p>
            <a:pPr defTabSz="787400"/>
            <a:endParaRPr lang="ru-RU" sz="800" b="1"/>
          </a:p>
        </p:txBody>
      </p:sp>
      <p:sp>
        <p:nvSpPr>
          <p:cNvPr id="14348" name="Freeform 69"/>
          <p:cNvSpPr>
            <a:spLocks/>
          </p:cNvSpPr>
          <p:nvPr/>
        </p:nvSpPr>
        <p:spPr bwMode="auto">
          <a:xfrm>
            <a:off x="7061200" y="1628775"/>
            <a:ext cx="160338" cy="68263"/>
          </a:xfrm>
          <a:custGeom>
            <a:avLst/>
            <a:gdLst>
              <a:gd name="T0" fmla="*/ 2147483647 w 55"/>
              <a:gd name="T1" fmla="*/ 2147483647 h 39"/>
              <a:gd name="T2" fmla="*/ 2147483647 w 55"/>
              <a:gd name="T3" fmla="*/ 2147483647 h 39"/>
              <a:gd name="T4" fmla="*/ 2147483647 w 55"/>
              <a:gd name="T5" fmla="*/ 2147483647 h 39"/>
              <a:gd name="T6" fmla="*/ 2147483647 w 55"/>
              <a:gd name="T7" fmla="*/ 0 h 39"/>
              <a:gd name="T8" fmla="*/ 2147483647 w 55"/>
              <a:gd name="T9" fmla="*/ 0 h 39"/>
              <a:gd name="T10" fmla="*/ 2147483647 w 55"/>
              <a:gd name="T11" fmla="*/ 0 h 39"/>
              <a:gd name="T12" fmla="*/ 2147483647 w 55"/>
              <a:gd name="T13" fmla="*/ 0 h 39"/>
              <a:gd name="T14" fmla="*/ 0 w 55"/>
              <a:gd name="T15" fmla="*/ 0 h 39"/>
              <a:gd name="T16" fmla="*/ 0 w 55"/>
              <a:gd name="T17" fmla="*/ 2147483647 h 39"/>
              <a:gd name="T18" fmla="*/ 0 w 55"/>
              <a:gd name="T19" fmla="*/ 2147483647 h 39"/>
              <a:gd name="T20" fmla="*/ 0 w 55"/>
              <a:gd name="T21" fmla="*/ 2147483647 h 39"/>
              <a:gd name="T22" fmla="*/ 0 w 55"/>
              <a:gd name="T23" fmla="*/ 2147483647 h 39"/>
              <a:gd name="T24" fmla="*/ 0 w 55"/>
              <a:gd name="T25" fmla="*/ 2147483647 h 39"/>
              <a:gd name="T26" fmla="*/ 2147483647 w 55"/>
              <a:gd name="T27" fmla="*/ 2147483647 h 39"/>
              <a:gd name="T28" fmla="*/ 2147483647 w 55"/>
              <a:gd name="T29" fmla="*/ 2147483647 h 39"/>
              <a:gd name="T30" fmla="*/ 2147483647 w 55"/>
              <a:gd name="T31" fmla="*/ 2147483647 h 39"/>
              <a:gd name="T32" fmla="*/ 2147483647 w 55"/>
              <a:gd name="T33" fmla="*/ 2147483647 h 39"/>
              <a:gd name="T34" fmla="*/ 2147483647 w 55"/>
              <a:gd name="T35" fmla="*/ 2147483647 h 39"/>
              <a:gd name="T36" fmla="*/ 2147483647 w 55"/>
              <a:gd name="T37" fmla="*/ 2147483647 h 3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55"/>
              <a:gd name="T58" fmla="*/ 0 h 39"/>
              <a:gd name="T59" fmla="*/ 55 w 55"/>
              <a:gd name="T60" fmla="*/ 39 h 39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55" h="39">
                <a:moveTo>
                  <a:pt x="54" y="35"/>
                </a:moveTo>
                <a:lnTo>
                  <a:pt x="47" y="22"/>
                </a:lnTo>
                <a:lnTo>
                  <a:pt x="44" y="8"/>
                </a:lnTo>
                <a:lnTo>
                  <a:pt x="41" y="0"/>
                </a:lnTo>
                <a:lnTo>
                  <a:pt x="31" y="0"/>
                </a:lnTo>
                <a:lnTo>
                  <a:pt x="18" y="0"/>
                </a:lnTo>
                <a:lnTo>
                  <a:pt x="3" y="0"/>
                </a:lnTo>
                <a:lnTo>
                  <a:pt x="0" y="0"/>
                </a:lnTo>
                <a:lnTo>
                  <a:pt x="0" y="8"/>
                </a:lnTo>
                <a:lnTo>
                  <a:pt x="0" y="17"/>
                </a:lnTo>
                <a:lnTo>
                  <a:pt x="0" y="25"/>
                </a:lnTo>
                <a:lnTo>
                  <a:pt x="0" y="30"/>
                </a:lnTo>
                <a:lnTo>
                  <a:pt x="0" y="35"/>
                </a:lnTo>
                <a:lnTo>
                  <a:pt x="3" y="38"/>
                </a:lnTo>
                <a:lnTo>
                  <a:pt x="10" y="30"/>
                </a:lnTo>
                <a:lnTo>
                  <a:pt x="23" y="30"/>
                </a:lnTo>
                <a:lnTo>
                  <a:pt x="36" y="30"/>
                </a:lnTo>
                <a:lnTo>
                  <a:pt x="47" y="30"/>
                </a:lnTo>
                <a:lnTo>
                  <a:pt x="54" y="35"/>
                </a:lnTo>
              </a:path>
            </a:pathLst>
          </a:custGeom>
          <a:solidFill>
            <a:srgbClr val="114FFB"/>
          </a:solidFill>
          <a:ln w="9525" cap="rnd">
            <a:noFill/>
            <a:round/>
            <a:headEnd type="none" w="sm" len="sm"/>
            <a:tailEnd type="none" w="sm" len="sm"/>
          </a:ln>
        </p:spPr>
        <p:txBody>
          <a:bodyPr lIns="78904" tIns="39451" rIns="78904" bIns="39451"/>
          <a:lstStyle/>
          <a:p>
            <a:pPr defTabSz="787400"/>
            <a:endParaRPr lang="ru-RU" sz="800" b="1"/>
          </a:p>
        </p:txBody>
      </p:sp>
      <p:sp>
        <p:nvSpPr>
          <p:cNvPr id="14349" name="Freeform 70"/>
          <p:cNvSpPr>
            <a:spLocks/>
          </p:cNvSpPr>
          <p:nvPr/>
        </p:nvSpPr>
        <p:spPr bwMode="auto">
          <a:xfrm>
            <a:off x="6778625" y="1597025"/>
            <a:ext cx="282575" cy="84138"/>
          </a:xfrm>
          <a:custGeom>
            <a:avLst/>
            <a:gdLst>
              <a:gd name="T0" fmla="*/ 2147483647 w 99"/>
              <a:gd name="T1" fmla="*/ 2147483647 h 47"/>
              <a:gd name="T2" fmla="*/ 2147483647 w 99"/>
              <a:gd name="T3" fmla="*/ 2147483647 h 47"/>
              <a:gd name="T4" fmla="*/ 2147483647 w 99"/>
              <a:gd name="T5" fmla="*/ 2147483647 h 47"/>
              <a:gd name="T6" fmla="*/ 2147483647 w 99"/>
              <a:gd name="T7" fmla="*/ 2147483647 h 47"/>
              <a:gd name="T8" fmla="*/ 2147483647 w 99"/>
              <a:gd name="T9" fmla="*/ 2147483647 h 47"/>
              <a:gd name="T10" fmla="*/ 2147483647 w 99"/>
              <a:gd name="T11" fmla="*/ 2147483647 h 47"/>
              <a:gd name="T12" fmla="*/ 2147483647 w 99"/>
              <a:gd name="T13" fmla="*/ 2147483647 h 47"/>
              <a:gd name="T14" fmla="*/ 2147483647 w 99"/>
              <a:gd name="T15" fmla="*/ 2147483647 h 47"/>
              <a:gd name="T16" fmla="*/ 2147483647 w 99"/>
              <a:gd name="T17" fmla="*/ 2147483647 h 47"/>
              <a:gd name="T18" fmla="*/ 2147483647 w 99"/>
              <a:gd name="T19" fmla="*/ 2147483647 h 47"/>
              <a:gd name="T20" fmla="*/ 2147483647 w 99"/>
              <a:gd name="T21" fmla="*/ 2147483647 h 47"/>
              <a:gd name="T22" fmla="*/ 2147483647 w 99"/>
              <a:gd name="T23" fmla="*/ 0 h 47"/>
              <a:gd name="T24" fmla="*/ 2147483647 w 99"/>
              <a:gd name="T25" fmla="*/ 0 h 47"/>
              <a:gd name="T26" fmla="*/ 0 w 99"/>
              <a:gd name="T27" fmla="*/ 0 h 47"/>
              <a:gd name="T28" fmla="*/ 2147483647 w 99"/>
              <a:gd name="T29" fmla="*/ 2147483647 h 47"/>
              <a:gd name="T30" fmla="*/ 2147483647 w 99"/>
              <a:gd name="T31" fmla="*/ 2147483647 h 47"/>
              <a:gd name="T32" fmla="*/ 2147483647 w 99"/>
              <a:gd name="T33" fmla="*/ 2147483647 h 4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99"/>
              <a:gd name="T52" fmla="*/ 0 h 47"/>
              <a:gd name="T53" fmla="*/ 99 w 99"/>
              <a:gd name="T54" fmla="*/ 47 h 47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99" h="47">
                <a:moveTo>
                  <a:pt x="18" y="31"/>
                </a:moveTo>
                <a:lnTo>
                  <a:pt x="31" y="31"/>
                </a:lnTo>
                <a:lnTo>
                  <a:pt x="47" y="31"/>
                </a:lnTo>
                <a:lnTo>
                  <a:pt x="70" y="38"/>
                </a:lnTo>
                <a:lnTo>
                  <a:pt x="85" y="41"/>
                </a:lnTo>
                <a:lnTo>
                  <a:pt x="96" y="46"/>
                </a:lnTo>
                <a:lnTo>
                  <a:pt x="98" y="46"/>
                </a:lnTo>
                <a:lnTo>
                  <a:pt x="91" y="31"/>
                </a:lnTo>
                <a:lnTo>
                  <a:pt x="85" y="20"/>
                </a:lnTo>
                <a:lnTo>
                  <a:pt x="80" y="12"/>
                </a:lnTo>
                <a:lnTo>
                  <a:pt x="57" y="3"/>
                </a:lnTo>
                <a:lnTo>
                  <a:pt x="39" y="0"/>
                </a:lnTo>
                <a:lnTo>
                  <a:pt x="13" y="0"/>
                </a:lnTo>
                <a:lnTo>
                  <a:pt x="0" y="0"/>
                </a:lnTo>
                <a:lnTo>
                  <a:pt x="8" y="17"/>
                </a:lnTo>
                <a:lnTo>
                  <a:pt x="13" y="26"/>
                </a:lnTo>
                <a:lnTo>
                  <a:pt x="18" y="31"/>
                </a:lnTo>
              </a:path>
            </a:pathLst>
          </a:custGeom>
          <a:solidFill>
            <a:srgbClr val="114FFB"/>
          </a:solidFill>
          <a:ln w="9525" cap="rnd">
            <a:noFill/>
            <a:round/>
            <a:headEnd type="none" w="sm" len="sm"/>
            <a:tailEnd type="none" w="sm" len="sm"/>
          </a:ln>
        </p:spPr>
        <p:txBody>
          <a:bodyPr lIns="78904" tIns="39451" rIns="78904" bIns="39451"/>
          <a:lstStyle/>
          <a:p>
            <a:pPr defTabSz="787400"/>
            <a:endParaRPr lang="ru-RU" sz="800" b="1"/>
          </a:p>
        </p:txBody>
      </p:sp>
      <p:sp>
        <p:nvSpPr>
          <p:cNvPr id="14350" name="Freeform 71"/>
          <p:cNvSpPr>
            <a:spLocks/>
          </p:cNvSpPr>
          <p:nvPr/>
        </p:nvSpPr>
        <p:spPr bwMode="auto">
          <a:xfrm>
            <a:off x="6405563" y="1539875"/>
            <a:ext cx="433387" cy="107950"/>
          </a:xfrm>
          <a:custGeom>
            <a:avLst/>
            <a:gdLst>
              <a:gd name="T0" fmla="*/ 0 w 151"/>
              <a:gd name="T1" fmla="*/ 2147483647 h 61"/>
              <a:gd name="T2" fmla="*/ 2147483647 w 151"/>
              <a:gd name="T3" fmla="*/ 2147483647 h 61"/>
              <a:gd name="T4" fmla="*/ 2147483647 w 151"/>
              <a:gd name="T5" fmla="*/ 2147483647 h 61"/>
              <a:gd name="T6" fmla="*/ 2147483647 w 151"/>
              <a:gd name="T7" fmla="*/ 2147483647 h 61"/>
              <a:gd name="T8" fmla="*/ 2147483647 w 151"/>
              <a:gd name="T9" fmla="*/ 2147483647 h 61"/>
              <a:gd name="T10" fmla="*/ 2147483647 w 151"/>
              <a:gd name="T11" fmla="*/ 2147483647 h 61"/>
              <a:gd name="T12" fmla="*/ 2147483647 w 151"/>
              <a:gd name="T13" fmla="*/ 2147483647 h 61"/>
              <a:gd name="T14" fmla="*/ 2147483647 w 151"/>
              <a:gd name="T15" fmla="*/ 2147483647 h 61"/>
              <a:gd name="T16" fmla="*/ 2147483647 w 151"/>
              <a:gd name="T17" fmla="*/ 2147483647 h 61"/>
              <a:gd name="T18" fmla="*/ 2147483647 w 151"/>
              <a:gd name="T19" fmla="*/ 2147483647 h 61"/>
              <a:gd name="T20" fmla="*/ 2147483647 w 151"/>
              <a:gd name="T21" fmla="*/ 2147483647 h 61"/>
              <a:gd name="T22" fmla="*/ 2147483647 w 151"/>
              <a:gd name="T23" fmla="*/ 2147483647 h 61"/>
              <a:gd name="T24" fmla="*/ 2147483647 w 151"/>
              <a:gd name="T25" fmla="*/ 2147483647 h 61"/>
              <a:gd name="T26" fmla="*/ 2147483647 w 151"/>
              <a:gd name="T27" fmla="*/ 0 h 61"/>
              <a:gd name="T28" fmla="*/ 2147483647 w 151"/>
              <a:gd name="T29" fmla="*/ 0 h 61"/>
              <a:gd name="T30" fmla="*/ 2147483647 w 151"/>
              <a:gd name="T31" fmla="*/ 0 h 61"/>
              <a:gd name="T32" fmla="*/ 0 w 151"/>
              <a:gd name="T33" fmla="*/ 2147483647 h 61"/>
              <a:gd name="T34" fmla="*/ 0 w 151"/>
              <a:gd name="T35" fmla="*/ 2147483647 h 61"/>
              <a:gd name="T36" fmla="*/ 0 w 151"/>
              <a:gd name="T37" fmla="*/ 2147483647 h 61"/>
              <a:gd name="T38" fmla="*/ 0 w 151"/>
              <a:gd name="T39" fmla="*/ 2147483647 h 6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151"/>
              <a:gd name="T61" fmla="*/ 0 h 61"/>
              <a:gd name="T62" fmla="*/ 151 w 151"/>
              <a:gd name="T63" fmla="*/ 61 h 61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151" h="61">
                <a:moveTo>
                  <a:pt x="0" y="35"/>
                </a:moveTo>
                <a:lnTo>
                  <a:pt x="5" y="35"/>
                </a:lnTo>
                <a:lnTo>
                  <a:pt x="29" y="32"/>
                </a:lnTo>
                <a:lnTo>
                  <a:pt x="44" y="32"/>
                </a:lnTo>
                <a:lnTo>
                  <a:pt x="62" y="35"/>
                </a:lnTo>
                <a:lnTo>
                  <a:pt x="91" y="40"/>
                </a:lnTo>
                <a:lnTo>
                  <a:pt x="132" y="52"/>
                </a:lnTo>
                <a:lnTo>
                  <a:pt x="150" y="60"/>
                </a:lnTo>
                <a:lnTo>
                  <a:pt x="137" y="37"/>
                </a:lnTo>
                <a:lnTo>
                  <a:pt x="127" y="25"/>
                </a:lnTo>
                <a:lnTo>
                  <a:pt x="122" y="20"/>
                </a:lnTo>
                <a:lnTo>
                  <a:pt x="104" y="12"/>
                </a:lnTo>
                <a:lnTo>
                  <a:pt x="78" y="3"/>
                </a:lnTo>
                <a:lnTo>
                  <a:pt x="49" y="0"/>
                </a:lnTo>
                <a:lnTo>
                  <a:pt x="23" y="0"/>
                </a:lnTo>
                <a:lnTo>
                  <a:pt x="10" y="0"/>
                </a:lnTo>
                <a:lnTo>
                  <a:pt x="0" y="5"/>
                </a:lnTo>
                <a:lnTo>
                  <a:pt x="0" y="13"/>
                </a:lnTo>
                <a:lnTo>
                  <a:pt x="0" y="27"/>
                </a:lnTo>
                <a:lnTo>
                  <a:pt x="0" y="35"/>
                </a:lnTo>
              </a:path>
            </a:pathLst>
          </a:custGeom>
          <a:solidFill>
            <a:srgbClr val="114FFB"/>
          </a:solidFill>
          <a:ln w="9525" cap="rnd">
            <a:noFill/>
            <a:round/>
            <a:headEnd type="none" w="sm" len="sm"/>
            <a:tailEnd type="none" w="sm" len="sm"/>
          </a:ln>
        </p:spPr>
        <p:txBody>
          <a:bodyPr lIns="78904" tIns="39451" rIns="78904" bIns="39451"/>
          <a:lstStyle/>
          <a:p>
            <a:pPr defTabSz="787400"/>
            <a:endParaRPr lang="ru-RU" sz="800" b="1"/>
          </a:p>
        </p:txBody>
      </p:sp>
      <p:sp>
        <p:nvSpPr>
          <p:cNvPr id="14351" name="Freeform 72"/>
          <p:cNvSpPr>
            <a:spLocks/>
          </p:cNvSpPr>
          <p:nvPr/>
        </p:nvSpPr>
        <p:spPr bwMode="auto">
          <a:xfrm>
            <a:off x="6704013" y="1682750"/>
            <a:ext cx="180975" cy="58738"/>
          </a:xfrm>
          <a:custGeom>
            <a:avLst/>
            <a:gdLst>
              <a:gd name="T0" fmla="*/ 0 w 63"/>
              <a:gd name="T1" fmla="*/ 0 h 34"/>
              <a:gd name="T2" fmla="*/ 0 w 63"/>
              <a:gd name="T3" fmla="*/ 2147483647 h 34"/>
              <a:gd name="T4" fmla="*/ 2147483647 w 63"/>
              <a:gd name="T5" fmla="*/ 2147483647 h 34"/>
              <a:gd name="T6" fmla="*/ 2147483647 w 63"/>
              <a:gd name="T7" fmla="*/ 2147483647 h 34"/>
              <a:gd name="T8" fmla="*/ 2147483647 w 63"/>
              <a:gd name="T9" fmla="*/ 2147483647 h 34"/>
              <a:gd name="T10" fmla="*/ 2147483647 w 63"/>
              <a:gd name="T11" fmla="*/ 2147483647 h 34"/>
              <a:gd name="T12" fmla="*/ 2147483647 w 63"/>
              <a:gd name="T13" fmla="*/ 2147483647 h 34"/>
              <a:gd name="T14" fmla="*/ 2147483647 w 63"/>
              <a:gd name="T15" fmla="*/ 2147483647 h 34"/>
              <a:gd name="T16" fmla="*/ 2147483647 w 63"/>
              <a:gd name="T17" fmla="*/ 2147483647 h 34"/>
              <a:gd name="T18" fmla="*/ 2147483647 w 63"/>
              <a:gd name="T19" fmla="*/ 2147483647 h 34"/>
              <a:gd name="T20" fmla="*/ 2147483647 w 63"/>
              <a:gd name="T21" fmla="*/ 2147483647 h 34"/>
              <a:gd name="T22" fmla="*/ 2147483647 w 63"/>
              <a:gd name="T23" fmla="*/ 2147483647 h 34"/>
              <a:gd name="T24" fmla="*/ 2147483647 w 63"/>
              <a:gd name="T25" fmla="*/ 0 h 34"/>
              <a:gd name="T26" fmla="*/ 0 w 63"/>
              <a:gd name="T27" fmla="*/ 0 h 3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63"/>
              <a:gd name="T43" fmla="*/ 0 h 34"/>
              <a:gd name="T44" fmla="*/ 63 w 63"/>
              <a:gd name="T45" fmla="*/ 34 h 34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63" h="34">
                <a:moveTo>
                  <a:pt x="0" y="0"/>
                </a:moveTo>
                <a:lnTo>
                  <a:pt x="0" y="33"/>
                </a:lnTo>
                <a:lnTo>
                  <a:pt x="8" y="25"/>
                </a:lnTo>
                <a:lnTo>
                  <a:pt x="13" y="23"/>
                </a:lnTo>
                <a:lnTo>
                  <a:pt x="21" y="23"/>
                </a:lnTo>
                <a:lnTo>
                  <a:pt x="31" y="23"/>
                </a:lnTo>
                <a:lnTo>
                  <a:pt x="42" y="25"/>
                </a:lnTo>
                <a:lnTo>
                  <a:pt x="55" y="25"/>
                </a:lnTo>
                <a:lnTo>
                  <a:pt x="60" y="23"/>
                </a:lnTo>
                <a:lnTo>
                  <a:pt x="62" y="17"/>
                </a:lnTo>
                <a:lnTo>
                  <a:pt x="55" y="15"/>
                </a:lnTo>
                <a:lnTo>
                  <a:pt x="39" y="8"/>
                </a:lnTo>
                <a:lnTo>
                  <a:pt x="18" y="0"/>
                </a:lnTo>
                <a:lnTo>
                  <a:pt x="0" y="0"/>
                </a:lnTo>
              </a:path>
            </a:pathLst>
          </a:custGeom>
          <a:solidFill>
            <a:srgbClr val="B9001E"/>
          </a:solidFill>
          <a:ln w="9525" cap="rnd">
            <a:noFill/>
            <a:round/>
            <a:headEnd type="none" w="sm" len="sm"/>
            <a:tailEnd type="none" w="sm" len="sm"/>
          </a:ln>
        </p:spPr>
        <p:txBody>
          <a:bodyPr lIns="78904" tIns="39451" rIns="78904" bIns="39451"/>
          <a:lstStyle/>
          <a:p>
            <a:pPr defTabSz="787400"/>
            <a:endParaRPr lang="ru-RU" sz="800" b="1"/>
          </a:p>
        </p:txBody>
      </p:sp>
      <p:sp>
        <p:nvSpPr>
          <p:cNvPr id="14352" name="Freeform 73"/>
          <p:cNvSpPr>
            <a:spLocks/>
          </p:cNvSpPr>
          <p:nvPr/>
        </p:nvSpPr>
        <p:spPr bwMode="auto">
          <a:xfrm>
            <a:off x="6396038" y="1597025"/>
            <a:ext cx="488950" cy="119063"/>
          </a:xfrm>
          <a:custGeom>
            <a:avLst/>
            <a:gdLst>
              <a:gd name="T0" fmla="*/ 2147483647 w 170"/>
              <a:gd name="T1" fmla="*/ 2147483647 h 67"/>
              <a:gd name="T2" fmla="*/ 2147483647 w 170"/>
              <a:gd name="T3" fmla="*/ 0 h 67"/>
              <a:gd name="T4" fmla="*/ 2147483647 w 170"/>
              <a:gd name="T5" fmla="*/ 0 h 67"/>
              <a:gd name="T6" fmla="*/ 2147483647 w 170"/>
              <a:gd name="T7" fmla="*/ 0 h 67"/>
              <a:gd name="T8" fmla="*/ 2147483647 w 170"/>
              <a:gd name="T9" fmla="*/ 0 h 67"/>
              <a:gd name="T10" fmla="*/ 2147483647 w 170"/>
              <a:gd name="T11" fmla="*/ 0 h 67"/>
              <a:gd name="T12" fmla="*/ 2147483647 w 170"/>
              <a:gd name="T13" fmla="*/ 2147483647 h 67"/>
              <a:gd name="T14" fmla="*/ 2147483647 w 170"/>
              <a:gd name="T15" fmla="*/ 2147483647 h 67"/>
              <a:gd name="T16" fmla="*/ 2147483647 w 170"/>
              <a:gd name="T17" fmla="*/ 2147483647 h 67"/>
              <a:gd name="T18" fmla="*/ 2147483647 w 170"/>
              <a:gd name="T19" fmla="*/ 2147483647 h 67"/>
              <a:gd name="T20" fmla="*/ 2147483647 w 170"/>
              <a:gd name="T21" fmla="*/ 2147483647 h 67"/>
              <a:gd name="T22" fmla="*/ 2147483647 w 170"/>
              <a:gd name="T23" fmla="*/ 2147483647 h 67"/>
              <a:gd name="T24" fmla="*/ 2147483647 w 170"/>
              <a:gd name="T25" fmla="*/ 2147483647 h 67"/>
              <a:gd name="T26" fmla="*/ 2147483647 w 170"/>
              <a:gd name="T27" fmla="*/ 2147483647 h 67"/>
              <a:gd name="T28" fmla="*/ 2147483647 w 170"/>
              <a:gd name="T29" fmla="*/ 2147483647 h 67"/>
              <a:gd name="T30" fmla="*/ 2147483647 w 170"/>
              <a:gd name="T31" fmla="*/ 2147483647 h 67"/>
              <a:gd name="T32" fmla="*/ 2147483647 w 170"/>
              <a:gd name="T33" fmla="*/ 2147483647 h 67"/>
              <a:gd name="T34" fmla="*/ 2147483647 w 170"/>
              <a:gd name="T35" fmla="*/ 2147483647 h 67"/>
              <a:gd name="T36" fmla="*/ 2147483647 w 170"/>
              <a:gd name="T37" fmla="*/ 2147483647 h 67"/>
              <a:gd name="T38" fmla="*/ 2147483647 w 170"/>
              <a:gd name="T39" fmla="*/ 2147483647 h 67"/>
              <a:gd name="T40" fmla="*/ 2147483647 w 170"/>
              <a:gd name="T41" fmla="*/ 2147483647 h 67"/>
              <a:gd name="T42" fmla="*/ 2147483647 w 170"/>
              <a:gd name="T43" fmla="*/ 2147483647 h 67"/>
              <a:gd name="T44" fmla="*/ 0 w 170"/>
              <a:gd name="T45" fmla="*/ 2147483647 h 67"/>
              <a:gd name="T46" fmla="*/ 0 w 170"/>
              <a:gd name="T47" fmla="*/ 2147483647 h 67"/>
              <a:gd name="T48" fmla="*/ 0 w 170"/>
              <a:gd name="T49" fmla="*/ 2147483647 h 67"/>
              <a:gd name="T50" fmla="*/ 2147483647 w 170"/>
              <a:gd name="T51" fmla="*/ 2147483647 h 67"/>
              <a:gd name="T52" fmla="*/ 2147483647 w 170"/>
              <a:gd name="T53" fmla="*/ 2147483647 h 67"/>
              <a:gd name="T54" fmla="*/ 2147483647 w 170"/>
              <a:gd name="T55" fmla="*/ 2147483647 h 67"/>
              <a:gd name="T56" fmla="*/ 2147483647 w 170"/>
              <a:gd name="T57" fmla="*/ 2147483647 h 67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170"/>
              <a:gd name="T88" fmla="*/ 0 h 67"/>
              <a:gd name="T89" fmla="*/ 170 w 170"/>
              <a:gd name="T90" fmla="*/ 67 h 67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170" h="67">
                <a:moveTo>
                  <a:pt x="8" y="3"/>
                </a:moveTo>
                <a:lnTo>
                  <a:pt x="18" y="0"/>
                </a:lnTo>
                <a:lnTo>
                  <a:pt x="31" y="0"/>
                </a:lnTo>
                <a:lnTo>
                  <a:pt x="42" y="0"/>
                </a:lnTo>
                <a:lnTo>
                  <a:pt x="52" y="0"/>
                </a:lnTo>
                <a:lnTo>
                  <a:pt x="63" y="0"/>
                </a:lnTo>
                <a:lnTo>
                  <a:pt x="76" y="3"/>
                </a:lnTo>
                <a:lnTo>
                  <a:pt x="102" y="8"/>
                </a:lnTo>
                <a:lnTo>
                  <a:pt x="120" y="12"/>
                </a:lnTo>
                <a:lnTo>
                  <a:pt x="143" y="20"/>
                </a:lnTo>
                <a:lnTo>
                  <a:pt x="151" y="25"/>
                </a:lnTo>
                <a:lnTo>
                  <a:pt x="169" y="66"/>
                </a:lnTo>
                <a:lnTo>
                  <a:pt x="167" y="58"/>
                </a:lnTo>
                <a:lnTo>
                  <a:pt x="159" y="58"/>
                </a:lnTo>
                <a:lnTo>
                  <a:pt x="151" y="53"/>
                </a:lnTo>
                <a:lnTo>
                  <a:pt x="138" y="48"/>
                </a:lnTo>
                <a:lnTo>
                  <a:pt x="120" y="46"/>
                </a:lnTo>
                <a:lnTo>
                  <a:pt x="96" y="40"/>
                </a:lnTo>
                <a:lnTo>
                  <a:pt x="81" y="40"/>
                </a:lnTo>
                <a:lnTo>
                  <a:pt x="60" y="40"/>
                </a:lnTo>
                <a:lnTo>
                  <a:pt x="39" y="43"/>
                </a:lnTo>
                <a:lnTo>
                  <a:pt x="13" y="46"/>
                </a:lnTo>
                <a:lnTo>
                  <a:pt x="0" y="53"/>
                </a:lnTo>
                <a:lnTo>
                  <a:pt x="0" y="46"/>
                </a:lnTo>
                <a:lnTo>
                  <a:pt x="0" y="38"/>
                </a:lnTo>
                <a:lnTo>
                  <a:pt x="3" y="30"/>
                </a:lnTo>
                <a:lnTo>
                  <a:pt x="5" y="23"/>
                </a:lnTo>
                <a:lnTo>
                  <a:pt x="5" y="13"/>
                </a:lnTo>
                <a:lnTo>
                  <a:pt x="8" y="3"/>
                </a:lnTo>
              </a:path>
            </a:pathLst>
          </a:custGeom>
          <a:solidFill>
            <a:srgbClr val="FC0128"/>
          </a:solidFill>
          <a:ln w="9525" cap="rnd">
            <a:noFill/>
            <a:round/>
            <a:headEnd type="none" w="sm" len="sm"/>
            <a:tailEnd type="none" w="sm" len="sm"/>
          </a:ln>
        </p:spPr>
        <p:txBody>
          <a:bodyPr lIns="78904" tIns="39451" rIns="78904" bIns="39451"/>
          <a:lstStyle/>
          <a:p>
            <a:pPr defTabSz="787400"/>
            <a:endParaRPr lang="ru-RU" sz="800" b="1"/>
          </a:p>
        </p:txBody>
      </p:sp>
      <p:sp>
        <p:nvSpPr>
          <p:cNvPr id="14353" name="Freeform 74"/>
          <p:cNvSpPr>
            <a:spLocks/>
          </p:cNvSpPr>
          <p:nvPr/>
        </p:nvSpPr>
        <p:spPr bwMode="auto">
          <a:xfrm>
            <a:off x="7038975" y="1724025"/>
            <a:ext cx="120650" cy="65088"/>
          </a:xfrm>
          <a:custGeom>
            <a:avLst/>
            <a:gdLst>
              <a:gd name="T0" fmla="*/ 2147483647 w 42"/>
              <a:gd name="T1" fmla="*/ 2147483647 h 36"/>
              <a:gd name="T2" fmla="*/ 0 w 42"/>
              <a:gd name="T3" fmla="*/ 0 h 36"/>
              <a:gd name="T4" fmla="*/ 2147483647 w 42"/>
              <a:gd name="T5" fmla="*/ 2147483647 h 36"/>
              <a:gd name="T6" fmla="*/ 2147483647 w 42"/>
              <a:gd name="T7" fmla="*/ 2147483647 h 36"/>
              <a:gd name="T8" fmla="*/ 2147483647 w 42"/>
              <a:gd name="T9" fmla="*/ 2147483647 h 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2"/>
              <a:gd name="T16" fmla="*/ 0 h 36"/>
              <a:gd name="T17" fmla="*/ 42 w 42"/>
              <a:gd name="T18" fmla="*/ 36 h 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2" h="36">
                <a:moveTo>
                  <a:pt x="18" y="35"/>
                </a:moveTo>
                <a:lnTo>
                  <a:pt x="0" y="0"/>
                </a:lnTo>
                <a:lnTo>
                  <a:pt x="41" y="13"/>
                </a:lnTo>
                <a:lnTo>
                  <a:pt x="36" y="24"/>
                </a:lnTo>
                <a:lnTo>
                  <a:pt x="18" y="35"/>
                </a:lnTo>
              </a:path>
            </a:pathLst>
          </a:custGeom>
          <a:solidFill>
            <a:srgbClr val="B9001E"/>
          </a:solidFill>
          <a:ln w="9525" cap="rnd">
            <a:noFill/>
            <a:round/>
            <a:headEnd type="none" w="sm" len="sm"/>
            <a:tailEnd type="none" w="sm" len="sm"/>
          </a:ln>
        </p:spPr>
        <p:txBody>
          <a:bodyPr lIns="78904" tIns="39451" rIns="78904" bIns="39451"/>
          <a:lstStyle/>
          <a:p>
            <a:pPr defTabSz="787400"/>
            <a:endParaRPr lang="ru-RU" sz="800" b="1"/>
          </a:p>
        </p:txBody>
      </p:sp>
      <p:sp>
        <p:nvSpPr>
          <p:cNvPr id="14354" name="Freeform 75"/>
          <p:cNvSpPr>
            <a:spLocks/>
          </p:cNvSpPr>
          <p:nvPr/>
        </p:nvSpPr>
        <p:spPr bwMode="auto">
          <a:xfrm>
            <a:off x="6696075" y="1654175"/>
            <a:ext cx="388938" cy="96838"/>
          </a:xfrm>
          <a:custGeom>
            <a:avLst/>
            <a:gdLst>
              <a:gd name="T0" fmla="*/ 2147483647 w 136"/>
              <a:gd name="T1" fmla="*/ 2147483647 h 54"/>
              <a:gd name="T2" fmla="*/ 2147483647 w 136"/>
              <a:gd name="T3" fmla="*/ 2147483647 h 54"/>
              <a:gd name="T4" fmla="*/ 2147483647 w 136"/>
              <a:gd name="T5" fmla="*/ 2147483647 h 54"/>
              <a:gd name="T6" fmla="*/ 2147483647 w 136"/>
              <a:gd name="T7" fmla="*/ 2147483647 h 54"/>
              <a:gd name="T8" fmla="*/ 2147483647 w 136"/>
              <a:gd name="T9" fmla="*/ 2147483647 h 54"/>
              <a:gd name="T10" fmla="*/ 2147483647 w 136"/>
              <a:gd name="T11" fmla="*/ 2147483647 h 54"/>
              <a:gd name="T12" fmla="*/ 2147483647 w 136"/>
              <a:gd name="T13" fmla="*/ 2147483647 h 54"/>
              <a:gd name="T14" fmla="*/ 2147483647 w 136"/>
              <a:gd name="T15" fmla="*/ 2147483647 h 54"/>
              <a:gd name="T16" fmla="*/ 2147483647 w 136"/>
              <a:gd name="T17" fmla="*/ 0 h 54"/>
              <a:gd name="T18" fmla="*/ 2147483647 w 136"/>
              <a:gd name="T19" fmla="*/ 0 h 54"/>
              <a:gd name="T20" fmla="*/ 2147483647 w 136"/>
              <a:gd name="T21" fmla="*/ 0 h 54"/>
              <a:gd name="T22" fmla="*/ 2147483647 w 136"/>
              <a:gd name="T23" fmla="*/ 0 h 54"/>
              <a:gd name="T24" fmla="*/ 2147483647 w 136"/>
              <a:gd name="T25" fmla="*/ 0 h 54"/>
              <a:gd name="T26" fmla="*/ 2147483647 w 136"/>
              <a:gd name="T27" fmla="*/ 2147483647 h 54"/>
              <a:gd name="T28" fmla="*/ 2147483647 w 136"/>
              <a:gd name="T29" fmla="*/ 2147483647 h 54"/>
              <a:gd name="T30" fmla="*/ 2147483647 w 136"/>
              <a:gd name="T31" fmla="*/ 2147483647 h 54"/>
              <a:gd name="T32" fmla="*/ 2147483647 w 136"/>
              <a:gd name="T33" fmla="*/ 2147483647 h 54"/>
              <a:gd name="T34" fmla="*/ 2147483647 w 136"/>
              <a:gd name="T35" fmla="*/ 2147483647 h 54"/>
              <a:gd name="T36" fmla="*/ 2147483647 w 136"/>
              <a:gd name="T37" fmla="*/ 2147483647 h 54"/>
              <a:gd name="T38" fmla="*/ 0 w 136"/>
              <a:gd name="T39" fmla="*/ 2147483647 h 54"/>
              <a:gd name="T40" fmla="*/ 2147483647 w 136"/>
              <a:gd name="T41" fmla="*/ 2147483647 h 54"/>
              <a:gd name="T42" fmla="*/ 2147483647 w 136"/>
              <a:gd name="T43" fmla="*/ 2147483647 h 54"/>
              <a:gd name="T44" fmla="*/ 2147483647 w 136"/>
              <a:gd name="T45" fmla="*/ 2147483647 h 54"/>
              <a:gd name="T46" fmla="*/ 2147483647 w 136"/>
              <a:gd name="T47" fmla="*/ 2147483647 h 54"/>
              <a:gd name="T48" fmla="*/ 2147483647 w 136"/>
              <a:gd name="T49" fmla="*/ 2147483647 h 54"/>
              <a:gd name="T50" fmla="*/ 2147483647 w 136"/>
              <a:gd name="T51" fmla="*/ 2147483647 h 54"/>
              <a:gd name="T52" fmla="*/ 2147483647 w 136"/>
              <a:gd name="T53" fmla="*/ 2147483647 h 54"/>
              <a:gd name="T54" fmla="*/ 2147483647 w 136"/>
              <a:gd name="T55" fmla="*/ 2147483647 h 54"/>
              <a:gd name="T56" fmla="*/ 2147483647 w 136"/>
              <a:gd name="T57" fmla="*/ 2147483647 h 54"/>
              <a:gd name="T58" fmla="*/ 2147483647 w 136"/>
              <a:gd name="T59" fmla="*/ 2147483647 h 54"/>
              <a:gd name="T60" fmla="*/ 2147483647 w 136"/>
              <a:gd name="T61" fmla="*/ 2147483647 h 54"/>
              <a:gd name="T62" fmla="*/ 2147483647 w 136"/>
              <a:gd name="T63" fmla="*/ 2147483647 h 54"/>
              <a:gd name="T64" fmla="*/ 2147483647 w 136"/>
              <a:gd name="T65" fmla="*/ 2147483647 h 54"/>
              <a:gd name="T66" fmla="*/ 2147483647 w 136"/>
              <a:gd name="T67" fmla="*/ 2147483647 h 54"/>
              <a:gd name="T68" fmla="*/ 2147483647 w 136"/>
              <a:gd name="T69" fmla="*/ 2147483647 h 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36"/>
              <a:gd name="T106" fmla="*/ 0 h 54"/>
              <a:gd name="T107" fmla="*/ 136 w 136"/>
              <a:gd name="T108" fmla="*/ 54 h 5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36" h="54">
                <a:moveTo>
                  <a:pt x="130" y="53"/>
                </a:moveTo>
                <a:lnTo>
                  <a:pt x="133" y="40"/>
                </a:lnTo>
                <a:lnTo>
                  <a:pt x="135" y="37"/>
                </a:lnTo>
                <a:lnTo>
                  <a:pt x="130" y="27"/>
                </a:lnTo>
                <a:lnTo>
                  <a:pt x="130" y="20"/>
                </a:lnTo>
                <a:lnTo>
                  <a:pt x="125" y="10"/>
                </a:lnTo>
                <a:lnTo>
                  <a:pt x="122" y="10"/>
                </a:lnTo>
                <a:lnTo>
                  <a:pt x="104" y="5"/>
                </a:lnTo>
                <a:lnTo>
                  <a:pt x="91" y="0"/>
                </a:lnTo>
                <a:lnTo>
                  <a:pt x="81" y="0"/>
                </a:lnTo>
                <a:lnTo>
                  <a:pt x="65" y="0"/>
                </a:lnTo>
                <a:lnTo>
                  <a:pt x="49" y="0"/>
                </a:lnTo>
                <a:lnTo>
                  <a:pt x="47" y="0"/>
                </a:lnTo>
                <a:lnTo>
                  <a:pt x="57" y="28"/>
                </a:lnTo>
                <a:lnTo>
                  <a:pt x="57" y="33"/>
                </a:lnTo>
                <a:lnTo>
                  <a:pt x="55" y="37"/>
                </a:lnTo>
                <a:lnTo>
                  <a:pt x="42" y="37"/>
                </a:lnTo>
                <a:lnTo>
                  <a:pt x="18" y="33"/>
                </a:lnTo>
                <a:lnTo>
                  <a:pt x="3" y="37"/>
                </a:lnTo>
                <a:lnTo>
                  <a:pt x="0" y="40"/>
                </a:lnTo>
                <a:lnTo>
                  <a:pt x="3" y="45"/>
                </a:lnTo>
                <a:lnTo>
                  <a:pt x="10" y="45"/>
                </a:lnTo>
                <a:lnTo>
                  <a:pt x="18" y="50"/>
                </a:lnTo>
                <a:lnTo>
                  <a:pt x="26" y="50"/>
                </a:lnTo>
                <a:lnTo>
                  <a:pt x="36" y="50"/>
                </a:lnTo>
                <a:lnTo>
                  <a:pt x="52" y="45"/>
                </a:lnTo>
                <a:lnTo>
                  <a:pt x="70" y="45"/>
                </a:lnTo>
                <a:lnTo>
                  <a:pt x="81" y="40"/>
                </a:lnTo>
                <a:lnTo>
                  <a:pt x="94" y="40"/>
                </a:lnTo>
                <a:lnTo>
                  <a:pt x="104" y="40"/>
                </a:lnTo>
                <a:lnTo>
                  <a:pt x="117" y="40"/>
                </a:lnTo>
                <a:lnTo>
                  <a:pt x="122" y="45"/>
                </a:lnTo>
                <a:lnTo>
                  <a:pt x="125" y="45"/>
                </a:lnTo>
                <a:lnTo>
                  <a:pt x="130" y="45"/>
                </a:lnTo>
                <a:lnTo>
                  <a:pt x="130" y="53"/>
                </a:lnTo>
              </a:path>
            </a:pathLst>
          </a:custGeom>
          <a:solidFill>
            <a:srgbClr val="FC0128"/>
          </a:solidFill>
          <a:ln w="9525" cap="rnd">
            <a:noFill/>
            <a:round/>
            <a:headEnd type="none" w="sm" len="sm"/>
            <a:tailEnd type="none" w="sm" len="sm"/>
          </a:ln>
        </p:spPr>
        <p:txBody>
          <a:bodyPr lIns="78904" tIns="39451" rIns="78904" bIns="39451"/>
          <a:lstStyle/>
          <a:p>
            <a:pPr defTabSz="787400"/>
            <a:endParaRPr lang="ru-RU" sz="800" b="1"/>
          </a:p>
        </p:txBody>
      </p:sp>
      <p:sp>
        <p:nvSpPr>
          <p:cNvPr id="14355" name="Freeform 76"/>
          <p:cNvSpPr>
            <a:spLocks/>
          </p:cNvSpPr>
          <p:nvPr/>
        </p:nvSpPr>
        <p:spPr bwMode="auto">
          <a:xfrm>
            <a:off x="7075488" y="1676400"/>
            <a:ext cx="182562" cy="82550"/>
          </a:xfrm>
          <a:custGeom>
            <a:avLst/>
            <a:gdLst>
              <a:gd name="T0" fmla="*/ 2147483647 w 63"/>
              <a:gd name="T1" fmla="*/ 0 h 47"/>
              <a:gd name="T2" fmla="*/ 2147483647 w 63"/>
              <a:gd name="T3" fmla="*/ 0 h 47"/>
              <a:gd name="T4" fmla="*/ 2147483647 w 63"/>
              <a:gd name="T5" fmla="*/ 0 h 47"/>
              <a:gd name="T6" fmla="*/ 2147483647 w 63"/>
              <a:gd name="T7" fmla="*/ 0 h 47"/>
              <a:gd name="T8" fmla="*/ 2147483647 w 63"/>
              <a:gd name="T9" fmla="*/ 0 h 47"/>
              <a:gd name="T10" fmla="*/ 2147483647 w 63"/>
              <a:gd name="T11" fmla="*/ 0 h 47"/>
              <a:gd name="T12" fmla="*/ 2147483647 w 63"/>
              <a:gd name="T13" fmla="*/ 0 h 47"/>
              <a:gd name="T14" fmla="*/ 2147483647 w 63"/>
              <a:gd name="T15" fmla="*/ 2147483647 h 47"/>
              <a:gd name="T16" fmla="*/ 2147483647 w 63"/>
              <a:gd name="T17" fmla="*/ 2147483647 h 47"/>
              <a:gd name="T18" fmla="*/ 2147483647 w 63"/>
              <a:gd name="T19" fmla="*/ 2147483647 h 47"/>
              <a:gd name="T20" fmla="*/ 2147483647 w 63"/>
              <a:gd name="T21" fmla="*/ 2147483647 h 47"/>
              <a:gd name="T22" fmla="*/ 2147483647 w 63"/>
              <a:gd name="T23" fmla="*/ 2147483647 h 47"/>
              <a:gd name="T24" fmla="*/ 2147483647 w 63"/>
              <a:gd name="T25" fmla="*/ 2147483647 h 47"/>
              <a:gd name="T26" fmla="*/ 2147483647 w 63"/>
              <a:gd name="T27" fmla="*/ 2147483647 h 47"/>
              <a:gd name="T28" fmla="*/ 2147483647 w 63"/>
              <a:gd name="T29" fmla="*/ 2147483647 h 47"/>
              <a:gd name="T30" fmla="*/ 2147483647 w 63"/>
              <a:gd name="T31" fmla="*/ 2147483647 h 47"/>
              <a:gd name="T32" fmla="*/ 2147483647 w 63"/>
              <a:gd name="T33" fmla="*/ 2147483647 h 47"/>
              <a:gd name="T34" fmla="*/ 2147483647 w 63"/>
              <a:gd name="T35" fmla="*/ 2147483647 h 47"/>
              <a:gd name="T36" fmla="*/ 2147483647 w 63"/>
              <a:gd name="T37" fmla="*/ 2147483647 h 47"/>
              <a:gd name="T38" fmla="*/ 2147483647 w 63"/>
              <a:gd name="T39" fmla="*/ 2147483647 h 47"/>
              <a:gd name="T40" fmla="*/ 2147483647 w 63"/>
              <a:gd name="T41" fmla="*/ 2147483647 h 47"/>
              <a:gd name="T42" fmla="*/ 2147483647 w 63"/>
              <a:gd name="T43" fmla="*/ 2147483647 h 47"/>
              <a:gd name="T44" fmla="*/ 0 w 63"/>
              <a:gd name="T45" fmla="*/ 2147483647 h 47"/>
              <a:gd name="T46" fmla="*/ 0 w 63"/>
              <a:gd name="T47" fmla="*/ 2147483647 h 47"/>
              <a:gd name="T48" fmla="*/ 2147483647 w 63"/>
              <a:gd name="T49" fmla="*/ 2147483647 h 47"/>
              <a:gd name="T50" fmla="*/ 2147483647 w 63"/>
              <a:gd name="T51" fmla="*/ 2147483647 h 47"/>
              <a:gd name="T52" fmla="*/ 2147483647 w 63"/>
              <a:gd name="T53" fmla="*/ 2147483647 h 47"/>
              <a:gd name="T54" fmla="*/ 2147483647 w 63"/>
              <a:gd name="T55" fmla="*/ 2147483647 h 47"/>
              <a:gd name="T56" fmla="*/ 2147483647 w 63"/>
              <a:gd name="T57" fmla="*/ 2147483647 h 47"/>
              <a:gd name="T58" fmla="*/ 2147483647 w 63"/>
              <a:gd name="T59" fmla="*/ 0 h 47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63"/>
              <a:gd name="T91" fmla="*/ 0 h 47"/>
              <a:gd name="T92" fmla="*/ 63 w 63"/>
              <a:gd name="T93" fmla="*/ 47 h 47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63" h="47">
                <a:moveTo>
                  <a:pt x="3" y="0"/>
                </a:moveTo>
                <a:lnTo>
                  <a:pt x="5" y="0"/>
                </a:lnTo>
                <a:lnTo>
                  <a:pt x="18" y="0"/>
                </a:lnTo>
                <a:lnTo>
                  <a:pt x="26" y="0"/>
                </a:lnTo>
                <a:lnTo>
                  <a:pt x="39" y="0"/>
                </a:lnTo>
                <a:lnTo>
                  <a:pt x="44" y="0"/>
                </a:lnTo>
                <a:lnTo>
                  <a:pt x="52" y="0"/>
                </a:lnTo>
                <a:lnTo>
                  <a:pt x="52" y="8"/>
                </a:lnTo>
                <a:lnTo>
                  <a:pt x="55" y="15"/>
                </a:lnTo>
                <a:lnTo>
                  <a:pt x="57" y="17"/>
                </a:lnTo>
                <a:lnTo>
                  <a:pt x="60" y="25"/>
                </a:lnTo>
                <a:lnTo>
                  <a:pt x="60" y="30"/>
                </a:lnTo>
                <a:lnTo>
                  <a:pt x="60" y="38"/>
                </a:lnTo>
                <a:lnTo>
                  <a:pt x="62" y="46"/>
                </a:lnTo>
                <a:lnTo>
                  <a:pt x="55" y="43"/>
                </a:lnTo>
                <a:lnTo>
                  <a:pt x="44" y="41"/>
                </a:lnTo>
                <a:lnTo>
                  <a:pt x="42" y="41"/>
                </a:lnTo>
                <a:lnTo>
                  <a:pt x="36" y="41"/>
                </a:lnTo>
                <a:lnTo>
                  <a:pt x="26" y="41"/>
                </a:lnTo>
                <a:lnTo>
                  <a:pt x="18" y="43"/>
                </a:lnTo>
                <a:lnTo>
                  <a:pt x="13" y="46"/>
                </a:lnTo>
                <a:lnTo>
                  <a:pt x="3" y="46"/>
                </a:lnTo>
                <a:lnTo>
                  <a:pt x="0" y="43"/>
                </a:lnTo>
                <a:lnTo>
                  <a:pt x="0" y="41"/>
                </a:lnTo>
                <a:lnTo>
                  <a:pt x="3" y="38"/>
                </a:lnTo>
                <a:lnTo>
                  <a:pt x="5" y="31"/>
                </a:lnTo>
                <a:lnTo>
                  <a:pt x="5" y="25"/>
                </a:lnTo>
                <a:lnTo>
                  <a:pt x="5" y="17"/>
                </a:lnTo>
                <a:lnTo>
                  <a:pt x="3" y="5"/>
                </a:lnTo>
                <a:lnTo>
                  <a:pt x="3" y="0"/>
                </a:lnTo>
              </a:path>
            </a:pathLst>
          </a:custGeom>
          <a:solidFill>
            <a:srgbClr val="FC0128"/>
          </a:solidFill>
          <a:ln w="9525" cap="rnd">
            <a:noFill/>
            <a:round/>
            <a:headEnd type="none" w="sm" len="sm"/>
            <a:tailEnd type="none" w="sm" len="sm"/>
          </a:ln>
        </p:spPr>
        <p:txBody>
          <a:bodyPr lIns="78904" tIns="39451" rIns="78904" bIns="39451"/>
          <a:lstStyle/>
          <a:p>
            <a:pPr defTabSz="787400"/>
            <a:endParaRPr lang="ru-RU" sz="800" b="1"/>
          </a:p>
        </p:txBody>
      </p:sp>
      <p:grpSp>
        <p:nvGrpSpPr>
          <p:cNvPr id="4" name="Group 77"/>
          <p:cNvGrpSpPr>
            <a:grpSpLocks/>
          </p:cNvGrpSpPr>
          <p:nvPr/>
        </p:nvGrpSpPr>
        <p:grpSpPr bwMode="auto">
          <a:xfrm>
            <a:off x="6330950" y="1476375"/>
            <a:ext cx="120650" cy="244475"/>
            <a:chOff x="8747" y="3305"/>
            <a:chExt cx="42" cy="139"/>
          </a:xfrm>
        </p:grpSpPr>
        <p:sp>
          <p:nvSpPr>
            <p:cNvPr id="14503" name="Freeform 78"/>
            <p:cNvSpPr>
              <a:spLocks/>
            </p:cNvSpPr>
            <p:nvPr/>
          </p:nvSpPr>
          <p:spPr bwMode="auto">
            <a:xfrm>
              <a:off x="8747" y="3305"/>
              <a:ext cx="42" cy="131"/>
            </a:xfrm>
            <a:custGeom>
              <a:avLst/>
              <a:gdLst>
                <a:gd name="T0" fmla="*/ 13 w 42"/>
                <a:gd name="T1" fmla="*/ 0 h 131"/>
                <a:gd name="T2" fmla="*/ 23 w 42"/>
                <a:gd name="T3" fmla="*/ 5 h 131"/>
                <a:gd name="T4" fmla="*/ 28 w 42"/>
                <a:gd name="T5" fmla="*/ 12 h 131"/>
                <a:gd name="T6" fmla="*/ 28 w 42"/>
                <a:gd name="T7" fmla="*/ 17 h 131"/>
                <a:gd name="T8" fmla="*/ 31 w 42"/>
                <a:gd name="T9" fmla="*/ 22 h 131"/>
                <a:gd name="T10" fmla="*/ 36 w 42"/>
                <a:gd name="T11" fmla="*/ 32 h 131"/>
                <a:gd name="T12" fmla="*/ 41 w 42"/>
                <a:gd name="T13" fmla="*/ 45 h 131"/>
                <a:gd name="T14" fmla="*/ 41 w 42"/>
                <a:gd name="T15" fmla="*/ 62 h 131"/>
                <a:gd name="T16" fmla="*/ 41 w 42"/>
                <a:gd name="T17" fmla="*/ 74 h 131"/>
                <a:gd name="T18" fmla="*/ 36 w 42"/>
                <a:gd name="T19" fmla="*/ 87 h 131"/>
                <a:gd name="T20" fmla="*/ 31 w 42"/>
                <a:gd name="T21" fmla="*/ 100 h 131"/>
                <a:gd name="T22" fmla="*/ 23 w 42"/>
                <a:gd name="T23" fmla="*/ 119 h 131"/>
                <a:gd name="T24" fmla="*/ 18 w 42"/>
                <a:gd name="T25" fmla="*/ 125 h 131"/>
                <a:gd name="T26" fmla="*/ 0 w 42"/>
                <a:gd name="T27" fmla="*/ 130 h 131"/>
                <a:gd name="T28" fmla="*/ 5 w 42"/>
                <a:gd name="T29" fmla="*/ 114 h 131"/>
                <a:gd name="T30" fmla="*/ 18 w 42"/>
                <a:gd name="T31" fmla="*/ 95 h 131"/>
                <a:gd name="T32" fmla="*/ 23 w 42"/>
                <a:gd name="T33" fmla="*/ 82 h 131"/>
                <a:gd name="T34" fmla="*/ 28 w 42"/>
                <a:gd name="T35" fmla="*/ 70 h 131"/>
                <a:gd name="T36" fmla="*/ 28 w 42"/>
                <a:gd name="T37" fmla="*/ 57 h 131"/>
                <a:gd name="T38" fmla="*/ 28 w 42"/>
                <a:gd name="T39" fmla="*/ 42 h 131"/>
                <a:gd name="T40" fmla="*/ 28 w 42"/>
                <a:gd name="T41" fmla="*/ 28 h 131"/>
                <a:gd name="T42" fmla="*/ 18 w 42"/>
                <a:gd name="T43" fmla="*/ 17 h 131"/>
                <a:gd name="T44" fmla="*/ 13 w 42"/>
                <a:gd name="T45" fmla="*/ 8 h 131"/>
                <a:gd name="T46" fmla="*/ 8 w 42"/>
                <a:gd name="T47" fmla="*/ 0 h 131"/>
                <a:gd name="T48" fmla="*/ 13 w 42"/>
                <a:gd name="T49" fmla="*/ 0 h 13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2"/>
                <a:gd name="T76" fmla="*/ 0 h 131"/>
                <a:gd name="T77" fmla="*/ 42 w 42"/>
                <a:gd name="T78" fmla="*/ 131 h 13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2" h="131">
                  <a:moveTo>
                    <a:pt x="13" y="0"/>
                  </a:moveTo>
                  <a:lnTo>
                    <a:pt x="23" y="5"/>
                  </a:lnTo>
                  <a:lnTo>
                    <a:pt x="28" y="12"/>
                  </a:lnTo>
                  <a:lnTo>
                    <a:pt x="28" y="17"/>
                  </a:lnTo>
                  <a:lnTo>
                    <a:pt x="31" y="22"/>
                  </a:lnTo>
                  <a:lnTo>
                    <a:pt x="36" y="32"/>
                  </a:lnTo>
                  <a:lnTo>
                    <a:pt x="41" y="45"/>
                  </a:lnTo>
                  <a:lnTo>
                    <a:pt x="41" y="62"/>
                  </a:lnTo>
                  <a:lnTo>
                    <a:pt x="41" y="74"/>
                  </a:lnTo>
                  <a:lnTo>
                    <a:pt x="36" y="87"/>
                  </a:lnTo>
                  <a:lnTo>
                    <a:pt x="31" y="100"/>
                  </a:lnTo>
                  <a:lnTo>
                    <a:pt x="23" y="119"/>
                  </a:lnTo>
                  <a:lnTo>
                    <a:pt x="18" y="125"/>
                  </a:lnTo>
                  <a:lnTo>
                    <a:pt x="0" y="130"/>
                  </a:lnTo>
                  <a:lnTo>
                    <a:pt x="5" y="114"/>
                  </a:lnTo>
                  <a:lnTo>
                    <a:pt x="18" y="95"/>
                  </a:lnTo>
                  <a:lnTo>
                    <a:pt x="23" y="82"/>
                  </a:lnTo>
                  <a:lnTo>
                    <a:pt x="28" y="70"/>
                  </a:lnTo>
                  <a:lnTo>
                    <a:pt x="28" y="57"/>
                  </a:lnTo>
                  <a:lnTo>
                    <a:pt x="28" y="42"/>
                  </a:lnTo>
                  <a:lnTo>
                    <a:pt x="28" y="28"/>
                  </a:lnTo>
                  <a:lnTo>
                    <a:pt x="18" y="17"/>
                  </a:lnTo>
                  <a:lnTo>
                    <a:pt x="13" y="8"/>
                  </a:lnTo>
                  <a:lnTo>
                    <a:pt x="8" y="0"/>
                  </a:lnTo>
                  <a:lnTo>
                    <a:pt x="13" y="0"/>
                  </a:lnTo>
                </a:path>
              </a:pathLst>
            </a:custGeom>
            <a:solidFill>
              <a:srgbClr val="BFBFDF"/>
            </a:solidFill>
            <a:ln w="9525" cap="rnd">
              <a:noFill/>
              <a:round/>
              <a:headEnd type="none" w="sm" len="sm"/>
              <a:tailEnd type="none" w="sm" len="sm"/>
            </a:ln>
          </p:spPr>
          <p:txBody>
            <a:bodyPr lIns="78913" tIns="39456" rIns="78913" bIns="39456"/>
            <a:lstStyle/>
            <a:p>
              <a:pPr defTabSz="787400"/>
              <a:endParaRPr lang="ru-RU" sz="800" b="1"/>
            </a:p>
          </p:txBody>
        </p:sp>
        <p:sp>
          <p:nvSpPr>
            <p:cNvPr id="14504" name="Oval 79"/>
            <p:cNvSpPr>
              <a:spLocks noChangeArrowheads="1"/>
            </p:cNvSpPr>
            <p:nvPr/>
          </p:nvSpPr>
          <p:spPr bwMode="auto">
            <a:xfrm>
              <a:off x="8765" y="3308"/>
              <a:ext cx="23" cy="22"/>
            </a:xfrm>
            <a:prstGeom prst="ellipse">
              <a:avLst/>
            </a:prstGeom>
            <a:solidFill>
              <a:srgbClr val="C0C0C0"/>
            </a:solidFill>
            <a:ln w="12700">
              <a:solidFill>
                <a:srgbClr val="5F5F5F"/>
              </a:solidFill>
              <a:round/>
              <a:headEnd/>
              <a:tailEnd/>
            </a:ln>
          </p:spPr>
          <p:txBody>
            <a:bodyPr wrap="none" lIns="78913" tIns="39456" rIns="78913" bIns="39456" anchor="ctr"/>
            <a:lstStyle/>
            <a:p>
              <a:pPr defTabSz="787400"/>
              <a:endParaRPr lang="ru-RU" sz="800" b="1"/>
            </a:p>
          </p:txBody>
        </p:sp>
        <p:sp>
          <p:nvSpPr>
            <p:cNvPr id="14505" name="Oval 80"/>
            <p:cNvSpPr>
              <a:spLocks noChangeArrowheads="1"/>
            </p:cNvSpPr>
            <p:nvPr/>
          </p:nvSpPr>
          <p:spPr bwMode="auto">
            <a:xfrm>
              <a:off x="8760" y="3421"/>
              <a:ext cx="23" cy="23"/>
            </a:xfrm>
            <a:prstGeom prst="ellipse">
              <a:avLst/>
            </a:prstGeom>
            <a:solidFill>
              <a:srgbClr val="C0C0C0"/>
            </a:solidFill>
            <a:ln w="12700">
              <a:solidFill>
                <a:srgbClr val="5F5F5F"/>
              </a:solidFill>
              <a:round/>
              <a:headEnd/>
              <a:tailEnd/>
            </a:ln>
          </p:spPr>
          <p:txBody>
            <a:bodyPr wrap="none" lIns="78913" tIns="39456" rIns="78913" bIns="39456" anchor="ctr"/>
            <a:lstStyle/>
            <a:p>
              <a:pPr defTabSz="787400"/>
              <a:endParaRPr lang="ru-RU" sz="800" b="1"/>
            </a:p>
          </p:txBody>
        </p:sp>
      </p:grpSp>
      <p:sp>
        <p:nvSpPr>
          <p:cNvPr id="14357" name="Freeform 81"/>
          <p:cNvSpPr>
            <a:spLocks/>
          </p:cNvSpPr>
          <p:nvPr/>
        </p:nvSpPr>
        <p:spPr bwMode="auto">
          <a:xfrm>
            <a:off x="6396038" y="1443038"/>
            <a:ext cx="385762" cy="134937"/>
          </a:xfrm>
          <a:custGeom>
            <a:avLst/>
            <a:gdLst>
              <a:gd name="T0" fmla="*/ 0 w 134"/>
              <a:gd name="T1" fmla="*/ 2147483647 h 76"/>
              <a:gd name="T2" fmla="*/ 2147483647 w 134"/>
              <a:gd name="T3" fmla="*/ 2147483647 h 76"/>
              <a:gd name="T4" fmla="*/ 2147483647 w 134"/>
              <a:gd name="T5" fmla="*/ 0 h 76"/>
              <a:gd name="T6" fmla="*/ 2147483647 w 134"/>
              <a:gd name="T7" fmla="*/ 0 h 76"/>
              <a:gd name="T8" fmla="*/ 2147483647 w 134"/>
              <a:gd name="T9" fmla="*/ 0 h 76"/>
              <a:gd name="T10" fmla="*/ 2147483647 w 134"/>
              <a:gd name="T11" fmla="*/ 0 h 76"/>
              <a:gd name="T12" fmla="*/ 2147483647 w 134"/>
              <a:gd name="T13" fmla="*/ 0 h 76"/>
              <a:gd name="T14" fmla="*/ 2147483647 w 134"/>
              <a:gd name="T15" fmla="*/ 0 h 76"/>
              <a:gd name="T16" fmla="*/ 2147483647 w 134"/>
              <a:gd name="T17" fmla="*/ 2147483647 h 76"/>
              <a:gd name="T18" fmla="*/ 2147483647 w 134"/>
              <a:gd name="T19" fmla="*/ 2147483647 h 76"/>
              <a:gd name="T20" fmla="*/ 2147483647 w 134"/>
              <a:gd name="T21" fmla="*/ 2147483647 h 76"/>
              <a:gd name="T22" fmla="*/ 2147483647 w 134"/>
              <a:gd name="T23" fmla="*/ 2147483647 h 76"/>
              <a:gd name="T24" fmla="*/ 2147483647 w 134"/>
              <a:gd name="T25" fmla="*/ 2147483647 h 76"/>
              <a:gd name="T26" fmla="*/ 2147483647 w 134"/>
              <a:gd name="T27" fmla="*/ 2147483647 h 76"/>
              <a:gd name="T28" fmla="*/ 2147483647 w 134"/>
              <a:gd name="T29" fmla="*/ 2147483647 h 76"/>
              <a:gd name="T30" fmla="*/ 2147483647 w 134"/>
              <a:gd name="T31" fmla="*/ 2147483647 h 76"/>
              <a:gd name="T32" fmla="*/ 2147483647 w 134"/>
              <a:gd name="T33" fmla="*/ 2147483647 h 76"/>
              <a:gd name="T34" fmla="*/ 2147483647 w 134"/>
              <a:gd name="T35" fmla="*/ 2147483647 h 76"/>
              <a:gd name="T36" fmla="*/ 2147483647 w 134"/>
              <a:gd name="T37" fmla="*/ 2147483647 h 76"/>
              <a:gd name="T38" fmla="*/ 2147483647 w 134"/>
              <a:gd name="T39" fmla="*/ 2147483647 h 76"/>
              <a:gd name="T40" fmla="*/ 2147483647 w 134"/>
              <a:gd name="T41" fmla="*/ 2147483647 h 76"/>
              <a:gd name="T42" fmla="*/ 2147483647 w 134"/>
              <a:gd name="T43" fmla="*/ 2147483647 h 76"/>
              <a:gd name="T44" fmla="*/ 2147483647 w 134"/>
              <a:gd name="T45" fmla="*/ 2147483647 h 76"/>
              <a:gd name="T46" fmla="*/ 2147483647 w 134"/>
              <a:gd name="T47" fmla="*/ 2147483647 h 76"/>
              <a:gd name="T48" fmla="*/ 2147483647 w 134"/>
              <a:gd name="T49" fmla="*/ 2147483647 h 76"/>
              <a:gd name="T50" fmla="*/ 2147483647 w 134"/>
              <a:gd name="T51" fmla="*/ 2147483647 h 76"/>
              <a:gd name="T52" fmla="*/ 2147483647 w 134"/>
              <a:gd name="T53" fmla="*/ 2147483647 h 76"/>
              <a:gd name="T54" fmla="*/ 2147483647 w 134"/>
              <a:gd name="T55" fmla="*/ 2147483647 h 76"/>
              <a:gd name="T56" fmla="*/ 2147483647 w 134"/>
              <a:gd name="T57" fmla="*/ 2147483647 h 76"/>
              <a:gd name="T58" fmla="*/ 2147483647 w 134"/>
              <a:gd name="T59" fmla="*/ 2147483647 h 76"/>
              <a:gd name="T60" fmla="*/ 2147483647 w 134"/>
              <a:gd name="T61" fmla="*/ 2147483647 h 76"/>
              <a:gd name="T62" fmla="*/ 2147483647 w 134"/>
              <a:gd name="T63" fmla="*/ 2147483647 h 76"/>
              <a:gd name="T64" fmla="*/ 2147483647 w 134"/>
              <a:gd name="T65" fmla="*/ 2147483647 h 76"/>
              <a:gd name="T66" fmla="*/ 2147483647 w 134"/>
              <a:gd name="T67" fmla="*/ 2147483647 h 76"/>
              <a:gd name="T68" fmla="*/ 2147483647 w 134"/>
              <a:gd name="T69" fmla="*/ 2147483647 h 76"/>
              <a:gd name="T70" fmla="*/ 2147483647 w 134"/>
              <a:gd name="T71" fmla="*/ 2147483647 h 76"/>
              <a:gd name="T72" fmla="*/ 0 w 134"/>
              <a:gd name="T73" fmla="*/ 2147483647 h 7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34"/>
              <a:gd name="T112" fmla="*/ 0 h 76"/>
              <a:gd name="T113" fmla="*/ 134 w 134"/>
              <a:gd name="T114" fmla="*/ 76 h 7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34" h="76">
                <a:moveTo>
                  <a:pt x="0" y="12"/>
                </a:moveTo>
                <a:lnTo>
                  <a:pt x="8" y="5"/>
                </a:lnTo>
                <a:lnTo>
                  <a:pt x="18" y="0"/>
                </a:lnTo>
                <a:lnTo>
                  <a:pt x="31" y="0"/>
                </a:lnTo>
                <a:lnTo>
                  <a:pt x="44" y="0"/>
                </a:lnTo>
                <a:lnTo>
                  <a:pt x="60" y="0"/>
                </a:lnTo>
                <a:lnTo>
                  <a:pt x="73" y="0"/>
                </a:lnTo>
                <a:lnTo>
                  <a:pt x="89" y="0"/>
                </a:lnTo>
                <a:lnTo>
                  <a:pt x="102" y="5"/>
                </a:lnTo>
                <a:lnTo>
                  <a:pt x="107" y="8"/>
                </a:lnTo>
                <a:lnTo>
                  <a:pt x="107" y="17"/>
                </a:lnTo>
                <a:lnTo>
                  <a:pt x="112" y="22"/>
                </a:lnTo>
                <a:lnTo>
                  <a:pt x="112" y="28"/>
                </a:lnTo>
                <a:lnTo>
                  <a:pt x="115" y="38"/>
                </a:lnTo>
                <a:lnTo>
                  <a:pt x="115" y="44"/>
                </a:lnTo>
                <a:lnTo>
                  <a:pt x="120" y="54"/>
                </a:lnTo>
                <a:lnTo>
                  <a:pt x="128" y="64"/>
                </a:lnTo>
                <a:lnTo>
                  <a:pt x="131" y="70"/>
                </a:lnTo>
                <a:lnTo>
                  <a:pt x="133" y="75"/>
                </a:lnTo>
                <a:lnTo>
                  <a:pt x="120" y="67"/>
                </a:lnTo>
                <a:lnTo>
                  <a:pt x="112" y="64"/>
                </a:lnTo>
                <a:lnTo>
                  <a:pt x="107" y="60"/>
                </a:lnTo>
                <a:lnTo>
                  <a:pt x="97" y="59"/>
                </a:lnTo>
                <a:lnTo>
                  <a:pt x="92" y="55"/>
                </a:lnTo>
                <a:lnTo>
                  <a:pt x="78" y="55"/>
                </a:lnTo>
                <a:lnTo>
                  <a:pt x="68" y="54"/>
                </a:lnTo>
                <a:lnTo>
                  <a:pt x="55" y="54"/>
                </a:lnTo>
                <a:lnTo>
                  <a:pt x="39" y="54"/>
                </a:lnTo>
                <a:lnTo>
                  <a:pt x="26" y="54"/>
                </a:lnTo>
                <a:lnTo>
                  <a:pt x="18" y="55"/>
                </a:lnTo>
                <a:lnTo>
                  <a:pt x="13" y="59"/>
                </a:lnTo>
                <a:lnTo>
                  <a:pt x="13" y="50"/>
                </a:lnTo>
                <a:lnTo>
                  <a:pt x="13" y="42"/>
                </a:lnTo>
                <a:lnTo>
                  <a:pt x="8" y="33"/>
                </a:lnTo>
                <a:lnTo>
                  <a:pt x="3" y="23"/>
                </a:lnTo>
                <a:lnTo>
                  <a:pt x="3" y="18"/>
                </a:lnTo>
                <a:lnTo>
                  <a:pt x="0" y="12"/>
                </a:lnTo>
              </a:path>
            </a:pathLst>
          </a:custGeom>
          <a:solidFill>
            <a:srgbClr val="C1CEFF"/>
          </a:solidFill>
          <a:ln w="12700" cap="rnd">
            <a:solidFill>
              <a:schemeClr val="folHlink"/>
            </a:solidFill>
            <a:round/>
            <a:headEnd type="none" w="sm" len="sm"/>
            <a:tailEnd type="none" w="sm" len="sm"/>
          </a:ln>
        </p:spPr>
        <p:txBody>
          <a:bodyPr lIns="78904" tIns="39451" rIns="78904" bIns="39451"/>
          <a:lstStyle/>
          <a:p>
            <a:pPr defTabSz="787400"/>
            <a:endParaRPr lang="ru-RU" sz="800" b="1"/>
          </a:p>
        </p:txBody>
      </p:sp>
      <p:grpSp>
        <p:nvGrpSpPr>
          <p:cNvPr id="5" name="Group 82"/>
          <p:cNvGrpSpPr>
            <a:grpSpLocks/>
          </p:cNvGrpSpPr>
          <p:nvPr/>
        </p:nvGrpSpPr>
        <p:grpSpPr bwMode="auto">
          <a:xfrm>
            <a:off x="6494463" y="1455738"/>
            <a:ext cx="187325" cy="79375"/>
            <a:chOff x="8804" y="3294"/>
            <a:chExt cx="65" cy="45"/>
          </a:xfrm>
        </p:grpSpPr>
        <p:grpSp>
          <p:nvGrpSpPr>
            <p:cNvPr id="6" name="Group 83"/>
            <p:cNvGrpSpPr>
              <a:grpSpLocks/>
            </p:cNvGrpSpPr>
            <p:nvPr/>
          </p:nvGrpSpPr>
          <p:grpSpPr bwMode="auto">
            <a:xfrm>
              <a:off x="8822" y="3307"/>
              <a:ext cx="47" cy="29"/>
              <a:chOff x="8822" y="3307"/>
              <a:chExt cx="47" cy="29"/>
            </a:xfrm>
          </p:grpSpPr>
          <p:grpSp>
            <p:nvGrpSpPr>
              <p:cNvPr id="7" name="Group 84"/>
              <p:cNvGrpSpPr>
                <a:grpSpLocks/>
              </p:cNvGrpSpPr>
              <p:nvPr/>
            </p:nvGrpSpPr>
            <p:grpSpPr bwMode="auto">
              <a:xfrm>
                <a:off x="8822" y="3307"/>
                <a:ext cx="47" cy="22"/>
                <a:chOff x="8822" y="3307"/>
                <a:chExt cx="47" cy="22"/>
              </a:xfrm>
            </p:grpSpPr>
            <p:sp>
              <p:nvSpPr>
                <p:cNvPr id="14501" name="AutoShape 85"/>
                <p:cNvSpPr>
                  <a:spLocks noChangeArrowheads="1"/>
                </p:cNvSpPr>
                <p:nvPr/>
              </p:nvSpPr>
              <p:spPr bwMode="auto">
                <a:xfrm rot="2940000">
                  <a:off x="8845" y="3297"/>
                  <a:ext cx="14" cy="34"/>
                </a:xfrm>
                <a:prstGeom prst="triangle">
                  <a:avLst>
                    <a:gd name="adj" fmla="val 49940"/>
                  </a:avLst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lIns="78913" tIns="39456" rIns="78913" bIns="39456" anchor="ctr"/>
                <a:lstStyle/>
                <a:p>
                  <a:pPr defTabSz="787400"/>
                  <a:endParaRPr lang="ru-RU" sz="800" b="1"/>
                </a:p>
              </p:txBody>
            </p:sp>
            <p:sp>
              <p:nvSpPr>
                <p:cNvPr id="14502" name="AutoShape 86"/>
                <p:cNvSpPr>
                  <a:spLocks noChangeArrowheads="1"/>
                </p:cNvSpPr>
                <p:nvPr/>
              </p:nvSpPr>
              <p:spPr bwMode="auto">
                <a:xfrm rot="13740000" flipH="1">
                  <a:off x="8831" y="3306"/>
                  <a:ext cx="14" cy="31"/>
                </a:xfrm>
                <a:prstGeom prst="triangle">
                  <a:avLst>
                    <a:gd name="adj" fmla="val 49940"/>
                  </a:avLst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rot="10800000" wrap="none" lIns="78913" tIns="39456" rIns="78913" bIns="39456" anchor="ctr"/>
                <a:lstStyle/>
                <a:p>
                  <a:pPr defTabSz="787400"/>
                  <a:endParaRPr lang="ru-RU" sz="800" b="1"/>
                </a:p>
              </p:txBody>
            </p:sp>
          </p:grpSp>
          <p:grpSp>
            <p:nvGrpSpPr>
              <p:cNvPr id="8" name="Group 87"/>
              <p:cNvGrpSpPr>
                <a:grpSpLocks/>
              </p:cNvGrpSpPr>
              <p:nvPr/>
            </p:nvGrpSpPr>
            <p:grpSpPr bwMode="auto">
              <a:xfrm>
                <a:off x="8822" y="3312"/>
                <a:ext cx="34" cy="24"/>
                <a:chOff x="8822" y="3312"/>
                <a:chExt cx="34" cy="24"/>
              </a:xfrm>
            </p:grpSpPr>
            <p:sp>
              <p:nvSpPr>
                <p:cNvPr id="14499" name="AutoShape 88"/>
                <p:cNvSpPr>
                  <a:spLocks noChangeArrowheads="1"/>
                </p:cNvSpPr>
                <p:nvPr/>
              </p:nvSpPr>
              <p:spPr bwMode="auto">
                <a:xfrm rot="-2460000">
                  <a:off x="8822" y="3312"/>
                  <a:ext cx="21" cy="19"/>
                </a:xfrm>
                <a:prstGeom prst="triangle">
                  <a:avLst>
                    <a:gd name="adj" fmla="val 49940"/>
                  </a:avLst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lIns="78913" tIns="39456" rIns="78913" bIns="39456" anchor="ctr"/>
                <a:lstStyle/>
                <a:p>
                  <a:pPr defTabSz="787400"/>
                  <a:endParaRPr lang="ru-RU" sz="800" b="1"/>
                </a:p>
              </p:txBody>
            </p:sp>
            <p:sp>
              <p:nvSpPr>
                <p:cNvPr id="14500" name="AutoShape 89"/>
                <p:cNvSpPr>
                  <a:spLocks noChangeArrowheads="1"/>
                </p:cNvSpPr>
                <p:nvPr/>
              </p:nvSpPr>
              <p:spPr bwMode="auto">
                <a:xfrm rot="8340000" flipH="1">
                  <a:off x="8832" y="3317"/>
                  <a:ext cx="24" cy="19"/>
                </a:xfrm>
                <a:prstGeom prst="triangle">
                  <a:avLst>
                    <a:gd name="adj" fmla="val 49940"/>
                  </a:avLst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rot="10800000" wrap="none" lIns="78913" tIns="39456" rIns="78913" bIns="39456" anchor="ctr"/>
                <a:lstStyle/>
                <a:p>
                  <a:pPr defTabSz="787400"/>
                  <a:endParaRPr lang="ru-RU" sz="800" b="1"/>
                </a:p>
              </p:txBody>
            </p:sp>
          </p:grpSp>
        </p:grpSp>
        <p:grpSp>
          <p:nvGrpSpPr>
            <p:cNvPr id="9" name="Group 90"/>
            <p:cNvGrpSpPr>
              <a:grpSpLocks/>
            </p:cNvGrpSpPr>
            <p:nvPr/>
          </p:nvGrpSpPr>
          <p:grpSpPr bwMode="auto">
            <a:xfrm>
              <a:off x="8804" y="3294"/>
              <a:ext cx="52" cy="45"/>
              <a:chOff x="8804" y="3294"/>
              <a:chExt cx="52" cy="45"/>
            </a:xfrm>
          </p:grpSpPr>
          <p:grpSp>
            <p:nvGrpSpPr>
              <p:cNvPr id="10" name="Group 91"/>
              <p:cNvGrpSpPr>
                <a:grpSpLocks/>
              </p:cNvGrpSpPr>
              <p:nvPr/>
            </p:nvGrpSpPr>
            <p:grpSpPr bwMode="auto">
              <a:xfrm>
                <a:off x="8827" y="3294"/>
                <a:ext cx="24" cy="45"/>
                <a:chOff x="8827" y="3294"/>
                <a:chExt cx="24" cy="45"/>
              </a:xfrm>
            </p:grpSpPr>
            <p:sp>
              <p:nvSpPr>
                <p:cNvPr id="14495" name="AutoShape 92"/>
                <p:cNvSpPr>
                  <a:spLocks noChangeArrowheads="1"/>
                </p:cNvSpPr>
                <p:nvPr/>
              </p:nvSpPr>
              <p:spPr bwMode="auto">
                <a:xfrm>
                  <a:off x="8827" y="3294"/>
                  <a:ext cx="24" cy="25"/>
                </a:xfrm>
                <a:prstGeom prst="triangle">
                  <a:avLst>
                    <a:gd name="adj" fmla="val 49940"/>
                  </a:avLst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lIns="78913" tIns="39456" rIns="78913" bIns="39456" anchor="ctr"/>
                <a:lstStyle/>
                <a:p>
                  <a:pPr defTabSz="787400"/>
                  <a:endParaRPr lang="ru-RU" sz="800" b="1"/>
                </a:p>
              </p:txBody>
            </p:sp>
            <p:sp>
              <p:nvSpPr>
                <p:cNvPr id="14496" name="AutoShape 93"/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8827" y="3316"/>
                  <a:ext cx="24" cy="23"/>
                </a:xfrm>
                <a:prstGeom prst="triangle">
                  <a:avLst>
                    <a:gd name="adj" fmla="val 49940"/>
                  </a:avLst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rot="10800000" wrap="none" lIns="78913" tIns="39456" rIns="78913" bIns="39456" anchor="ctr"/>
                <a:lstStyle/>
                <a:p>
                  <a:pPr defTabSz="787400"/>
                  <a:endParaRPr lang="ru-RU" sz="800" b="1"/>
                </a:p>
              </p:txBody>
            </p:sp>
          </p:grpSp>
          <p:grpSp>
            <p:nvGrpSpPr>
              <p:cNvPr id="11" name="Group 94"/>
              <p:cNvGrpSpPr>
                <a:grpSpLocks/>
              </p:cNvGrpSpPr>
              <p:nvPr/>
            </p:nvGrpSpPr>
            <p:grpSpPr bwMode="auto">
              <a:xfrm>
                <a:off x="8804" y="3316"/>
                <a:ext cx="52" cy="16"/>
                <a:chOff x="8804" y="3316"/>
                <a:chExt cx="52" cy="16"/>
              </a:xfrm>
            </p:grpSpPr>
            <p:sp>
              <p:nvSpPr>
                <p:cNvPr id="14493" name="AutoShape 95"/>
                <p:cNvSpPr>
                  <a:spLocks noChangeArrowheads="1"/>
                </p:cNvSpPr>
                <p:nvPr/>
              </p:nvSpPr>
              <p:spPr bwMode="auto">
                <a:xfrm rot="-5400000">
                  <a:off x="8808" y="3312"/>
                  <a:ext cx="12" cy="20"/>
                </a:xfrm>
                <a:prstGeom prst="triangle">
                  <a:avLst>
                    <a:gd name="adj" fmla="val 49940"/>
                  </a:avLst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rot="10800000" wrap="none" lIns="78913" tIns="39456" rIns="78913" bIns="39456" anchor="ctr"/>
                <a:lstStyle/>
                <a:p>
                  <a:pPr defTabSz="787400"/>
                  <a:endParaRPr lang="ru-RU" sz="800" b="1"/>
                </a:p>
              </p:txBody>
            </p:sp>
            <p:sp>
              <p:nvSpPr>
                <p:cNvPr id="14494" name="AutoShape 96"/>
                <p:cNvSpPr>
                  <a:spLocks noChangeArrowheads="1"/>
                </p:cNvSpPr>
                <p:nvPr/>
              </p:nvSpPr>
              <p:spPr bwMode="auto">
                <a:xfrm rot="5400000" flipH="1">
                  <a:off x="8835" y="3311"/>
                  <a:ext cx="16" cy="26"/>
                </a:xfrm>
                <a:prstGeom prst="triangle">
                  <a:avLst>
                    <a:gd name="adj" fmla="val 49940"/>
                  </a:avLst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lIns="78913" tIns="39456" rIns="78913" bIns="39456" anchor="ctr"/>
                <a:lstStyle/>
                <a:p>
                  <a:pPr defTabSz="787400"/>
                  <a:endParaRPr lang="ru-RU" sz="800" b="1"/>
                </a:p>
              </p:txBody>
            </p:sp>
          </p:grpSp>
        </p:grpSp>
        <p:sp>
          <p:nvSpPr>
            <p:cNvPr id="14489" name="Oval 97"/>
            <p:cNvSpPr>
              <a:spLocks noChangeArrowheads="1"/>
            </p:cNvSpPr>
            <p:nvPr/>
          </p:nvSpPr>
          <p:spPr bwMode="auto">
            <a:xfrm>
              <a:off x="8827" y="3312"/>
              <a:ext cx="24" cy="19"/>
            </a:xfrm>
            <a:prstGeom prst="ellipse">
              <a:avLst/>
            </a:prstGeom>
            <a:solidFill>
              <a:srgbClr val="FE9B0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78913" tIns="39456" rIns="78913" bIns="39456" anchor="ctr"/>
            <a:lstStyle/>
            <a:p>
              <a:pPr defTabSz="787400"/>
              <a:endParaRPr lang="ru-RU" sz="800" b="1"/>
            </a:p>
          </p:txBody>
        </p:sp>
        <p:sp>
          <p:nvSpPr>
            <p:cNvPr id="14490" name="AutoShape 98"/>
            <p:cNvSpPr>
              <a:spLocks noChangeArrowheads="1"/>
            </p:cNvSpPr>
            <p:nvPr/>
          </p:nvSpPr>
          <p:spPr bwMode="auto">
            <a:xfrm>
              <a:off x="8827" y="3312"/>
              <a:ext cx="24" cy="19"/>
            </a:xfrm>
            <a:prstGeom prst="triangle">
              <a:avLst>
                <a:gd name="adj" fmla="val 49940"/>
              </a:avLst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78913" tIns="39456" rIns="78913" bIns="39456" anchor="ctr"/>
            <a:lstStyle/>
            <a:p>
              <a:pPr defTabSz="787400"/>
              <a:endParaRPr lang="ru-RU" sz="800" b="1"/>
            </a:p>
          </p:txBody>
        </p:sp>
      </p:grpSp>
      <p:grpSp>
        <p:nvGrpSpPr>
          <p:cNvPr id="12" name="Group 60"/>
          <p:cNvGrpSpPr>
            <a:grpSpLocks/>
          </p:cNvGrpSpPr>
          <p:nvPr/>
        </p:nvGrpSpPr>
        <p:grpSpPr bwMode="auto">
          <a:xfrm>
            <a:off x="4905375" y="2916238"/>
            <a:ext cx="2763838" cy="1227137"/>
            <a:chOff x="2211" y="816"/>
            <a:chExt cx="1406" cy="525"/>
          </a:xfrm>
        </p:grpSpPr>
        <p:sp>
          <p:nvSpPr>
            <p:cNvPr id="26703" name="Rectangle 61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5713"/>
              <a:r>
                <a:rPr lang="ru-RU" sz="1200" b="1" i="1">
                  <a:cs typeface="Times New Roman" pitchFamily="18" charset="0"/>
                </a:rPr>
                <a:t>КЧС и ПБ</a:t>
              </a:r>
            </a:p>
          </p:txBody>
        </p:sp>
        <p:sp>
          <p:nvSpPr>
            <p:cNvPr id="26704" name="Rectangle 62"/>
            <p:cNvSpPr>
              <a:spLocks noChangeArrowheads="1"/>
            </p:cNvSpPr>
            <p:nvPr/>
          </p:nvSpPr>
          <p:spPr bwMode="auto">
            <a:xfrm>
              <a:off x="2211" y="1043"/>
              <a:ext cx="1406" cy="298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/>
              <a:r>
                <a:rPr lang="ru-RU" sz="1200" b="1">
                  <a:cs typeface="Times New Roman" pitchFamily="18" charset="0"/>
                </a:rPr>
                <a:t>Председатель </a:t>
              </a:r>
            </a:p>
            <a:p>
              <a:pPr algn="ctr"/>
              <a:r>
                <a:rPr lang="ru-RU" sz="1200" b="1">
                  <a:cs typeface="Times New Roman" pitchFamily="18" charset="0"/>
                </a:rPr>
                <a:t>Куфаев А.Г.</a:t>
              </a:r>
            </a:p>
            <a:p>
              <a:pPr algn="ctr"/>
              <a:r>
                <a:rPr lang="ru-RU" sz="1200" b="1"/>
                <a:t>т.8(86391)5-10-87,моб: 89289099601</a:t>
              </a:r>
            </a:p>
          </p:txBody>
        </p:sp>
      </p:grpSp>
      <p:grpSp>
        <p:nvGrpSpPr>
          <p:cNvPr id="13" name="Group 64"/>
          <p:cNvGrpSpPr>
            <a:grpSpLocks/>
          </p:cNvGrpSpPr>
          <p:nvPr/>
        </p:nvGrpSpPr>
        <p:grpSpPr bwMode="auto">
          <a:xfrm>
            <a:off x="5084763" y="6129338"/>
            <a:ext cx="2498725" cy="1585912"/>
            <a:chOff x="2211" y="816"/>
            <a:chExt cx="1406" cy="454"/>
          </a:xfrm>
        </p:grpSpPr>
        <p:sp>
          <p:nvSpPr>
            <p:cNvPr id="26701" name="Rectangle 65"/>
            <p:cNvSpPr>
              <a:spLocks noChangeArrowheads="1"/>
            </p:cNvSpPr>
            <p:nvPr/>
          </p:nvSpPr>
          <p:spPr bwMode="auto">
            <a:xfrm>
              <a:off x="2211" y="816"/>
              <a:ext cx="1406" cy="188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5713"/>
              <a:r>
                <a:rPr lang="ru-RU" sz="1200" b="1" i="1">
                  <a:cs typeface="Times New Roman" pitchFamily="18" charset="0"/>
                </a:rPr>
                <a:t>Начальник гарнизона</a:t>
              </a:r>
            </a:p>
          </p:txBody>
        </p:sp>
        <p:sp>
          <p:nvSpPr>
            <p:cNvPr id="26702" name="Rectangle 66"/>
            <p:cNvSpPr>
              <a:spLocks noChangeArrowheads="1"/>
            </p:cNvSpPr>
            <p:nvPr/>
          </p:nvSpPr>
          <p:spPr bwMode="auto">
            <a:xfrm>
              <a:off x="2211" y="1004"/>
              <a:ext cx="1406" cy="266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5713">
                <a:spcBef>
                  <a:spcPct val="20000"/>
                </a:spcBef>
              </a:pPr>
              <a:r>
                <a:rPr lang="ru-RU" sz="1200" b="1">
                  <a:cs typeface="Times New Roman" pitchFamily="18" charset="0"/>
                </a:rPr>
                <a:t>Гладченко В.В.</a:t>
              </a:r>
            </a:p>
            <a:p>
              <a:pPr algn="ctr" defTabSz="1255713">
                <a:spcBef>
                  <a:spcPct val="20000"/>
                </a:spcBef>
              </a:pPr>
              <a:r>
                <a:rPr lang="ru-RU" sz="1200" b="1">
                  <a:cs typeface="Times New Roman" pitchFamily="18" charset="0"/>
                </a:rPr>
                <a:t>8(86391)50885,</a:t>
              </a:r>
            </a:p>
            <a:p>
              <a:pPr algn="ctr" defTabSz="1255713">
                <a:spcBef>
                  <a:spcPct val="20000"/>
                </a:spcBef>
              </a:pPr>
              <a:r>
                <a:rPr lang="ru-RU" sz="1200" b="1"/>
                <a:t>8-928-134-97-45</a:t>
              </a:r>
            </a:p>
          </p:txBody>
        </p:sp>
      </p:grpSp>
      <p:grpSp>
        <p:nvGrpSpPr>
          <p:cNvPr id="14" name="Group 67"/>
          <p:cNvGrpSpPr>
            <a:grpSpLocks/>
          </p:cNvGrpSpPr>
          <p:nvPr/>
        </p:nvGrpSpPr>
        <p:grpSpPr bwMode="auto">
          <a:xfrm>
            <a:off x="9366250" y="3897313"/>
            <a:ext cx="2500313" cy="958850"/>
            <a:chOff x="2211" y="816"/>
            <a:chExt cx="1406" cy="517"/>
          </a:xfrm>
        </p:grpSpPr>
        <p:sp>
          <p:nvSpPr>
            <p:cNvPr id="26699" name="Rectangle 68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5713"/>
              <a:r>
                <a:rPr lang="ru-RU" sz="1200" b="1" i="1">
                  <a:cs typeface="Times New Roman" pitchFamily="18" charset="0"/>
                </a:rPr>
                <a:t>РОВД</a:t>
              </a:r>
            </a:p>
          </p:txBody>
        </p:sp>
        <p:sp>
          <p:nvSpPr>
            <p:cNvPr id="26700" name="Rectangle 69"/>
            <p:cNvSpPr>
              <a:spLocks noChangeArrowheads="1"/>
            </p:cNvSpPr>
            <p:nvPr/>
          </p:nvSpPr>
          <p:spPr bwMode="auto">
            <a:xfrm>
              <a:off x="2211" y="1043"/>
              <a:ext cx="1406" cy="290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5713">
                <a:spcBef>
                  <a:spcPct val="20000"/>
                </a:spcBef>
              </a:pPr>
              <a:r>
                <a:rPr lang="ru-RU" sz="1200" b="1"/>
                <a:t>Бебко Р.А.</a:t>
              </a:r>
            </a:p>
            <a:p>
              <a:pPr algn="ctr" defTabSz="1255713">
                <a:spcBef>
                  <a:spcPct val="20000"/>
                </a:spcBef>
              </a:pPr>
              <a:r>
                <a:rPr lang="ru-RU" sz="1200" b="1"/>
                <a:t>8</a:t>
              </a:r>
              <a:r>
                <a:rPr lang="en-US" sz="1200" b="1"/>
                <a:t>(86391)</a:t>
              </a:r>
              <a:r>
                <a:rPr lang="ru-RU" sz="1200" b="1"/>
                <a:t>5-12-70</a:t>
              </a:r>
            </a:p>
          </p:txBody>
        </p:sp>
      </p:grpSp>
      <p:grpSp>
        <p:nvGrpSpPr>
          <p:cNvPr id="15" name="Group 70"/>
          <p:cNvGrpSpPr>
            <a:grpSpLocks/>
          </p:cNvGrpSpPr>
          <p:nvPr/>
        </p:nvGrpSpPr>
        <p:grpSpPr bwMode="auto">
          <a:xfrm>
            <a:off x="890588" y="3786188"/>
            <a:ext cx="2409825" cy="1031875"/>
            <a:chOff x="2211" y="816"/>
            <a:chExt cx="1406" cy="454"/>
          </a:xfrm>
        </p:grpSpPr>
        <p:sp>
          <p:nvSpPr>
            <p:cNvPr id="26697" name="Rectangle 71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5713" eaLnBrk="0" hangingPunct="0"/>
              <a:r>
                <a:rPr lang="ru-RU" sz="1200" b="1"/>
                <a:t>ОАО «Волгодонскмежрайгаз»</a:t>
              </a:r>
            </a:p>
          </p:txBody>
        </p:sp>
        <p:sp>
          <p:nvSpPr>
            <p:cNvPr id="26698" name="Rectangle 72"/>
            <p:cNvSpPr>
              <a:spLocks noChangeArrowheads="1"/>
            </p:cNvSpPr>
            <p:nvPr/>
          </p:nvSpPr>
          <p:spPr bwMode="auto">
            <a:xfrm>
              <a:off x="2211" y="1043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5713">
                <a:spcBef>
                  <a:spcPct val="20000"/>
                </a:spcBef>
              </a:pPr>
              <a:r>
                <a:rPr lang="ru-RU" sz="1200" b="1">
                  <a:cs typeface="Times New Roman" pitchFamily="18" charset="0"/>
                </a:rPr>
                <a:t>Руководитель </a:t>
              </a:r>
              <a:r>
                <a:rPr lang="ru-RU" sz="1200" b="1"/>
                <a:t>Семенов </a:t>
              </a:r>
            </a:p>
            <a:p>
              <a:pPr algn="ctr" defTabSz="1255713">
                <a:spcBef>
                  <a:spcPct val="20000"/>
                </a:spcBef>
              </a:pPr>
              <a:r>
                <a:rPr lang="ru-RU" sz="1200" b="1"/>
                <a:t>Сергей Иванович 8</a:t>
              </a:r>
              <a:r>
                <a:rPr lang="en-US" sz="1200" b="1"/>
                <a:t>(86391)</a:t>
              </a:r>
              <a:r>
                <a:rPr lang="ru-RU" sz="1200" b="1"/>
                <a:t> 5-10-75</a:t>
              </a:r>
            </a:p>
          </p:txBody>
        </p:sp>
      </p:grpSp>
      <p:grpSp>
        <p:nvGrpSpPr>
          <p:cNvPr id="16" name="Group 73"/>
          <p:cNvGrpSpPr>
            <a:grpSpLocks/>
          </p:cNvGrpSpPr>
          <p:nvPr/>
        </p:nvGrpSpPr>
        <p:grpSpPr bwMode="auto">
          <a:xfrm>
            <a:off x="4949825" y="4429125"/>
            <a:ext cx="2665413" cy="1287463"/>
            <a:chOff x="2211" y="816"/>
            <a:chExt cx="1406" cy="531"/>
          </a:xfrm>
        </p:grpSpPr>
        <p:sp>
          <p:nvSpPr>
            <p:cNvPr id="2" name="Rectangle 74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5713"/>
              <a:r>
                <a:rPr lang="ru-RU" sz="1200" b="1" i="1">
                  <a:cs typeface="Times New Roman" pitchFamily="18" charset="0"/>
                </a:rPr>
                <a:t>ГО и ЧС</a:t>
              </a:r>
            </a:p>
          </p:txBody>
        </p:sp>
        <p:sp>
          <p:nvSpPr>
            <p:cNvPr id="3" name="Rectangle 75"/>
            <p:cNvSpPr>
              <a:spLocks noChangeArrowheads="1"/>
            </p:cNvSpPr>
            <p:nvPr/>
          </p:nvSpPr>
          <p:spPr bwMode="auto">
            <a:xfrm>
              <a:off x="2211" y="1043"/>
              <a:ext cx="1406" cy="30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5713">
                <a:spcBef>
                  <a:spcPct val="20000"/>
                </a:spcBef>
              </a:pPr>
              <a:r>
                <a:rPr lang="ru-RU" sz="1200" b="1">
                  <a:cs typeface="Times New Roman" pitchFamily="18" charset="0"/>
                </a:rPr>
                <a:t>Колотенко Владимир Николаевич</a:t>
              </a:r>
            </a:p>
            <a:p>
              <a:pPr algn="ctr" defTabSz="1255713"/>
              <a:r>
                <a:rPr lang="ru-RU" sz="1200" b="1">
                  <a:cs typeface="Times New Roman" pitchFamily="18" charset="0"/>
                </a:rPr>
                <a:t>8(86391)5-11-88 </a:t>
              </a:r>
            </a:p>
            <a:p>
              <a:pPr algn="ctr" defTabSz="1255713"/>
              <a:r>
                <a:rPr lang="ru-RU" sz="1200" b="1">
                  <a:cs typeface="Times New Roman" pitchFamily="18" charset="0"/>
                </a:rPr>
                <a:t>8-928-1408849</a:t>
              </a:r>
            </a:p>
          </p:txBody>
        </p:sp>
      </p:grpSp>
      <p:grpSp>
        <p:nvGrpSpPr>
          <p:cNvPr id="17" name="Group 76"/>
          <p:cNvGrpSpPr>
            <a:grpSpLocks/>
          </p:cNvGrpSpPr>
          <p:nvPr/>
        </p:nvGrpSpPr>
        <p:grpSpPr bwMode="auto">
          <a:xfrm>
            <a:off x="9366250" y="5327650"/>
            <a:ext cx="2500313" cy="1173163"/>
            <a:chOff x="2211" y="816"/>
            <a:chExt cx="1406" cy="631"/>
          </a:xfrm>
        </p:grpSpPr>
        <p:sp>
          <p:nvSpPr>
            <p:cNvPr id="26693" name="Rectangle 77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5713"/>
              <a:r>
                <a:rPr lang="ru-RU" sz="1200" b="1" i="1">
                  <a:cs typeface="Times New Roman" pitchFamily="18" charset="0"/>
                </a:rPr>
                <a:t>ЦРБ</a:t>
              </a:r>
            </a:p>
          </p:txBody>
        </p:sp>
        <p:sp>
          <p:nvSpPr>
            <p:cNvPr id="26694" name="Rectangle 78"/>
            <p:cNvSpPr>
              <a:spLocks noChangeArrowheads="1"/>
            </p:cNvSpPr>
            <p:nvPr/>
          </p:nvSpPr>
          <p:spPr bwMode="auto">
            <a:xfrm>
              <a:off x="2211" y="1043"/>
              <a:ext cx="1406" cy="40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5713">
                <a:spcBef>
                  <a:spcPct val="20000"/>
                </a:spcBef>
              </a:pPr>
              <a:r>
                <a:rPr lang="ru-RU" sz="1200" b="1"/>
                <a:t>Иванов В.М.</a:t>
              </a:r>
            </a:p>
            <a:p>
              <a:pPr algn="ctr" defTabSz="1255713"/>
              <a:r>
                <a:rPr lang="ru-RU" sz="1200" b="1"/>
                <a:t>8</a:t>
              </a:r>
              <a:r>
                <a:rPr lang="en-US" sz="1200" b="1"/>
                <a:t>(86391)</a:t>
              </a:r>
              <a:r>
                <a:rPr lang="ru-RU" sz="1200" b="1"/>
                <a:t> 5-07-71</a:t>
              </a:r>
            </a:p>
          </p:txBody>
        </p:sp>
      </p:grpSp>
      <p:grpSp>
        <p:nvGrpSpPr>
          <p:cNvPr id="18" name="Group 79"/>
          <p:cNvGrpSpPr>
            <a:grpSpLocks/>
          </p:cNvGrpSpPr>
          <p:nvPr/>
        </p:nvGrpSpPr>
        <p:grpSpPr bwMode="auto">
          <a:xfrm>
            <a:off x="9115425" y="6759575"/>
            <a:ext cx="2751138" cy="954088"/>
            <a:chOff x="2211" y="816"/>
            <a:chExt cx="1406" cy="513"/>
          </a:xfrm>
        </p:grpSpPr>
        <p:sp>
          <p:nvSpPr>
            <p:cNvPr id="26691" name="Rectangle 80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5713"/>
              <a:r>
                <a:rPr lang="ru-RU" sz="1200" b="1"/>
                <a:t>Станция по борьбе с болезнями </a:t>
              </a:r>
            </a:p>
            <a:p>
              <a:pPr algn="ctr" defTabSz="1255713"/>
              <a:r>
                <a:rPr lang="ru-RU" sz="1200" b="1"/>
                <a:t>животных</a:t>
              </a:r>
            </a:p>
          </p:txBody>
        </p:sp>
        <p:sp>
          <p:nvSpPr>
            <p:cNvPr id="26692" name="Rectangle 81"/>
            <p:cNvSpPr>
              <a:spLocks noChangeArrowheads="1"/>
            </p:cNvSpPr>
            <p:nvPr/>
          </p:nvSpPr>
          <p:spPr bwMode="auto">
            <a:xfrm>
              <a:off x="2211" y="1043"/>
              <a:ext cx="1406" cy="286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5713"/>
              <a:r>
                <a:rPr lang="ru-RU" sz="1200" b="1"/>
                <a:t>Семенова Ирина Николаевна </a:t>
              </a:r>
            </a:p>
            <a:p>
              <a:pPr algn="ctr" defTabSz="1255713"/>
              <a:r>
                <a:rPr lang="ru-RU" sz="1200" b="1"/>
                <a:t>8</a:t>
              </a:r>
              <a:r>
                <a:rPr lang="en-US" sz="1200" b="1"/>
                <a:t>(86391)</a:t>
              </a:r>
              <a:r>
                <a:rPr lang="ru-RU" sz="1200" b="1"/>
                <a:t> 2-17-57</a:t>
              </a:r>
            </a:p>
          </p:txBody>
        </p:sp>
      </p:grpSp>
      <p:grpSp>
        <p:nvGrpSpPr>
          <p:cNvPr id="19" name="Group 82"/>
          <p:cNvGrpSpPr>
            <a:grpSpLocks/>
          </p:cNvGrpSpPr>
          <p:nvPr/>
        </p:nvGrpSpPr>
        <p:grpSpPr bwMode="auto">
          <a:xfrm>
            <a:off x="890588" y="7099300"/>
            <a:ext cx="2581275" cy="892175"/>
            <a:chOff x="2211" y="816"/>
            <a:chExt cx="1406" cy="481"/>
          </a:xfrm>
        </p:grpSpPr>
        <p:sp>
          <p:nvSpPr>
            <p:cNvPr id="26689" name="Rectangle 83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5713"/>
              <a:r>
                <a:rPr lang="ru-RU" sz="1200" b="1"/>
                <a:t>ВМЭС</a:t>
              </a:r>
            </a:p>
          </p:txBody>
        </p:sp>
        <p:sp>
          <p:nvSpPr>
            <p:cNvPr id="26690" name="Rectangle 84"/>
            <p:cNvSpPr>
              <a:spLocks noChangeArrowheads="1"/>
            </p:cNvSpPr>
            <p:nvPr/>
          </p:nvSpPr>
          <p:spPr bwMode="auto">
            <a:xfrm>
              <a:off x="2211" y="1043"/>
              <a:ext cx="1406" cy="25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5713">
                <a:spcBef>
                  <a:spcPct val="20000"/>
                </a:spcBef>
              </a:pPr>
              <a:r>
                <a:rPr lang="ru-RU" sz="1200" b="1">
                  <a:cs typeface="Times New Roman" pitchFamily="18" charset="0"/>
                </a:rPr>
                <a:t>Рук. </a:t>
              </a:r>
              <a:r>
                <a:rPr lang="ru-RU" sz="1200" b="1"/>
                <a:t>Якубов Генадий Юрьевич</a:t>
              </a:r>
              <a:endParaRPr lang="ru-RU" sz="1200" b="1">
                <a:cs typeface="Times New Roman" pitchFamily="18" charset="0"/>
              </a:endParaRPr>
            </a:p>
            <a:p>
              <a:pPr algn="ctr" defTabSz="1255713">
                <a:spcBef>
                  <a:spcPct val="20000"/>
                </a:spcBef>
              </a:pPr>
              <a:r>
                <a:rPr lang="ru-RU" sz="1200" b="1"/>
                <a:t>8(86391)2-21-92</a:t>
              </a:r>
            </a:p>
          </p:txBody>
        </p:sp>
      </p:grpSp>
      <p:grpSp>
        <p:nvGrpSpPr>
          <p:cNvPr id="20" name="Group 92"/>
          <p:cNvGrpSpPr>
            <a:grpSpLocks/>
          </p:cNvGrpSpPr>
          <p:nvPr/>
        </p:nvGrpSpPr>
        <p:grpSpPr bwMode="auto">
          <a:xfrm>
            <a:off x="9115425" y="8108950"/>
            <a:ext cx="2751138" cy="892175"/>
            <a:chOff x="2211" y="816"/>
            <a:chExt cx="1406" cy="481"/>
          </a:xfrm>
        </p:grpSpPr>
        <p:sp>
          <p:nvSpPr>
            <p:cNvPr id="26683" name="Rectangle 93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5713"/>
              <a:r>
                <a:rPr lang="ru-RU" sz="1200" b="1" i="1">
                  <a:cs typeface="Times New Roman" pitchFamily="18" charset="0"/>
                </a:rPr>
                <a:t>Центр гигиены и </a:t>
              </a:r>
            </a:p>
            <a:p>
              <a:pPr algn="ctr" defTabSz="1255713"/>
              <a:r>
                <a:rPr lang="ru-RU" sz="1200" b="1" i="1">
                  <a:cs typeface="Times New Roman" pitchFamily="18" charset="0"/>
                </a:rPr>
                <a:t>эпидемиологии</a:t>
              </a:r>
            </a:p>
          </p:txBody>
        </p:sp>
        <p:sp>
          <p:nvSpPr>
            <p:cNvPr id="26684" name="Rectangle 94"/>
            <p:cNvSpPr>
              <a:spLocks noChangeArrowheads="1"/>
            </p:cNvSpPr>
            <p:nvPr/>
          </p:nvSpPr>
          <p:spPr bwMode="auto">
            <a:xfrm>
              <a:off x="2211" y="1043"/>
              <a:ext cx="1406" cy="25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5713">
                <a:spcBef>
                  <a:spcPct val="20000"/>
                </a:spcBef>
              </a:pPr>
              <a:r>
                <a:rPr lang="ru-RU" sz="1200" b="1">
                  <a:cs typeface="Times New Roman" pitchFamily="18" charset="0"/>
                </a:rPr>
                <a:t>Рук.  Казачек Ирина Петровна</a:t>
              </a:r>
            </a:p>
            <a:p>
              <a:pPr algn="ctr" defTabSz="1255713">
                <a:spcBef>
                  <a:spcPct val="20000"/>
                </a:spcBef>
              </a:pPr>
              <a:r>
                <a:rPr lang="ru-RU" sz="1200" b="1">
                  <a:cs typeface="Times New Roman" pitchFamily="18" charset="0"/>
                </a:rPr>
                <a:t>8(86391) 5-04-40</a:t>
              </a:r>
            </a:p>
          </p:txBody>
        </p:sp>
      </p:grpSp>
      <p:sp>
        <p:nvSpPr>
          <p:cNvPr id="14368" name="Line 95"/>
          <p:cNvSpPr>
            <a:spLocks noChangeShapeType="1"/>
          </p:cNvSpPr>
          <p:nvPr/>
        </p:nvSpPr>
        <p:spPr bwMode="auto">
          <a:xfrm flipH="1" flipV="1">
            <a:off x="3471863" y="6515100"/>
            <a:ext cx="1500187" cy="57150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14369" name="Line 96"/>
          <p:cNvSpPr>
            <a:spLocks noChangeShapeType="1"/>
          </p:cNvSpPr>
          <p:nvPr/>
        </p:nvSpPr>
        <p:spPr bwMode="auto">
          <a:xfrm flipH="1">
            <a:off x="3471863" y="6872288"/>
            <a:ext cx="1500187" cy="500062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14370" name="Line 97"/>
          <p:cNvSpPr>
            <a:spLocks noChangeShapeType="1"/>
          </p:cNvSpPr>
          <p:nvPr/>
        </p:nvSpPr>
        <p:spPr bwMode="auto">
          <a:xfrm flipH="1" flipV="1">
            <a:off x="3328988" y="5500688"/>
            <a:ext cx="1714500" cy="1039812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14371" name="Line 98"/>
          <p:cNvSpPr>
            <a:spLocks noChangeShapeType="1"/>
          </p:cNvSpPr>
          <p:nvPr/>
        </p:nvSpPr>
        <p:spPr bwMode="auto">
          <a:xfrm flipH="1" flipV="1">
            <a:off x="3328988" y="4325938"/>
            <a:ext cx="1714500" cy="2071687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14372" name="Line 99"/>
          <p:cNvSpPr>
            <a:spLocks noChangeShapeType="1"/>
          </p:cNvSpPr>
          <p:nvPr/>
        </p:nvSpPr>
        <p:spPr bwMode="auto">
          <a:xfrm flipH="1">
            <a:off x="7615238" y="5754688"/>
            <a:ext cx="1714500" cy="817562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14373" name="Line 100"/>
          <p:cNvSpPr>
            <a:spLocks noChangeShapeType="1"/>
          </p:cNvSpPr>
          <p:nvPr/>
        </p:nvSpPr>
        <p:spPr bwMode="auto">
          <a:xfrm flipH="1" flipV="1">
            <a:off x="7615238" y="6786563"/>
            <a:ext cx="1357312" cy="371475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14374" name="Line 101"/>
          <p:cNvSpPr>
            <a:spLocks noChangeShapeType="1"/>
          </p:cNvSpPr>
          <p:nvPr/>
        </p:nvSpPr>
        <p:spPr bwMode="auto">
          <a:xfrm flipH="1" flipV="1">
            <a:off x="7615238" y="7072313"/>
            <a:ext cx="1428750" cy="1300162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14375" name="Line 102"/>
          <p:cNvSpPr>
            <a:spLocks noChangeShapeType="1"/>
          </p:cNvSpPr>
          <p:nvPr/>
        </p:nvSpPr>
        <p:spPr bwMode="auto">
          <a:xfrm flipH="1">
            <a:off x="7583488" y="4397375"/>
            <a:ext cx="1746250" cy="1898650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14376" name="Line 104"/>
          <p:cNvSpPr>
            <a:spLocks noChangeShapeType="1"/>
          </p:cNvSpPr>
          <p:nvPr/>
        </p:nvSpPr>
        <p:spPr bwMode="auto">
          <a:xfrm>
            <a:off x="7672388" y="3433763"/>
            <a:ext cx="47291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14377" name="Line 106"/>
          <p:cNvSpPr>
            <a:spLocks noChangeShapeType="1"/>
          </p:cNvSpPr>
          <p:nvPr/>
        </p:nvSpPr>
        <p:spPr bwMode="auto">
          <a:xfrm flipH="1">
            <a:off x="11863388" y="8447088"/>
            <a:ext cx="5381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14378" name="Line 107"/>
          <p:cNvSpPr>
            <a:spLocks noChangeShapeType="1"/>
          </p:cNvSpPr>
          <p:nvPr/>
        </p:nvSpPr>
        <p:spPr bwMode="auto">
          <a:xfrm flipH="1">
            <a:off x="11863388" y="7181850"/>
            <a:ext cx="5381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14379" name="Line 108"/>
          <p:cNvSpPr>
            <a:spLocks noChangeShapeType="1"/>
          </p:cNvSpPr>
          <p:nvPr/>
        </p:nvSpPr>
        <p:spPr bwMode="auto">
          <a:xfrm flipH="1">
            <a:off x="11863388" y="5749925"/>
            <a:ext cx="5381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14380" name="Line 109"/>
          <p:cNvSpPr>
            <a:spLocks noChangeShapeType="1"/>
          </p:cNvSpPr>
          <p:nvPr/>
        </p:nvSpPr>
        <p:spPr bwMode="auto">
          <a:xfrm flipH="1">
            <a:off x="11863388" y="4319588"/>
            <a:ext cx="5381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14381" name="Line 110"/>
          <p:cNvSpPr>
            <a:spLocks noChangeShapeType="1"/>
          </p:cNvSpPr>
          <p:nvPr/>
        </p:nvSpPr>
        <p:spPr bwMode="auto">
          <a:xfrm>
            <a:off x="7672388" y="3433763"/>
            <a:ext cx="4729162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14382" name="Line 112"/>
          <p:cNvSpPr>
            <a:spLocks noChangeShapeType="1"/>
          </p:cNvSpPr>
          <p:nvPr/>
        </p:nvSpPr>
        <p:spPr bwMode="auto">
          <a:xfrm flipH="1">
            <a:off x="11863388" y="8447088"/>
            <a:ext cx="538162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14383" name="Line 113"/>
          <p:cNvSpPr>
            <a:spLocks noChangeShapeType="1"/>
          </p:cNvSpPr>
          <p:nvPr/>
        </p:nvSpPr>
        <p:spPr bwMode="auto">
          <a:xfrm flipH="1">
            <a:off x="11863388" y="7181850"/>
            <a:ext cx="538162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14384" name="Line 114"/>
          <p:cNvSpPr>
            <a:spLocks noChangeShapeType="1"/>
          </p:cNvSpPr>
          <p:nvPr/>
        </p:nvSpPr>
        <p:spPr bwMode="auto">
          <a:xfrm flipH="1">
            <a:off x="11863388" y="5749925"/>
            <a:ext cx="538162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14385" name="Line 115"/>
          <p:cNvSpPr>
            <a:spLocks noChangeShapeType="1"/>
          </p:cNvSpPr>
          <p:nvPr/>
        </p:nvSpPr>
        <p:spPr bwMode="auto">
          <a:xfrm flipH="1">
            <a:off x="11863388" y="4319588"/>
            <a:ext cx="538162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14386" name="Line 117"/>
          <p:cNvSpPr>
            <a:spLocks noChangeShapeType="1"/>
          </p:cNvSpPr>
          <p:nvPr/>
        </p:nvSpPr>
        <p:spPr bwMode="auto">
          <a:xfrm>
            <a:off x="444500" y="3433763"/>
            <a:ext cx="446087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14387" name="Line 119"/>
          <p:cNvSpPr>
            <a:spLocks noChangeShapeType="1"/>
          </p:cNvSpPr>
          <p:nvPr/>
        </p:nvSpPr>
        <p:spPr bwMode="auto">
          <a:xfrm>
            <a:off x="444500" y="7472363"/>
            <a:ext cx="446088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14388" name="Line 120"/>
          <p:cNvSpPr>
            <a:spLocks noChangeShapeType="1"/>
          </p:cNvSpPr>
          <p:nvPr/>
        </p:nvSpPr>
        <p:spPr bwMode="auto">
          <a:xfrm>
            <a:off x="444500" y="6578600"/>
            <a:ext cx="446088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14389" name="Line 121"/>
          <p:cNvSpPr>
            <a:spLocks noChangeShapeType="1"/>
          </p:cNvSpPr>
          <p:nvPr/>
        </p:nvSpPr>
        <p:spPr bwMode="auto">
          <a:xfrm>
            <a:off x="444500" y="5507038"/>
            <a:ext cx="446088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14390" name="Line 122"/>
          <p:cNvSpPr>
            <a:spLocks noChangeShapeType="1"/>
          </p:cNvSpPr>
          <p:nvPr/>
        </p:nvSpPr>
        <p:spPr bwMode="auto">
          <a:xfrm>
            <a:off x="444500" y="4319588"/>
            <a:ext cx="446088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</p:spPr>
        <p:txBody>
          <a:bodyPr lIns="110464" tIns="55231" rIns="110464" bIns="55231"/>
          <a:lstStyle/>
          <a:p>
            <a:endParaRPr lang="ru-RU"/>
          </a:p>
        </p:txBody>
      </p:sp>
      <p:grpSp>
        <p:nvGrpSpPr>
          <p:cNvPr id="21" name="Group 123"/>
          <p:cNvGrpSpPr>
            <a:grpSpLocks/>
          </p:cNvGrpSpPr>
          <p:nvPr/>
        </p:nvGrpSpPr>
        <p:grpSpPr bwMode="auto">
          <a:xfrm>
            <a:off x="5084763" y="1892300"/>
            <a:ext cx="2409825" cy="841375"/>
            <a:chOff x="2211" y="816"/>
            <a:chExt cx="1406" cy="454"/>
          </a:xfrm>
        </p:grpSpPr>
        <p:sp>
          <p:nvSpPr>
            <p:cNvPr id="26681" name="Rectangle 124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5713"/>
              <a:r>
                <a:rPr lang="ru-RU" sz="1200" b="1" i="1">
                  <a:cs typeface="Times New Roman" pitchFamily="18" charset="0"/>
                </a:rPr>
                <a:t>ГУ  МЧС России по РО</a:t>
              </a:r>
            </a:p>
          </p:txBody>
        </p:sp>
        <p:sp>
          <p:nvSpPr>
            <p:cNvPr id="26682" name="Rectangle 125"/>
            <p:cNvSpPr>
              <a:spLocks noChangeArrowheads="1"/>
            </p:cNvSpPr>
            <p:nvPr/>
          </p:nvSpPr>
          <p:spPr bwMode="auto">
            <a:xfrm>
              <a:off x="2211" y="1043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5713"/>
              <a:endParaRPr lang="ru-RU" sz="1200" b="1">
                <a:cs typeface="Times New Roman" pitchFamily="18" charset="0"/>
              </a:endParaRPr>
            </a:p>
            <a:p>
              <a:pPr algn="ctr" defTabSz="1255713"/>
              <a:r>
                <a:rPr lang="ru-RU" sz="1200" b="1">
                  <a:cs typeface="Times New Roman" pitchFamily="18" charset="0"/>
                </a:rPr>
                <a:t>ОДС</a:t>
              </a:r>
            </a:p>
            <a:p>
              <a:pPr algn="ctr" defTabSz="1255713"/>
              <a:r>
                <a:rPr lang="ru-RU" sz="1200" b="1"/>
                <a:t>8-863-239-99-99 </a:t>
              </a:r>
              <a:endParaRPr lang="ru-RU" sz="1200" b="1">
                <a:cs typeface="Times New Roman" pitchFamily="18" charset="0"/>
              </a:endParaRPr>
            </a:p>
            <a:p>
              <a:pPr algn="ctr" defTabSz="1255713"/>
              <a:endParaRPr lang="ru-RU" sz="1200" b="1">
                <a:cs typeface="Times New Roman" pitchFamily="18" charset="0"/>
              </a:endParaRPr>
            </a:p>
          </p:txBody>
        </p:sp>
      </p:grpSp>
      <p:sp>
        <p:nvSpPr>
          <p:cNvPr id="14392" name="Line 127"/>
          <p:cNvSpPr>
            <a:spLocks noChangeShapeType="1"/>
          </p:cNvSpPr>
          <p:nvPr/>
        </p:nvSpPr>
        <p:spPr bwMode="auto">
          <a:xfrm>
            <a:off x="7494588" y="2314575"/>
            <a:ext cx="712787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14393" name="Line 131"/>
          <p:cNvSpPr>
            <a:spLocks noChangeShapeType="1"/>
          </p:cNvSpPr>
          <p:nvPr/>
        </p:nvSpPr>
        <p:spPr bwMode="auto">
          <a:xfrm>
            <a:off x="4194175" y="2314575"/>
            <a:ext cx="890588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14394" name="Line 132"/>
          <p:cNvSpPr>
            <a:spLocks noChangeShapeType="1"/>
          </p:cNvSpPr>
          <p:nvPr/>
        </p:nvSpPr>
        <p:spPr bwMode="auto">
          <a:xfrm flipV="1">
            <a:off x="4194175" y="6462713"/>
            <a:ext cx="890588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14395" name="Полилиния 103"/>
          <p:cNvSpPr>
            <a:spLocks noChangeArrowheads="1"/>
          </p:cNvSpPr>
          <p:nvPr/>
        </p:nvSpPr>
        <p:spPr bwMode="auto">
          <a:xfrm>
            <a:off x="6257925" y="4178300"/>
            <a:ext cx="0" cy="198438"/>
          </a:xfrm>
          <a:custGeom>
            <a:avLst/>
            <a:gdLst>
              <a:gd name="T0" fmla="*/ 0 h 199696"/>
              <a:gd name="T1" fmla="*/ 132414 h 199696"/>
              <a:gd name="T2" fmla="*/ 0 60000 65536"/>
              <a:gd name="T3" fmla="*/ 0 60000 65536"/>
              <a:gd name="T4" fmla="*/ 0 h 199696"/>
              <a:gd name="T5" fmla="*/ 199696 h 199696"/>
            </a:gdLst>
            <a:ahLst/>
            <a:cxnLst>
              <a:cxn ang="T2">
                <a:pos x="0" y="T0"/>
              </a:cxn>
              <a:cxn ang="T3">
                <a:pos x="0" y="T1"/>
              </a:cxn>
            </a:cxnLst>
            <a:rect l="0" t="T4" r="0" b="T5"/>
            <a:pathLst>
              <a:path h="199696">
                <a:moveTo>
                  <a:pt x="0" y="0"/>
                </a:moveTo>
                <a:lnTo>
                  <a:pt x="0" y="199696"/>
                </a:lnTo>
              </a:path>
            </a:pathLst>
          </a:custGeom>
          <a:solidFill>
            <a:schemeClr val="accent1"/>
          </a:solidFill>
          <a:ln w="25400" algn="ctr">
            <a:solidFill>
              <a:schemeClr val="tx1"/>
            </a:solidFill>
            <a:round/>
            <a:headEnd type="triangle" w="med" len="med"/>
            <a:tailEnd type="triangle" w="med" len="med"/>
          </a:ln>
        </p:spPr>
        <p:txBody>
          <a:bodyPr lIns="91428" tIns="45714" rIns="91428" bIns="45714"/>
          <a:lstStyle/>
          <a:p>
            <a:pPr defTabSz="1277938"/>
            <a:endParaRPr lang="ru-RU" sz="1200" b="1">
              <a:cs typeface="Times New Roman" pitchFamily="18" charset="0"/>
            </a:endParaRPr>
          </a:p>
        </p:txBody>
      </p:sp>
      <p:cxnSp>
        <p:nvCxnSpPr>
          <p:cNvPr id="14396" name="Прямая соединительная линия 81"/>
          <p:cNvCxnSpPr>
            <a:cxnSpLocks noChangeShapeType="1"/>
            <a:stCxn id="14403" idx="0"/>
            <a:endCxn id="14386" idx="0"/>
          </p:cNvCxnSpPr>
          <p:nvPr/>
        </p:nvCxnSpPr>
        <p:spPr bwMode="auto">
          <a:xfrm rot="5400000" flipH="1">
            <a:off x="-2075656" y="5953919"/>
            <a:ext cx="5067300" cy="26988"/>
          </a:xfrm>
          <a:prstGeom prst="line">
            <a:avLst/>
          </a:prstGeom>
          <a:noFill/>
          <a:ln w="25400" algn="ctr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14397" name="Прямая соединительная линия 83"/>
          <p:cNvCxnSpPr>
            <a:cxnSpLocks noChangeShapeType="1"/>
            <a:stCxn id="14377" idx="0"/>
            <a:endCxn id="14381" idx="1"/>
          </p:cNvCxnSpPr>
          <p:nvPr/>
        </p:nvCxnSpPr>
        <p:spPr bwMode="auto">
          <a:xfrm rot="5400000" flipH="1">
            <a:off x="9894888" y="5940425"/>
            <a:ext cx="5013325" cy="3175"/>
          </a:xfrm>
          <a:prstGeom prst="line">
            <a:avLst/>
          </a:prstGeom>
          <a:noFill/>
          <a:ln w="25400" algn="ctr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14398" name="Прямая соединительная линия 121"/>
          <p:cNvCxnSpPr>
            <a:cxnSpLocks noChangeShapeType="1"/>
          </p:cNvCxnSpPr>
          <p:nvPr/>
        </p:nvCxnSpPr>
        <p:spPr bwMode="auto">
          <a:xfrm rot="5400000">
            <a:off x="6149975" y="5916613"/>
            <a:ext cx="357187" cy="1588"/>
          </a:xfrm>
          <a:prstGeom prst="line">
            <a:avLst/>
          </a:prstGeom>
          <a:noFill/>
          <a:ln w="25400" algn="ctr">
            <a:solidFill>
              <a:schemeClr val="tx1"/>
            </a:solidFill>
            <a:round/>
            <a:headEnd type="triangle" w="med" len="med"/>
            <a:tailEnd type="triangle" w="med" len="med"/>
          </a:ln>
        </p:spPr>
      </p:cxnSp>
      <p:cxnSp>
        <p:nvCxnSpPr>
          <p:cNvPr id="14399" name="Прямая соединительная линия 129"/>
          <p:cNvCxnSpPr>
            <a:cxnSpLocks noChangeShapeType="1"/>
            <a:stCxn id="14393" idx="0"/>
            <a:endCxn id="14394" idx="0"/>
          </p:cNvCxnSpPr>
          <p:nvPr/>
        </p:nvCxnSpPr>
        <p:spPr bwMode="auto">
          <a:xfrm rot="5400000">
            <a:off x="2120106" y="4388644"/>
            <a:ext cx="4149725" cy="1588"/>
          </a:xfrm>
          <a:prstGeom prst="line">
            <a:avLst/>
          </a:prstGeom>
          <a:noFill/>
          <a:ln w="25400" algn="ctr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14400" name="Прямая соединительная линия 131"/>
          <p:cNvCxnSpPr>
            <a:cxnSpLocks noChangeShapeType="1"/>
            <a:stCxn id="14392" idx="1"/>
          </p:cNvCxnSpPr>
          <p:nvPr/>
        </p:nvCxnSpPr>
        <p:spPr bwMode="auto">
          <a:xfrm rot="-5400000" flipH="1" flipV="1">
            <a:off x="6889750" y="3632200"/>
            <a:ext cx="2635250" cy="0"/>
          </a:xfrm>
          <a:prstGeom prst="line">
            <a:avLst/>
          </a:prstGeom>
          <a:noFill/>
          <a:ln w="25400" algn="ctr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14401" name="Прямая соединительная линия 136"/>
          <p:cNvCxnSpPr>
            <a:cxnSpLocks noChangeShapeType="1"/>
          </p:cNvCxnSpPr>
          <p:nvPr/>
        </p:nvCxnSpPr>
        <p:spPr bwMode="auto">
          <a:xfrm rot="5400000">
            <a:off x="6149975" y="2871788"/>
            <a:ext cx="277813" cy="1587"/>
          </a:xfrm>
          <a:prstGeom prst="line">
            <a:avLst/>
          </a:prstGeom>
          <a:noFill/>
          <a:ln w="25400" algn="ctr">
            <a:solidFill>
              <a:schemeClr val="tx1"/>
            </a:solidFill>
            <a:prstDash val="dash"/>
            <a:round/>
            <a:headEnd type="triangle" w="med" len="med"/>
            <a:tailEnd type="triangle" w="med" len="med"/>
          </a:ln>
        </p:spPr>
      </p:cxnSp>
      <p:grpSp>
        <p:nvGrpSpPr>
          <p:cNvPr id="22" name="Group 82"/>
          <p:cNvGrpSpPr>
            <a:grpSpLocks/>
          </p:cNvGrpSpPr>
          <p:nvPr/>
        </p:nvGrpSpPr>
        <p:grpSpPr bwMode="auto">
          <a:xfrm>
            <a:off x="900113" y="5953125"/>
            <a:ext cx="2500312" cy="1079500"/>
            <a:chOff x="2211" y="816"/>
            <a:chExt cx="1406" cy="481"/>
          </a:xfrm>
        </p:grpSpPr>
        <p:sp>
          <p:nvSpPr>
            <p:cNvPr id="140" name="Rectangle 83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5713"/>
              <a:r>
                <a:rPr lang="ru-RU" sz="1200" b="1" i="1">
                  <a:cs typeface="Times New Roman" pitchFamily="18" charset="0"/>
                </a:rPr>
                <a:t>ООО «Агропромтранс»</a:t>
              </a:r>
            </a:p>
          </p:txBody>
        </p:sp>
        <p:sp>
          <p:nvSpPr>
            <p:cNvPr id="141" name="Rectangle 84"/>
            <p:cNvSpPr>
              <a:spLocks noChangeArrowheads="1"/>
            </p:cNvSpPr>
            <p:nvPr/>
          </p:nvSpPr>
          <p:spPr bwMode="auto">
            <a:xfrm>
              <a:off x="2211" y="1043"/>
              <a:ext cx="1406" cy="25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5713">
                <a:spcBef>
                  <a:spcPct val="20000"/>
                </a:spcBef>
              </a:pPr>
              <a:r>
                <a:rPr lang="ru-RU" sz="1200" b="1">
                  <a:cs typeface="Times New Roman" pitchFamily="18" charset="0"/>
                </a:rPr>
                <a:t>Рук.  Бурлаков Сергей</a:t>
              </a:r>
            </a:p>
            <a:p>
              <a:pPr algn="ctr" defTabSz="1255713">
                <a:spcBef>
                  <a:spcPct val="20000"/>
                </a:spcBef>
              </a:pPr>
              <a:r>
                <a:rPr lang="ru-RU" sz="1200" b="1">
                  <a:cs typeface="Times New Roman" pitchFamily="18" charset="0"/>
                </a:rPr>
                <a:t>Александрович 8(86391)2-22-43</a:t>
              </a:r>
            </a:p>
          </p:txBody>
        </p:sp>
      </p:grpSp>
      <p:sp>
        <p:nvSpPr>
          <p:cNvPr id="14403" name="Line 119"/>
          <p:cNvSpPr>
            <a:spLocks noChangeShapeType="1"/>
          </p:cNvSpPr>
          <p:nvPr/>
        </p:nvSpPr>
        <p:spPr bwMode="auto">
          <a:xfrm>
            <a:off x="471488" y="8501063"/>
            <a:ext cx="446087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</p:spPr>
        <p:txBody>
          <a:bodyPr lIns="110464" tIns="55231" rIns="110464" bIns="55231"/>
          <a:lstStyle/>
          <a:p>
            <a:endParaRPr lang="ru-RU"/>
          </a:p>
        </p:txBody>
      </p:sp>
      <p:grpSp>
        <p:nvGrpSpPr>
          <p:cNvPr id="23" name="Group 82"/>
          <p:cNvGrpSpPr>
            <a:grpSpLocks/>
          </p:cNvGrpSpPr>
          <p:nvPr/>
        </p:nvGrpSpPr>
        <p:grpSpPr bwMode="auto">
          <a:xfrm>
            <a:off x="900113" y="5014913"/>
            <a:ext cx="2409825" cy="892175"/>
            <a:chOff x="2211" y="816"/>
            <a:chExt cx="1406" cy="481"/>
          </a:xfrm>
        </p:grpSpPr>
        <p:sp>
          <p:nvSpPr>
            <p:cNvPr id="148" name="Rectangle 83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5713"/>
              <a:r>
                <a:rPr lang="ru-RU" sz="1200" b="1"/>
                <a:t>Волгодонские РЭС</a:t>
              </a:r>
            </a:p>
            <a:p>
              <a:pPr algn="ctr" defTabSz="1255713"/>
              <a:r>
                <a:rPr lang="ru-RU" sz="1200" b="1"/>
                <a:t>«Ростовэнерго»</a:t>
              </a:r>
            </a:p>
          </p:txBody>
        </p:sp>
        <p:sp>
          <p:nvSpPr>
            <p:cNvPr id="149" name="Rectangle 84"/>
            <p:cNvSpPr>
              <a:spLocks noChangeArrowheads="1"/>
            </p:cNvSpPr>
            <p:nvPr/>
          </p:nvSpPr>
          <p:spPr bwMode="auto">
            <a:xfrm>
              <a:off x="2211" y="1043"/>
              <a:ext cx="1406" cy="25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5713">
                <a:spcBef>
                  <a:spcPct val="20000"/>
                </a:spcBef>
              </a:pPr>
              <a:r>
                <a:rPr lang="ru-RU" sz="1200" b="1">
                  <a:cs typeface="Times New Roman" pitchFamily="18" charset="0"/>
                </a:rPr>
                <a:t>Руководитель </a:t>
              </a:r>
              <a:r>
                <a:rPr lang="ru-RU" sz="1200" b="1"/>
                <a:t>Саркисян К.П.</a:t>
              </a:r>
              <a:endParaRPr lang="ru-RU" sz="1200" b="1">
                <a:cs typeface="Times New Roman" pitchFamily="18" charset="0"/>
              </a:endParaRPr>
            </a:p>
            <a:p>
              <a:pPr algn="ctr" defTabSz="1255713">
                <a:spcBef>
                  <a:spcPct val="20000"/>
                </a:spcBef>
              </a:pPr>
              <a:r>
                <a:rPr lang="ru-RU" sz="1200" b="1">
                  <a:cs typeface="Times New Roman" pitchFamily="18" charset="0"/>
                </a:rPr>
                <a:t>8(872310)20-02</a:t>
              </a:r>
            </a:p>
          </p:txBody>
        </p:sp>
      </p:grpSp>
      <p:sp>
        <p:nvSpPr>
          <p:cNvPr id="14405" name="Line 96"/>
          <p:cNvSpPr>
            <a:spLocks noChangeShapeType="1"/>
          </p:cNvSpPr>
          <p:nvPr/>
        </p:nvSpPr>
        <p:spPr bwMode="auto">
          <a:xfrm flipH="1">
            <a:off x="3471863" y="7229475"/>
            <a:ext cx="1500187" cy="1214438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20015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lIns="91428" tIns="45714" rIns="91428" bIns="45714"/>
          <a:lstStyle/>
          <a:p>
            <a:pPr algn="ctr" defTabSz="1277938"/>
            <a:r>
              <a:rPr lang="ru-RU" sz="2500">
                <a:solidFill>
                  <a:schemeClr val="tx1"/>
                </a:solidFill>
                <a:latin typeface="Times New Roman" pitchFamily="18" charset="0"/>
              </a:rPr>
              <a:t>ПАСПОРТ ТЕРРИТОРИИ ХУТОРА ЛОЗНОЙ МУНИЦИПАЛЬНОГО ОБРАЗОВАНИЯ</a:t>
            </a:r>
          </a:p>
          <a:p>
            <a:pPr algn="ctr" defTabSz="1277938"/>
            <a:r>
              <a:rPr lang="ru-RU" sz="2500">
                <a:solidFill>
                  <a:schemeClr val="tx1"/>
                </a:solidFill>
                <a:latin typeface="Times New Roman" pitchFamily="18" charset="0"/>
              </a:rPr>
              <a:t>ЦИМЛЯНСКИЙ РАЙОН</a:t>
            </a:r>
          </a:p>
          <a:p>
            <a:pPr algn="ctr" defTabSz="1277938"/>
            <a:r>
              <a:rPr lang="ru-RU" sz="2500">
                <a:solidFill>
                  <a:schemeClr val="tx1"/>
                </a:solidFill>
                <a:latin typeface="Times New Roman" pitchFamily="18" charset="0"/>
              </a:rPr>
              <a:t>(Схема организации управления и взаимодействия) </a:t>
            </a:r>
          </a:p>
        </p:txBody>
      </p:sp>
      <p:grpSp>
        <p:nvGrpSpPr>
          <p:cNvPr id="24" name="Group 92"/>
          <p:cNvGrpSpPr>
            <a:grpSpLocks/>
          </p:cNvGrpSpPr>
          <p:nvPr/>
        </p:nvGrpSpPr>
        <p:grpSpPr bwMode="auto">
          <a:xfrm>
            <a:off x="900112" y="8086748"/>
            <a:ext cx="2571729" cy="1071570"/>
            <a:chOff x="2211" y="816"/>
            <a:chExt cx="1406" cy="481"/>
          </a:xfrm>
        </p:grpSpPr>
        <p:sp>
          <p:nvSpPr>
            <p:cNvPr id="130" name="Rectangle 93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5713"/>
              <a:r>
                <a:rPr lang="ru-RU" sz="1200" b="1" dirty="0" err="1"/>
                <a:t>Волгодонское</a:t>
              </a:r>
              <a:r>
                <a:rPr lang="ru-RU" b="1" dirty="0"/>
                <a:t> </a:t>
              </a:r>
              <a:r>
                <a:rPr lang="ru-RU" sz="1200" b="1" dirty="0"/>
                <a:t>ГАУ РО «Лес»</a:t>
              </a:r>
            </a:p>
          </p:txBody>
        </p:sp>
        <p:sp>
          <p:nvSpPr>
            <p:cNvPr id="131" name="Rectangle 94"/>
            <p:cNvSpPr>
              <a:spLocks noChangeArrowheads="1"/>
            </p:cNvSpPr>
            <p:nvPr/>
          </p:nvSpPr>
          <p:spPr bwMode="auto">
            <a:xfrm>
              <a:off x="2211" y="1043"/>
              <a:ext cx="1406" cy="25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5713"/>
              <a:r>
                <a:rPr lang="ru-RU" sz="1200" b="1" dirty="0"/>
                <a:t>Начальник Щукина Ольга</a:t>
              </a:r>
            </a:p>
            <a:p>
              <a:pPr algn="ctr" defTabSz="1255713"/>
              <a:r>
                <a:rPr lang="ru-RU" sz="1200" b="1" dirty="0"/>
                <a:t>Ивановна 8(86392) 2-18-80</a:t>
              </a:r>
            </a:p>
          </p:txBody>
        </p:sp>
      </p:grpSp>
      <p:cxnSp>
        <p:nvCxnSpPr>
          <p:cNvPr id="14408" name="Прямая со стрелкой 133"/>
          <p:cNvCxnSpPr>
            <a:cxnSpLocks noChangeShapeType="1"/>
          </p:cNvCxnSpPr>
          <p:nvPr/>
        </p:nvCxnSpPr>
        <p:spPr bwMode="auto">
          <a:xfrm rot="10800000">
            <a:off x="7615238" y="4943475"/>
            <a:ext cx="571500" cy="1588"/>
          </a:xfrm>
          <a:prstGeom prst="straightConnector1">
            <a:avLst/>
          </a:prstGeom>
          <a:noFill/>
          <a:ln w="25400" algn="ctr">
            <a:solidFill>
              <a:schemeClr val="tx1"/>
            </a:solidFill>
            <a:round/>
            <a:headEnd/>
            <a:tailEnd type="triangle" w="med" len="med"/>
          </a:ln>
        </p:spPr>
      </p:cxnSp>
      <p:grpSp>
        <p:nvGrpSpPr>
          <p:cNvPr id="25" name="Group 73"/>
          <p:cNvGrpSpPr>
            <a:grpSpLocks/>
          </p:cNvGrpSpPr>
          <p:nvPr/>
        </p:nvGrpSpPr>
        <p:grpSpPr bwMode="auto">
          <a:xfrm>
            <a:off x="4960938" y="4440238"/>
            <a:ext cx="2665412" cy="1287462"/>
            <a:chOff x="2211" y="816"/>
            <a:chExt cx="1406" cy="531"/>
          </a:xfrm>
        </p:grpSpPr>
        <p:sp>
          <p:nvSpPr>
            <p:cNvPr id="26695" name="Rectangle 74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5713"/>
              <a:r>
                <a:rPr lang="ru-RU" sz="1200" b="1" i="1">
                  <a:cs typeface="Times New Roman" pitchFamily="18" charset="0"/>
                </a:rPr>
                <a:t>ГО и ЧС</a:t>
              </a:r>
            </a:p>
          </p:txBody>
        </p:sp>
        <p:sp>
          <p:nvSpPr>
            <p:cNvPr id="26696" name="Rectangle 75"/>
            <p:cNvSpPr>
              <a:spLocks noChangeArrowheads="1"/>
            </p:cNvSpPr>
            <p:nvPr/>
          </p:nvSpPr>
          <p:spPr bwMode="auto">
            <a:xfrm>
              <a:off x="2211" y="1043"/>
              <a:ext cx="1406" cy="30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5713">
                <a:spcBef>
                  <a:spcPct val="20000"/>
                </a:spcBef>
              </a:pPr>
              <a:r>
                <a:rPr lang="ru-RU" sz="1200" b="1">
                  <a:cs typeface="Times New Roman" pitchFamily="18" charset="0"/>
                </a:rPr>
                <a:t>Грациенко А.Н.</a:t>
              </a:r>
            </a:p>
            <a:p>
              <a:pPr algn="ctr" defTabSz="1255713"/>
              <a:r>
                <a:rPr lang="ru-RU" sz="1200" b="1">
                  <a:cs typeface="Times New Roman" pitchFamily="18" charset="0"/>
                </a:rPr>
                <a:t>8(86391)5-11-88, 8-928-1408849</a:t>
              </a: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Freeform 56"/>
          <p:cNvSpPr>
            <a:spLocks/>
          </p:cNvSpPr>
          <p:nvPr/>
        </p:nvSpPr>
        <p:spPr bwMode="auto">
          <a:xfrm>
            <a:off x="4024313" y="2136775"/>
            <a:ext cx="4248150" cy="7488238"/>
          </a:xfrm>
          <a:custGeom>
            <a:avLst/>
            <a:gdLst>
              <a:gd name="T0" fmla="*/ 2404 w 2676"/>
              <a:gd name="T1" fmla="*/ 4717 h 4717"/>
              <a:gd name="T2" fmla="*/ 2223 w 2676"/>
              <a:gd name="T3" fmla="*/ 3765 h 4717"/>
              <a:gd name="T4" fmla="*/ 1815 w 2676"/>
              <a:gd name="T5" fmla="*/ 3266 h 4717"/>
              <a:gd name="T6" fmla="*/ 2132 w 2676"/>
              <a:gd name="T7" fmla="*/ 2494 h 4717"/>
              <a:gd name="T8" fmla="*/ 2041 w 2676"/>
              <a:gd name="T9" fmla="*/ 1996 h 4717"/>
              <a:gd name="T10" fmla="*/ 1860 w 2676"/>
              <a:gd name="T11" fmla="*/ 1859 h 4717"/>
              <a:gd name="T12" fmla="*/ 2676 w 2676"/>
              <a:gd name="T13" fmla="*/ 1451 h 4717"/>
              <a:gd name="T14" fmla="*/ 2631 w 2676"/>
              <a:gd name="T15" fmla="*/ 0 h 4717"/>
              <a:gd name="T16" fmla="*/ 1225 w 2676"/>
              <a:gd name="T17" fmla="*/ 45 h 4717"/>
              <a:gd name="T18" fmla="*/ 318 w 2676"/>
              <a:gd name="T19" fmla="*/ 136 h 4717"/>
              <a:gd name="T20" fmla="*/ 272 w 2676"/>
              <a:gd name="T21" fmla="*/ 363 h 4717"/>
              <a:gd name="T22" fmla="*/ 0 w 2676"/>
              <a:gd name="T23" fmla="*/ 453 h 4717"/>
              <a:gd name="T24" fmla="*/ 0 w 2676"/>
              <a:gd name="T25" fmla="*/ 725 h 4717"/>
              <a:gd name="T26" fmla="*/ 91 w 2676"/>
              <a:gd name="T27" fmla="*/ 816 h 4717"/>
              <a:gd name="T28" fmla="*/ 272 w 2676"/>
              <a:gd name="T29" fmla="*/ 816 h 4717"/>
              <a:gd name="T30" fmla="*/ 363 w 2676"/>
              <a:gd name="T31" fmla="*/ 1270 h 4717"/>
              <a:gd name="T32" fmla="*/ 91 w 2676"/>
              <a:gd name="T33" fmla="*/ 1315 h 4717"/>
              <a:gd name="T34" fmla="*/ 0 w 2676"/>
              <a:gd name="T35" fmla="*/ 1451 h 4717"/>
              <a:gd name="T36" fmla="*/ 182 w 2676"/>
              <a:gd name="T37" fmla="*/ 1814 h 4717"/>
              <a:gd name="T38" fmla="*/ 227 w 2676"/>
              <a:gd name="T39" fmla="*/ 1996 h 4717"/>
              <a:gd name="T40" fmla="*/ 0 w 2676"/>
              <a:gd name="T41" fmla="*/ 2132 h 4717"/>
              <a:gd name="T42" fmla="*/ 91 w 2676"/>
              <a:gd name="T43" fmla="*/ 2540 h 4717"/>
              <a:gd name="T44" fmla="*/ 363 w 2676"/>
              <a:gd name="T45" fmla="*/ 2767 h 4717"/>
              <a:gd name="T46" fmla="*/ 363 w 2676"/>
              <a:gd name="T47" fmla="*/ 2857 h 4717"/>
              <a:gd name="T48" fmla="*/ 590 w 2676"/>
              <a:gd name="T49" fmla="*/ 2812 h 4717"/>
              <a:gd name="T50" fmla="*/ 408 w 2676"/>
              <a:gd name="T51" fmla="*/ 3130 h 4717"/>
              <a:gd name="T52" fmla="*/ 590 w 2676"/>
              <a:gd name="T53" fmla="*/ 3084 h 4717"/>
              <a:gd name="T54" fmla="*/ 590 w 2676"/>
              <a:gd name="T55" fmla="*/ 3266 h 4717"/>
              <a:gd name="T56" fmla="*/ 499 w 2676"/>
              <a:gd name="T57" fmla="*/ 3492 h 4717"/>
              <a:gd name="T58" fmla="*/ 817 w 2676"/>
              <a:gd name="T59" fmla="*/ 3084 h 4717"/>
              <a:gd name="T60" fmla="*/ 998 w 2676"/>
              <a:gd name="T61" fmla="*/ 3175 h 4717"/>
              <a:gd name="T62" fmla="*/ 1179 w 2676"/>
              <a:gd name="T63" fmla="*/ 3311 h 4717"/>
              <a:gd name="T64" fmla="*/ 1270 w 2676"/>
              <a:gd name="T65" fmla="*/ 3628 h 4717"/>
              <a:gd name="T66" fmla="*/ 1406 w 2676"/>
              <a:gd name="T67" fmla="*/ 3719 h 4717"/>
              <a:gd name="T68" fmla="*/ 907 w 2676"/>
              <a:gd name="T69" fmla="*/ 4218 h 4717"/>
              <a:gd name="T70" fmla="*/ 1452 w 2676"/>
              <a:gd name="T71" fmla="*/ 4309 h 4717"/>
              <a:gd name="T72" fmla="*/ 1678 w 2676"/>
              <a:gd name="T73" fmla="*/ 4672 h 4717"/>
              <a:gd name="T74" fmla="*/ 2404 w 2676"/>
              <a:gd name="T75" fmla="*/ 4717 h 4717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676"/>
              <a:gd name="T115" fmla="*/ 0 h 4717"/>
              <a:gd name="T116" fmla="*/ 2676 w 2676"/>
              <a:gd name="T117" fmla="*/ 4717 h 4717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676" h="4717">
                <a:moveTo>
                  <a:pt x="1633" y="4717"/>
                </a:moveTo>
                <a:lnTo>
                  <a:pt x="2404" y="4717"/>
                </a:lnTo>
                <a:lnTo>
                  <a:pt x="2359" y="3855"/>
                </a:lnTo>
                <a:lnTo>
                  <a:pt x="2223" y="3765"/>
                </a:lnTo>
                <a:lnTo>
                  <a:pt x="2177" y="3628"/>
                </a:lnTo>
                <a:lnTo>
                  <a:pt x="1815" y="3266"/>
                </a:lnTo>
                <a:lnTo>
                  <a:pt x="1542" y="2767"/>
                </a:lnTo>
                <a:lnTo>
                  <a:pt x="2132" y="2494"/>
                </a:lnTo>
                <a:lnTo>
                  <a:pt x="2087" y="2086"/>
                </a:lnTo>
                <a:lnTo>
                  <a:pt x="2041" y="1996"/>
                </a:lnTo>
                <a:lnTo>
                  <a:pt x="1905" y="1996"/>
                </a:lnTo>
                <a:lnTo>
                  <a:pt x="1860" y="1859"/>
                </a:lnTo>
                <a:lnTo>
                  <a:pt x="2586" y="1859"/>
                </a:lnTo>
                <a:lnTo>
                  <a:pt x="2676" y="1451"/>
                </a:lnTo>
                <a:lnTo>
                  <a:pt x="2631" y="907"/>
                </a:lnTo>
                <a:lnTo>
                  <a:pt x="2631" y="0"/>
                </a:lnTo>
                <a:lnTo>
                  <a:pt x="1815" y="45"/>
                </a:lnTo>
                <a:lnTo>
                  <a:pt x="1225" y="45"/>
                </a:lnTo>
                <a:lnTo>
                  <a:pt x="590" y="136"/>
                </a:lnTo>
                <a:lnTo>
                  <a:pt x="318" y="136"/>
                </a:lnTo>
                <a:lnTo>
                  <a:pt x="363" y="317"/>
                </a:lnTo>
                <a:lnTo>
                  <a:pt x="272" y="363"/>
                </a:lnTo>
                <a:lnTo>
                  <a:pt x="0" y="363"/>
                </a:lnTo>
                <a:lnTo>
                  <a:pt x="0" y="453"/>
                </a:lnTo>
                <a:lnTo>
                  <a:pt x="91" y="499"/>
                </a:lnTo>
                <a:lnTo>
                  <a:pt x="0" y="725"/>
                </a:lnTo>
                <a:lnTo>
                  <a:pt x="136" y="680"/>
                </a:lnTo>
                <a:lnTo>
                  <a:pt x="91" y="816"/>
                </a:lnTo>
                <a:lnTo>
                  <a:pt x="182" y="862"/>
                </a:lnTo>
                <a:lnTo>
                  <a:pt x="272" y="816"/>
                </a:lnTo>
                <a:lnTo>
                  <a:pt x="408" y="1088"/>
                </a:lnTo>
                <a:lnTo>
                  <a:pt x="363" y="1270"/>
                </a:lnTo>
                <a:lnTo>
                  <a:pt x="272" y="1360"/>
                </a:lnTo>
                <a:lnTo>
                  <a:pt x="91" y="1315"/>
                </a:lnTo>
                <a:lnTo>
                  <a:pt x="0" y="1315"/>
                </a:lnTo>
                <a:lnTo>
                  <a:pt x="0" y="1451"/>
                </a:lnTo>
                <a:lnTo>
                  <a:pt x="91" y="1678"/>
                </a:lnTo>
                <a:lnTo>
                  <a:pt x="182" y="1814"/>
                </a:lnTo>
                <a:lnTo>
                  <a:pt x="272" y="1814"/>
                </a:lnTo>
                <a:lnTo>
                  <a:pt x="227" y="1996"/>
                </a:lnTo>
                <a:lnTo>
                  <a:pt x="46" y="2041"/>
                </a:lnTo>
                <a:lnTo>
                  <a:pt x="0" y="2132"/>
                </a:lnTo>
                <a:lnTo>
                  <a:pt x="0" y="2313"/>
                </a:lnTo>
                <a:lnTo>
                  <a:pt x="91" y="2540"/>
                </a:lnTo>
                <a:lnTo>
                  <a:pt x="182" y="2721"/>
                </a:lnTo>
                <a:lnTo>
                  <a:pt x="363" y="2767"/>
                </a:lnTo>
                <a:lnTo>
                  <a:pt x="408" y="2721"/>
                </a:lnTo>
                <a:lnTo>
                  <a:pt x="363" y="2857"/>
                </a:lnTo>
                <a:lnTo>
                  <a:pt x="590" y="2721"/>
                </a:lnTo>
                <a:lnTo>
                  <a:pt x="590" y="2812"/>
                </a:lnTo>
                <a:lnTo>
                  <a:pt x="408" y="3039"/>
                </a:lnTo>
                <a:lnTo>
                  <a:pt x="408" y="3130"/>
                </a:lnTo>
                <a:lnTo>
                  <a:pt x="499" y="3084"/>
                </a:lnTo>
                <a:lnTo>
                  <a:pt x="590" y="3084"/>
                </a:lnTo>
                <a:lnTo>
                  <a:pt x="726" y="3084"/>
                </a:lnTo>
                <a:lnTo>
                  <a:pt x="590" y="3266"/>
                </a:lnTo>
                <a:lnTo>
                  <a:pt x="499" y="3402"/>
                </a:lnTo>
                <a:lnTo>
                  <a:pt x="499" y="3492"/>
                </a:lnTo>
                <a:lnTo>
                  <a:pt x="726" y="3220"/>
                </a:lnTo>
                <a:lnTo>
                  <a:pt x="817" y="3084"/>
                </a:lnTo>
                <a:lnTo>
                  <a:pt x="953" y="3220"/>
                </a:lnTo>
                <a:lnTo>
                  <a:pt x="998" y="3175"/>
                </a:lnTo>
                <a:lnTo>
                  <a:pt x="1134" y="3356"/>
                </a:lnTo>
                <a:lnTo>
                  <a:pt x="1179" y="3311"/>
                </a:lnTo>
                <a:lnTo>
                  <a:pt x="1316" y="3583"/>
                </a:lnTo>
                <a:lnTo>
                  <a:pt x="1270" y="3628"/>
                </a:lnTo>
                <a:lnTo>
                  <a:pt x="1316" y="3765"/>
                </a:lnTo>
                <a:lnTo>
                  <a:pt x="1406" y="3719"/>
                </a:lnTo>
                <a:lnTo>
                  <a:pt x="907" y="3991"/>
                </a:lnTo>
                <a:lnTo>
                  <a:pt x="907" y="4218"/>
                </a:lnTo>
                <a:lnTo>
                  <a:pt x="1270" y="4309"/>
                </a:lnTo>
                <a:lnTo>
                  <a:pt x="1452" y="4309"/>
                </a:lnTo>
                <a:lnTo>
                  <a:pt x="1588" y="4536"/>
                </a:lnTo>
                <a:lnTo>
                  <a:pt x="1678" y="4672"/>
                </a:lnTo>
                <a:lnTo>
                  <a:pt x="1769" y="4717"/>
                </a:lnTo>
                <a:lnTo>
                  <a:pt x="2404" y="4717"/>
                </a:lnTo>
              </a:path>
            </a:pathLst>
          </a:custGeom>
          <a:noFill/>
          <a:ln w="635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5363" name="Rectangle 29"/>
          <p:cNvSpPr>
            <a:spLocks noChangeArrowheads="1"/>
          </p:cNvSpPr>
          <p:nvPr/>
        </p:nvSpPr>
        <p:spPr bwMode="auto">
          <a:xfrm>
            <a:off x="9617075" y="5586413"/>
            <a:ext cx="3184525" cy="401478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91428" tIns="45714" rIns="91428" bIns="45714" anchor="ctr"/>
          <a:lstStyle/>
          <a:p>
            <a:pPr algn="ctr" defTabSz="912813"/>
            <a:endParaRPr lang="ru-RU" sz="1800"/>
          </a:p>
        </p:txBody>
      </p:sp>
      <p:sp>
        <p:nvSpPr>
          <p:cNvPr id="15364" name="Text Box 30"/>
          <p:cNvSpPr txBox="1">
            <a:spLocks noChangeArrowheads="1"/>
          </p:cNvSpPr>
          <p:nvPr/>
        </p:nvSpPr>
        <p:spPr bwMode="auto">
          <a:xfrm>
            <a:off x="10329863" y="5729288"/>
            <a:ext cx="1762125" cy="280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7940" tIns="63969" rIns="127940" bIns="63969">
            <a:spAutoFit/>
          </a:bodyPr>
          <a:lstStyle/>
          <a:p>
            <a:pPr algn="ctr" defTabSz="1279525">
              <a:spcBef>
                <a:spcPct val="50000"/>
              </a:spcBef>
            </a:pPr>
            <a:r>
              <a:rPr lang="ru-RU" sz="1000" b="1">
                <a:latin typeface="Times New Roman" pitchFamily="18" charset="0"/>
                <a:cs typeface="Arial" charset="0"/>
              </a:rPr>
              <a:t>Условные обозначения</a:t>
            </a:r>
          </a:p>
        </p:txBody>
      </p:sp>
      <p:grpSp>
        <p:nvGrpSpPr>
          <p:cNvPr id="15365" name="Group 31"/>
          <p:cNvGrpSpPr>
            <a:grpSpLocks/>
          </p:cNvGrpSpPr>
          <p:nvPr/>
        </p:nvGrpSpPr>
        <p:grpSpPr bwMode="auto">
          <a:xfrm>
            <a:off x="9829800" y="6443663"/>
            <a:ext cx="303213" cy="295275"/>
            <a:chOff x="3569" y="4682"/>
            <a:chExt cx="337" cy="349"/>
          </a:xfrm>
        </p:grpSpPr>
        <p:sp>
          <p:nvSpPr>
            <p:cNvPr id="15398" name="Oval 32"/>
            <p:cNvSpPr>
              <a:spLocks noChangeArrowheads="1"/>
            </p:cNvSpPr>
            <p:nvPr/>
          </p:nvSpPr>
          <p:spPr bwMode="auto">
            <a:xfrm>
              <a:off x="3569" y="4682"/>
              <a:ext cx="337" cy="349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15399" name="Group 33"/>
            <p:cNvGrpSpPr>
              <a:grpSpLocks/>
            </p:cNvGrpSpPr>
            <p:nvPr/>
          </p:nvGrpSpPr>
          <p:grpSpPr bwMode="auto">
            <a:xfrm>
              <a:off x="3608" y="4723"/>
              <a:ext cx="259" cy="267"/>
              <a:chOff x="3608" y="4220"/>
              <a:chExt cx="259" cy="267"/>
            </a:xfrm>
          </p:grpSpPr>
          <p:sp>
            <p:nvSpPr>
              <p:cNvPr id="15410" name="Oval 34"/>
              <p:cNvSpPr>
                <a:spLocks noChangeArrowheads="1"/>
              </p:cNvSpPr>
              <p:nvPr/>
            </p:nvSpPr>
            <p:spPr bwMode="auto">
              <a:xfrm>
                <a:off x="3608" y="4220"/>
                <a:ext cx="259" cy="267"/>
              </a:xfrm>
              <a:prstGeom prst="ellipse">
                <a:avLst/>
              </a:prstGeom>
              <a:solidFill>
                <a:srgbClr val="FFFF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11" name="Oval 35"/>
              <p:cNvSpPr>
                <a:spLocks noChangeArrowheads="1"/>
              </p:cNvSpPr>
              <p:nvPr/>
            </p:nvSpPr>
            <p:spPr bwMode="auto">
              <a:xfrm>
                <a:off x="3608" y="4220"/>
                <a:ext cx="259" cy="267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5400" name="Group 36"/>
            <p:cNvGrpSpPr>
              <a:grpSpLocks/>
            </p:cNvGrpSpPr>
            <p:nvPr/>
          </p:nvGrpSpPr>
          <p:grpSpPr bwMode="auto">
            <a:xfrm>
              <a:off x="3648" y="4744"/>
              <a:ext cx="179" cy="184"/>
              <a:chOff x="3648" y="4241"/>
              <a:chExt cx="179" cy="184"/>
            </a:xfrm>
          </p:grpSpPr>
          <p:grpSp>
            <p:nvGrpSpPr>
              <p:cNvPr id="15404" name="Group 37"/>
              <p:cNvGrpSpPr>
                <a:grpSpLocks/>
              </p:cNvGrpSpPr>
              <p:nvPr/>
            </p:nvGrpSpPr>
            <p:grpSpPr bwMode="auto">
              <a:xfrm>
                <a:off x="3648" y="4241"/>
                <a:ext cx="93" cy="182"/>
                <a:chOff x="3648" y="4241"/>
                <a:chExt cx="93" cy="182"/>
              </a:xfrm>
            </p:grpSpPr>
            <p:sp>
              <p:nvSpPr>
                <p:cNvPr id="15408" name="Freeform 38"/>
                <p:cNvSpPr>
                  <a:spLocks/>
                </p:cNvSpPr>
                <p:nvPr/>
              </p:nvSpPr>
              <p:spPr bwMode="auto">
                <a:xfrm>
                  <a:off x="3648" y="4241"/>
                  <a:ext cx="93" cy="182"/>
                </a:xfrm>
                <a:custGeom>
                  <a:avLst/>
                  <a:gdLst>
                    <a:gd name="T0" fmla="*/ 93 w 93"/>
                    <a:gd name="T1" fmla="*/ 182 h 182"/>
                    <a:gd name="T2" fmla="*/ 91 w 93"/>
                    <a:gd name="T3" fmla="*/ 174 h 182"/>
                    <a:gd name="T4" fmla="*/ 89 w 93"/>
                    <a:gd name="T5" fmla="*/ 169 h 182"/>
                    <a:gd name="T6" fmla="*/ 87 w 93"/>
                    <a:gd name="T7" fmla="*/ 164 h 182"/>
                    <a:gd name="T8" fmla="*/ 85 w 93"/>
                    <a:gd name="T9" fmla="*/ 159 h 182"/>
                    <a:gd name="T10" fmla="*/ 83 w 93"/>
                    <a:gd name="T11" fmla="*/ 151 h 182"/>
                    <a:gd name="T12" fmla="*/ 79 w 93"/>
                    <a:gd name="T13" fmla="*/ 143 h 182"/>
                    <a:gd name="T14" fmla="*/ 78 w 93"/>
                    <a:gd name="T15" fmla="*/ 138 h 182"/>
                    <a:gd name="T16" fmla="*/ 76 w 93"/>
                    <a:gd name="T17" fmla="*/ 133 h 182"/>
                    <a:gd name="T18" fmla="*/ 74 w 93"/>
                    <a:gd name="T19" fmla="*/ 130 h 182"/>
                    <a:gd name="T20" fmla="*/ 70 w 93"/>
                    <a:gd name="T21" fmla="*/ 127 h 182"/>
                    <a:gd name="T22" fmla="*/ 68 w 93"/>
                    <a:gd name="T23" fmla="*/ 122 h 182"/>
                    <a:gd name="T24" fmla="*/ 60 w 93"/>
                    <a:gd name="T25" fmla="*/ 114 h 182"/>
                    <a:gd name="T26" fmla="*/ 55 w 93"/>
                    <a:gd name="T27" fmla="*/ 109 h 182"/>
                    <a:gd name="T28" fmla="*/ 49 w 93"/>
                    <a:gd name="T29" fmla="*/ 104 h 182"/>
                    <a:gd name="T30" fmla="*/ 45 w 93"/>
                    <a:gd name="T31" fmla="*/ 102 h 182"/>
                    <a:gd name="T32" fmla="*/ 42 w 93"/>
                    <a:gd name="T33" fmla="*/ 99 h 182"/>
                    <a:gd name="T34" fmla="*/ 8 w 93"/>
                    <a:gd name="T35" fmla="*/ 96 h 182"/>
                    <a:gd name="T36" fmla="*/ 4 w 93"/>
                    <a:gd name="T37" fmla="*/ 91 h 182"/>
                    <a:gd name="T38" fmla="*/ 2 w 93"/>
                    <a:gd name="T39" fmla="*/ 88 h 182"/>
                    <a:gd name="T40" fmla="*/ 0 w 93"/>
                    <a:gd name="T41" fmla="*/ 83 h 182"/>
                    <a:gd name="T42" fmla="*/ 2 w 93"/>
                    <a:gd name="T43" fmla="*/ 70 h 182"/>
                    <a:gd name="T44" fmla="*/ 4 w 93"/>
                    <a:gd name="T45" fmla="*/ 65 h 182"/>
                    <a:gd name="T46" fmla="*/ 6 w 93"/>
                    <a:gd name="T47" fmla="*/ 62 h 182"/>
                    <a:gd name="T48" fmla="*/ 10 w 93"/>
                    <a:gd name="T49" fmla="*/ 60 h 182"/>
                    <a:gd name="T50" fmla="*/ 11 w 93"/>
                    <a:gd name="T51" fmla="*/ 55 h 182"/>
                    <a:gd name="T52" fmla="*/ 19 w 93"/>
                    <a:gd name="T53" fmla="*/ 57 h 182"/>
                    <a:gd name="T54" fmla="*/ 30 w 93"/>
                    <a:gd name="T55" fmla="*/ 60 h 182"/>
                    <a:gd name="T56" fmla="*/ 34 w 93"/>
                    <a:gd name="T57" fmla="*/ 57 h 182"/>
                    <a:gd name="T58" fmla="*/ 36 w 93"/>
                    <a:gd name="T59" fmla="*/ 52 h 182"/>
                    <a:gd name="T60" fmla="*/ 38 w 93"/>
                    <a:gd name="T61" fmla="*/ 47 h 182"/>
                    <a:gd name="T62" fmla="*/ 40 w 93"/>
                    <a:gd name="T63" fmla="*/ 34 h 182"/>
                    <a:gd name="T64" fmla="*/ 57 w 93"/>
                    <a:gd name="T65" fmla="*/ 26 h 182"/>
                    <a:gd name="T66" fmla="*/ 64 w 93"/>
                    <a:gd name="T67" fmla="*/ 29 h 182"/>
                    <a:gd name="T68" fmla="*/ 68 w 93"/>
                    <a:gd name="T69" fmla="*/ 31 h 182"/>
                    <a:gd name="T70" fmla="*/ 70 w 93"/>
                    <a:gd name="T71" fmla="*/ 26 h 182"/>
                    <a:gd name="T72" fmla="*/ 72 w 93"/>
                    <a:gd name="T73" fmla="*/ 21 h 182"/>
                    <a:gd name="T74" fmla="*/ 74 w 93"/>
                    <a:gd name="T75" fmla="*/ 15 h 182"/>
                    <a:gd name="T76" fmla="*/ 76 w 93"/>
                    <a:gd name="T77" fmla="*/ 10 h 182"/>
                    <a:gd name="T78" fmla="*/ 78 w 93"/>
                    <a:gd name="T79" fmla="*/ 5 h 182"/>
                    <a:gd name="T80" fmla="*/ 79 w 93"/>
                    <a:gd name="T81" fmla="*/ 3 h 182"/>
                    <a:gd name="T82" fmla="*/ 81 w 93"/>
                    <a:gd name="T83" fmla="*/ 0 h 182"/>
                    <a:gd name="T84" fmla="*/ 93 w 93"/>
                    <a:gd name="T85" fmla="*/ 3 h 18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93"/>
                    <a:gd name="T130" fmla="*/ 0 h 182"/>
                    <a:gd name="T131" fmla="*/ 93 w 93"/>
                    <a:gd name="T132" fmla="*/ 182 h 182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93" h="182">
                      <a:moveTo>
                        <a:pt x="92" y="180"/>
                      </a:moveTo>
                      <a:lnTo>
                        <a:pt x="93" y="182"/>
                      </a:lnTo>
                      <a:lnTo>
                        <a:pt x="91" y="179"/>
                      </a:lnTo>
                      <a:lnTo>
                        <a:pt x="91" y="174"/>
                      </a:lnTo>
                      <a:lnTo>
                        <a:pt x="89" y="172"/>
                      </a:lnTo>
                      <a:lnTo>
                        <a:pt x="89" y="169"/>
                      </a:lnTo>
                      <a:lnTo>
                        <a:pt x="87" y="167"/>
                      </a:lnTo>
                      <a:lnTo>
                        <a:pt x="87" y="164"/>
                      </a:lnTo>
                      <a:lnTo>
                        <a:pt x="85" y="161"/>
                      </a:lnTo>
                      <a:lnTo>
                        <a:pt x="85" y="159"/>
                      </a:lnTo>
                      <a:lnTo>
                        <a:pt x="83" y="156"/>
                      </a:lnTo>
                      <a:lnTo>
                        <a:pt x="83" y="151"/>
                      </a:lnTo>
                      <a:lnTo>
                        <a:pt x="79" y="146"/>
                      </a:lnTo>
                      <a:lnTo>
                        <a:pt x="79" y="143"/>
                      </a:lnTo>
                      <a:lnTo>
                        <a:pt x="78" y="140"/>
                      </a:lnTo>
                      <a:lnTo>
                        <a:pt x="78" y="138"/>
                      </a:lnTo>
                      <a:lnTo>
                        <a:pt x="76" y="135"/>
                      </a:lnTo>
                      <a:lnTo>
                        <a:pt x="76" y="133"/>
                      </a:lnTo>
                      <a:lnTo>
                        <a:pt x="74" y="133"/>
                      </a:lnTo>
                      <a:lnTo>
                        <a:pt x="74" y="130"/>
                      </a:lnTo>
                      <a:lnTo>
                        <a:pt x="72" y="130"/>
                      </a:lnTo>
                      <a:lnTo>
                        <a:pt x="70" y="127"/>
                      </a:lnTo>
                      <a:lnTo>
                        <a:pt x="70" y="125"/>
                      </a:lnTo>
                      <a:lnTo>
                        <a:pt x="68" y="122"/>
                      </a:lnTo>
                      <a:lnTo>
                        <a:pt x="67" y="122"/>
                      </a:lnTo>
                      <a:lnTo>
                        <a:pt x="60" y="114"/>
                      </a:lnTo>
                      <a:lnTo>
                        <a:pt x="57" y="112"/>
                      </a:lnTo>
                      <a:lnTo>
                        <a:pt x="55" y="109"/>
                      </a:lnTo>
                      <a:lnTo>
                        <a:pt x="53" y="109"/>
                      </a:lnTo>
                      <a:lnTo>
                        <a:pt x="49" y="104"/>
                      </a:lnTo>
                      <a:lnTo>
                        <a:pt x="47" y="104"/>
                      </a:lnTo>
                      <a:lnTo>
                        <a:pt x="45" y="102"/>
                      </a:lnTo>
                      <a:lnTo>
                        <a:pt x="44" y="99"/>
                      </a:lnTo>
                      <a:lnTo>
                        <a:pt x="42" y="99"/>
                      </a:lnTo>
                      <a:lnTo>
                        <a:pt x="40" y="96"/>
                      </a:lnTo>
                      <a:lnTo>
                        <a:pt x="8" y="96"/>
                      </a:lnTo>
                      <a:lnTo>
                        <a:pt x="8" y="94"/>
                      </a:lnTo>
                      <a:lnTo>
                        <a:pt x="4" y="91"/>
                      </a:lnTo>
                      <a:lnTo>
                        <a:pt x="4" y="88"/>
                      </a:lnTo>
                      <a:lnTo>
                        <a:pt x="2" y="88"/>
                      </a:lnTo>
                      <a:lnTo>
                        <a:pt x="2" y="83"/>
                      </a:lnTo>
                      <a:lnTo>
                        <a:pt x="0" y="83"/>
                      </a:lnTo>
                      <a:lnTo>
                        <a:pt x="0" y="70"/>
                      </a:lnTo>
                      <a:lnTo>
                        <a:pt x="2" y="70"/>
                      </a:lnTo>
                      <a:lnTo>
                        <a:pt x="2" y="67"/>
                      </a:lnTo>
                      <a:lnTo>
                        <a:pt x="4" y="65"/>
                      </a:lnTo>
                      <a:lnTo>
                        <a:pt x="4" y="62"/>
                      </a:lnTo>
                      <a:lnTo>
                        <a:pt x="6" y="62"/>
                      </a:lnTo>
                      <a:lnTo>
                        <a:pt x="6" y="60"/>
                      </a:lnTo>
                      <a:lnTo>
                        <a:pt x="10" y="60"/>
                      </a:lnTo>
                      <a:lnTo>
                        <a:pt x="10" y="57"/>
                      </a:lnTo>
                      <a:lnTo>
                        <a:pt x="11" y="55"/>
                      </a:lnTo>
                      <a:lnTo>
                        <a:pt x="17" y="55"/>
                      </a:lnTo>
                      <a:lnTo>
                        <a:pt x="19" y="57"/>
                      </a:lnTo>
                      <a:lnTo>
                        <a:pt x="30" y="57"/>
                      </a:lnTo>
                      <a:lnTo>
                        <a:pt x="30" y="60"/>
                      </a:lnTo>
                      <a:lnTo>
                        <a:pt x="32" y="60"/>
                      </a:lnTo>
                      <a:lnTo>
                        <a:pt x="34" y="57"/>
                      </a:lnTo>
                      <a:lnTo>
                        <a:pt x="34" y="55"/>
                      </a:lnTo>
                      <a:lnTo>
                        <a:pt x="36" y="52"/>
                      </a:lnTo>
                      <a:lnTo>
                        <a:pt x="36" y="49"/>
                      </a:lnTo>
                      <a:lnTo>
                        <a:pt x="38" y="47"/>
                      </a:lnTo>
                      <a:lnTo>
                        <a:pt x="38" y="36"/>
                      </a:lnTo>
                      <a:lnTo>
                        <a:pt x="40" y="34"/>
                      </a:lnTo>
                      <a:lnTo>
                        <a:pt x="40" y="26"/>
                      </a:lnTo>
                      <a:lnTo>
                        <a:pt x="57" y="26"/>
                      </a:lnTo>
                      <a:lnTo>
                        <a:pt x="59" y="29"/>
                      </a:lnTo>
                      <a:lnTo>
                        <a:pt x="64" y="29"/>
                      </a:lnTo>
                      <a:lnTo>
                        <a:pt x="64" y="31"/>
                      </a:lnTo>
                      <a:lnTo>
                        <a:pt x="68" y="31"/>
                      </a:lnTo>
                      <a:lnTo>
                        <a:pt x="70" y="29"/>
                      </a:lnTo>
                      <a:lnTo>
                        <a:pt x="70" y="26"/>
                      </a:lnTo>
                      <a:lnTo>
                        <a:pt x="72" y="26"/>
                      </a:lnTo>
                      <a:lnTo>
                        <a:pt x="72" y="21"/>
                      </a:lnTo>
                      <a:lnTo>
                        <a:pt x="74" y="18"/>
                      </a:lnTo>
                      <a:lnTo>
                        <a:pt x="74" y="15"/>
                      </a:lnTo>
                      <a:lnTo>
                        <a:pt x="76" y="15"/>
                      </a:lnTo>
                      <a:lnTo>
                        <a:pt x="76" y="10"/>
                      </a:lnTo>
                      <a:lnTo>
                        <a:pt x="78" y="8"/>
                      </a:lnTo>
                      <a:lnTo>
                        <a:pt x="78" y="5"/>
                      </a:lnTo>
                      <a:lnTo>
                        <a:pt x="79" y="5"/>
                      </a:lnTo>
                      <a:lnTo>
                        <a:pt x="79" y="3"/>
                      </a:lnTo>
                      <a:lnTo>
                        <a:pt x="81" y="3"/>
                      </a:lnTo>
                      <a:lnTo>
                        <a:pt x="81" y="0"/>
                      </a:lnTo>
                      <a:lnTo>
                        <a:pt x="91" y="0"/>
                      </a:lnTo>
                      <a:lnTo>
                        <a:pt x="93" y="3"/>
                      </a:lnTo>
                      <a:lnTo>
                        <a:pt x="92" y="18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409" name="Freeform 39"/>
                <p:cNvSpPr>
                  <a:spLocks/>
                </p:cNvSpPr>
                <p:nvPr/>
              </p:nvSpPr>
              <p:spPr bwMode="auto">
                <a:xfrm>
                  <a:off x="3648" y="4241"/>
                  <a:ext cx="93" cy="182"/>
                </a:xfrm>
                <a:custGeom>
                  <a:avLst/>
                  <a:gdLst>
                    <a:gd name="T0" fmla="*/ 93 w 93"/>
                    <a:gd name="T1" fmla="*/ 182 h 182"/>
                    <a:gd name="T2" fmla="*/ 91 w 93"/>
                    <a:gd name="T3" fmla="*/ 174 h 182"/>
                    <a:gd name="T4" fmla="*/ 89 w 93"/>
                    <a:gd name="T5" fmla="*/ 169 h 182"/>
                    <a:gd name="T6" fmla="*/ 87 w 93"/>
                    <a:gd name="T7" fmla="*/ 164 h 182"/>
                    <a:gd name="T8" fmla="*/ 85 w 93"/>
                    <a:gd name="T9" fmla="*/ 159 h 182"/>
                    <a:gd name="T10" fmla="*/ 83 w 93"/>
                    <a:gd name="T11" fmla="*/ 151 h 182"/>
                    <a:gd name="T12" fmla="*/ 79 w 93"/>
                    <a:gd name="T13" fmla="*/ 143 h 182"/>
                    <a:gd name="T14" fmla="*/ 78 w 93"/>
                    <a:gd name="T15" fmla="*/ 138 h 182"/>
                    <a:gd name="T16" fmla="*/ 76 w 93"/>
                    <a:gd name="T17" fmla="*/ 133 h 182"/>
                    <a:gd name="T18" fmla="*/ 74 w 93"/>
                    <a:gd name="T19" fmla="*/ 130 h 182"/>
                    <a:gd name="T20" fmla="*/ 70 w 93"/>
                    <a:gd name="T21" fmla="*/ 127 h 182"/>
                    <a:gd name="T22" fmla="*/ 68 w 93"/>
                    <a:gd name="T23" fmla="*/ 122 h 182"/>
                    <a:gd name="T24" fmla="*/ 60 w 93"/>
                    <a:gd name="T25" fmla="*/ 114 h 182"/>
                    <a:gd name="T26" fmla="*/ 55 w 93"/>
                    <a:gd name="T27" fmla="*/ 109 h 182"/>
                    <a:gd name="T28" fmla="*/ 49 w 93"/>
                    <a:gd name="T29" fmla="*/ 104 h 182"/>
                    <a:gd name="T30" fmla="*/ 45 w 93"/>
                    <a:gd name="T31" fmla="*/ 102 h 182"/>
                    <a:gd name="T32" fmla="*/ 42 w 93"/>
                    <a:gd name="T33" fmla="*/ 99 h 182"/>
                    <a:gd name="T34" fmla="*/ 8 w 93"/>
                    <a:gd name="T35" fmla="*/ 96 h 182"/>
                    <a:gd name="T36" fmla="*/ 4 w 93"/>
                    <a:gd name="T37" fmla="*/ 91 h 182"/>
                    <a:gd name="T38" fmla="*/ 2 w 93"/>
                    <a:gd name="T39" fmla="*/ 88 h 182"/>
                    <a:gd name="T40" fmla="*/ 0 w 93"/>
                    <a:gd name="T41" fmla="*/ 83 h 182"/>
                    <a:gd name="T42" fmla="*/ 2 w 93"/>
                    <a:gd name="T43" fmla="*/ 70 h 182"/>
                    <a:gd name="T44" fmla="*/ 4 w 93"/>
                    <a:gd name="T45" fmla="*/ 65 h 182"/>
                    <a:gd name="T46" fmla="*/ 6 w 93"/>
                    <a:gd name="T47" fmla="*/ 62 h 182"/>
                    <a:gd name="T48" fmla="*/ 10 w 93"/>
                    <a:gd name="T49" fmla="*/ 60 h 182"/>
                    <a:gd name="T50" fmla="*/ 11 w 93"/>
                    <a:gd name="T51" fmla="*/ 55 h 182"/>
                    <a:gd name="T52" fmla="*/ 19 w 93"/>
                    <a:gd name="T53" fmla="*/ 57 h 182"/>
                    <a:gd name="T54" fmla="*/ 30 w 93"/>
                    <a:gd name="T55" fmla="*/ 60 h 182"/>
                    <a:gd name="T56" fmla="*/ 34 w 93"/>
                    <a:gd name="T57" fmla="*/ 57 h 182"/>
                    <a:gd name="T58" fmla="*/ 36 w 93"/>
                    <a:gd name="T59" fmla="*/ 52 h 182"/>
                    <a:gd name="T60" fmla="*/ 38 w 93"/>
                    <a:gd name="T61" fmla="*/ 47 h 182"/>
                    <a:gd name="T62" fmla="*/ 40 w 93"/>
                    <a:gd name="T63" fmla="*/ 34 h 182"/>
                    <a:gd name="T64" fmla="*/ 57 w 93"/>
                    <a:gd name="T65" fmla="*/ 26 h 182"/>
                    <a:gd name="T66" fmla="*/ 64 w 93"/>
                    <a:gd name="T67" fmla="*/ 29 h 182"/>
                    <a:gd name="T68" fmla="*/ 68 w 93"/>
                    <a:gd name="T69" fmla="*/ 31 h 182"/>
                    <a:gd name="T70" fmla="*/ 70 w 93"/>
                    <a:gd name="T71" fmla="*/ 26 h 182"/>
                    <a:gd name="T72" fmla="*/ 72 w 93"/>
                    <a:gd name="T73" fmla="*/ 21 h 182"/>
                    <a:gd name="T74" fmla="*/ 74 w 93"/>
                    <a:gd name="T75" fmla="*/ 15 h 182"/>
                    <a:gd name="T76" fmla="*/ 76 w 93"/>
                    <a:gd name="T77" fmla="*/ 10 h 182"/>
                    <a:gd name="T78" fmla="*/ 78 w 93"/>
                    <a:gd name="T79" fmla="*/ 5 h 182"/>
                    <a:gd name="T80" fmla="*/ 79 w 93"/>
                    <a:gd name="T81" fmla="*/ 3 h 182"/>
                    <a:gd name="T82" fmla="*/ 81 w 93"/>
                    <a:gd name="T83" fmla="*/ 0 h 182"/>
                    <a:gd name="T84" fmla="*/ 93 w 93"/>
                    <a:gd name="T85" fmla="*/ 3 h 18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93"/>
                    <a:gd name="T130" fmla="*/ 0 h 182"/>
                    <a:gd name="T131" fmla="*/ 93 w 93"/>
                    <a:gd name="T132" fmla="*/ 182 h 182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93" h="182">
                      <a:moveTo>
                        <a:pt x="92" y="180"/>
                      </a:moveTo>
                      <a:lnTo>
                        <a:pt x="93" y="182"/>
                      </a:lnTo>
                      <a:lnTo>
                        <a:pt x="91" y="179"/>
                      </a:lnTo>
                      <a:lnTo>
                        <a:pt x="91" y="174"/>
                      </a:lnTo>
                      <a:lnTo>
                        <a:pt x="89" y="172"/>
                      </a:lnTo>
                      <a:lnTo>
                        <a:pt x="89" y="169"/>
                      </a:lnTo>
                      <a:lnTo>
                        <a:pt x="87" y="167"/>
                      </a:lnTo>
                      <a:lnTo>
                        <a:pt x="87" y="164"/>
                      </a:lnTo>
                      <a:lnTo>
                        <a:pt x="85" y="161"/>
                      </a:lnTo>
                      <a:lnTo>
                        <a:pt x="85" y="159"/>
                      </a:lnTo>
                      <a:lnTo>
                        <a:pt x="83" y="156"/>
                      </a:lnTo>
                      <a:lnTo>
                        <a:pt x="83" y="151"/>
                      </a:lnTo>
                      <a:lnTo>
                        <a:pt x="79" y="146"/>
                      </a:lnTo>
                      <a:lnTo>
                        <a:pt x="79" y="143"/>
                      </a:lnTo>
                      <a:lnTo>
                        <a:pt x="78" y="140"/>
                      </a:lnTo>
                      <a:lnTo>
                        <a:pt x="78" y="138"/>
                      </a:lnTo>
                      <a:lnTo>
                        <a:pt x="76" y="135"/>
                      </a:lnTo>
                      <a:lnTo>
                        <a:pt x="76" y="133"/>
                      </a:lnTo>
                      <a:lnTo>
                        <a:pt x="74" y="133"/>
                      </a:lnTo>
                      <a:lnTo>
                        <a:pt x="74" y="130"/>
                      </a:lnTo>
                      <a:lnTo>
                        <a:pt x="72" y="130"/>
                      </a:lnTo>
                      <a:lnTo>
                        <a:pt x="70" y="127"/>
                      </a:lnTo>
                      <a:lnTo>
                        <a:pt x="70" y="125"/>
                      </a:lnTo>
                      <a:lnTo>
                        <a:pt x="68" y="122"/>
                      </a:lnTo>
                      <a:lnTo>
                        <a:pt x="67" y="122"/>
                      </a:lnTo>
                      <a:lnTo>
                        <a:pt x="60" y="114"/>
                      </a:lnTo>
                      <a:lnTo>
                        <a:pt x="57" y="112"/>
                      </a:lnTo>
                      <a:lnTo>
                        <a:pt x="55" y="109"/>
                      </a:lnTo>
                      <a:lnTo>
                        <a:pt x="53" y="109"/>
                      </a:lnTo>
                      <a:lnTo>
                        <a:pt x="49" y="104"/>
                      </a:lnTo>
                      <a:lnTo>
                        <a:pt x="47" y="104"/>
                      </a:lnTo>
                      <a:lnTo>
                        <a:pt x="45" y="102"/>
                      </a:lnTo>
                      <a:lnTo>
                        <a:pt x="44" y="99"/>
                      </a:lnTo>
                      <a:lnTo>
                        <a:pt x="42" y="99"/>
                      </a:lnTo>
                      <a:lnTo>
                        <a:pt x="40" y="96"/>
                      </a:lnTo>
                      <a:lnTo>
                        <a:pt x="8" y="96"/>
                      </a:lnTo>
                      <a:lnTo>
                        <a:pt x="8" y="94"/>
                      </a:lnTo>
                      <a:lnTo>
                        <a:pt x="4" y="91"/>
                      </a:lnTo>
                      <a:lnTo>
                        <a:pt x="4" y="88"/>
                      </a:lnTo>
                      <a:lnTo>
                        <a:pt x="2" y="88"/>
                      </a:lnTo>
                      <a:lnTo>
                        <a:pt x="2" y="83"/>
                      </a:lnTo>
                      <a:lnTo>
                        <a:pt x="0" y="83"/>
                      </a:lnTo>
                      <a:lnTo>
                        <a:pt x="0" y="70"/>
                      </a:lnTo>
                      <a:lnTo>
                        <a:pt x="2" y="70"/>
                      </a:lnTo>
                      <a:lnTo>
                        <a:pt x="2" y="67"/>
                      </a:lnTo>
                      <a:lnTo>
                        <a:pt x="4" y="65"/>
                      </a:lnTo>
                      <a:lnTo>
                        <a:pt x="4" y="62"/>
                      </a:lnTo>
                      <a:lnTo>
                        <a:pt x="6" y="62"/>
                      </a:lnTo>
                      <a:lnTo>
                        <a:pt x="6" y="60"/>
                      </a:lnTo>
                      <a:lnTo>
                        <a:pt x="10" y="60"/>
                      </a:lnTo>
                      <a:lnTo>
                        <a:pt x="10" y="57"/>
                      </a:lnTo>
                      <a:lnTo>
                        <a:pt x="11" y="55"/>
                      </a:lnTo>
                      <a:lnTo>
                        <a:pt x="17" y="55"/>
                      </a:lnTo>
                      <a:lnTo>
                        <a:pt x="19" y="57"/>
                      </a:lnTo>
                      <a:lnTo>
                        <a:pt x="30" y="57"/>
                      </a:lnTo>
                      <a:lnTo>
                        <a:pt x="30" y="60"/>
                      </a:lnTo>
                      <a:lnTo>
                        <a:pt x="32" y="60"/>
                      </a:lnTo>
                      <a:lnTo>
                        <a:pt x="34" y="57"/>
                      </a:lnTo>
                      <a:lnTo>
                        <a:pt x="34" y="55"/>
                      </a:lnTo>
                      <a:lnTo>
                        <a:pt x="36" y="52"/>
                      </a:lnTo>
                      <a:lnTo>
                        <a:pt x="36" y="49"/>
                      </a:lnTo>
                      <a:lnTo>
                        <a:pt x="38" y="47"/>
                      </a:lnTo>
                      <a:lnTo>
                        <a:pt x="38" y="36"/>
                      </a:lnTo>
                      <a:lnTo>
                        <a:pt x="40" y="34"/>
                      </a:lnTo>
                      <a:lnTo>
                        <a:pt x="40" y="26"/>
                      </a:lnTo>
                      <a:lnTo>
                        <a:pt x="57" y="26"/>
                      </a:lnTo>
                      <a:lnTo>
                        <a:pt x="59" y="29"/>
                      </a:lnTo>
                      <a:lnTo>
                        <a:pt x="64" y="29"/>
                      </a:lnTo>
                      <a:lnTo>
                        <a:pt x="64" y="31"/>
                      </a:lnTo>
                      <a:lnTo>
                        <a:pt x="68" y="31"/>
                      </a:lnTo>
                      <a:lnTo>
                        <a:pt x="70" y="29"/>
                      </a:lnTo>
                      <a:lnTo>
                        <a:pt x="70" y="26"/>
                      </a:lnTo>
                      <a:lnTo>
                        <a:pt x="72" y="26"/>
                      </a:lnTo>
                      <a:lnTo>
                        <a:pt x="72" y="21"/>
                      </a:lnTo>
                      <a:lnTo>
                        <a:pt x="74" y="18"/>
                      </a:lnTo>
                      <a:lnTo>
                        <a:pt x="74" y="15"/>
                      </a:lnTo>
                      <a:lnTo>
                        <a:pt x="76" y="15"/>
                      </a:lnTo>
                      <a:lnTo>
                        <a:pt x="76" y="10"/>
                      </a:lnTo>
                      <a:lnTo>
                        <a:pt x="78" y="8"/>
                      </a:lnTo>
                      <a:lnTo>
                        <a:pt x="78" y="5"/>
                      </a:lnTo>
                      <a:lnTo>
                        <a:pt x="79" y="5"/>
                      </a:lnTo>
                      <a:lnTo>
                        <a:pt x="79" y="3"/>
                      </a:lnTo>
                      <a:lnTo>
                        <a:pt x="81" y="3"/>
                      </a:lnTo>
                      <a:lnTo>
                        <a:pt x="81" y="0"/>
                      </a:lnTo>
                      <a:lnTo>
                        <a:pt x="91" y="0"/>
                      </a:lnTo>
                      <a:lnTo>
                        <a:pt x="93" y="3"/>
                      </a:lnTo>
                    </a:path>
                  </a:pathLst>
                </a:custGeom>
                <a:noFill/>
                <a:ln w="222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15405" name="Group 40"/>
              <p:cNvGrpSpPr>
                <a:grpSpLocks/>
              </p:cNvGrpSpPr>
              <p:nvPr/>
            </p:nvGrpSpPr>
            <p:grpSpPr bwMode="auto">
              <a:xfrm>
                <a:off x="3734" y="4243"/>
                <a:ext cx="93" cy="182"/>
                <a:chOff x="3734" y="4243"/>
                <a:chExt cx="93" cy="182"/>
              </a:xfrm>
            </p:grpSpPr>
            <p:sp>
              <p:nvSpPr>
                <p:cNvPr id="15406" name="Freeform 41"/>
                <p:cNvSpPr>
                  <a:spLocks/>
                </p:cNvSpPr>
                <p:nvPr/>
              </p:nvSpPr>
              <p:spPr bwMode="auto">
                <a:xfrm>
                  <a:off x="3734" y="4243"/>
                  <a:ext cx="93" cy="182"/>
                </a:xfrm>
                <a:custGeom>
                  <a:avLst/>
                  <a:gdLst>
                    <a:gd name="T0" fmla="*/ 0 w 93"/>
                    <a:gd name="T1" fmla="*/ 182 h 182"/>
                    <a:gd name="T2" fmla="*/ 2 w 93"/>
                    <a:gd name="T3" fmla="*/ 174 h 182"/>
                    <a:gd name="T4" fmla="*/ 4 w 93"/>
                    <a:gd name="T5" fmla="*/ 169 h 182"/>
                    <a:gd name="T6" fmla="*/ 6 w 93"/>
                    <a:gd name="T7" fmla="*/ 164 h 182"/>
                    <a:gd name="T8" fmla="*/ 8 w 93"/>
                    <a:gd name="T9" fmla="*/ 159 h 182"/>
                    <a:gd name="T10" fmla="*/ 10 w 93"/>
                    <a:gd name="T11" fmla="*/ 151 h 182"/>
                    <a:gd name="T12" fmla="*/ 13 w 93"/>
                    <a:gd name="T13" fmla="*/ 143 h 182"/>
                    <a:gd name="T14" fmla="*/ 15 w 93"/>
                    <a:gd name="T15" fmla="*/ 138 h 182"/>
                    <a:gd name="T16" fmla="*/ 17 w 93"/>
                    <a:gd name="T17" fmla="*/ 133 h 182"/>
                    <a:gd name="T18" fmla="*/ 19 w 93"/>
                    <a:gd name="T19" fmla="*/ 130 h 182"/>
                    <a:gd name="T20" fmla="*/ 23 w 93"/>
                    <a:gd name="T21" fmla="*/ 128 h 182"/>
                    <a:gd name="T22" fmla="*/ 25 w 93"/>
                    <a:gd name="T23" fmla="*/ 123 h 182"/>
                    <a:gd name="T24" fmla="*/ 32 w 93"/>
                    <a:gd name="T25" fmla="*/ 115 h 182"/>
                    <a:gd name="T26" fmla="*/ 38 w 93"/>
                    <a:gd name="T27" fmla="*/ 109 h 182"/>
                    <a:gd name="T28" fmla="*/ 43 w 93"/>
                    <a:gd name="T29" fmla="*/ 104 h 182"/>
                    <a:gd name="T30" fmla="*/ 47 w 93"/>
                    <a:gd name="T31" fmla="*/ 102 h 182"/>
                    <a:gd name="T32" fmla="*/ 51 w 93"/>
                    <a:gd name="T33" fmla="*/ 99 h 182"/>
                    <a:gd name="T34" fmla="*/ 85 w 93"/>
                    <a:gd name="T35" fmla="*/ 96 h 182"/>
                    <a:gd name="T36" fmla="*/ 89 w 93"/>
                    <a:gd name="T37" fmla="*/ 91 h 182"/>
                    <a:gd name="T38" fmla="*/ 90 w 93"/>
                    <a:gd name="T39" fmla="*/ 88 h 182"/>
                    <a:gd name="T40" fmla="*/ 93 w 93"/>
                    <a:gd name="T41" fmla="*/ 83 h 182"/>
                    <a:gd name="T42" fmla="*/ 90 w 93"/>
                    <a:gd name="T43" fmla="*/ 70 h 182"/>
                    <a:gd name="T44" fmla="*/ 89 w 93"/>
                    <a:gd name="T45" fmla="*/ 65 h 182"/>
                    <a:gd name="T46" fmla="*/ 87 w 93"/>
                    <a:gd name="T47" fmla="*/ 62 h 182"/>
                    <a:gd name="T48" fmla="*/ 83 w 93"/>
                    <a:gd name="T49" fmla="*/ 60 h 182"/>
                    <a:gd name="T50" fmla="*/ 81 w 93"/>
                    <a:gd name="T51" fmla="*/ 55 h 182"/>
                    <a:gd name="T52" fmla="*/ 74 w 93"/>
                    <a:gd name="T53" fmla="*/ 57 h 182"/>
                    <a:gd name="T54" fmla="*/ 62 w 93"/>
                    <a:gd name="T55" fmla="*/ 60 h 182"/>
                    <a:gd name="T56" fmla="*/ 59 w 93"/>
                    <a:gd name="T57" fmla="*/ 57 h 182"/>
                    <a:gd name="T58" fmla="*/ 57 w 93"/>
                    <a:gd name="T59" fmla="*/ 52 h 182"/>
                    <a:gd name="T60" fmla="*/ 55 w 93"/>
                    <a:gd name="T61" fmla="*/ 47 h 182"/>
                    <a:gd name="T62" fmla="*/ 53 w 93"/>
                    <a:gd name="T63" fmla="*/ 34 h 182"/>
                    <a:gd name="T64" fmla="*/ 36 w 93"/>
                    <a:gd name="T65" fmla="*/ 26 h 182"/>
                    <a:gd name="T66" fmla="*/ 29 w 93"/>
                    <a:gd name="T67" fmla="*/ 29 h 182"/>
                    <a:gd name="T68" fmla="*/ 25 w 93"/>
                    <a:gd name="T69" fmla="*/ 31 h 182"/>
                    <a:gd name="T70" fmla="*/ 23 w 93"/>
                    <a:gd name="T71" fmla="*/ 26 h 182"/>
                    <a:gd name="T72" fmla="*/ 21 w 93"/>
                    <a:gd name="T73" fmla="*/ 21 h 182"/>
                    <a:gd name="T74" fmla="*/ 19 w 93"/>
                    <a:gd name="T75" fmla="*/ 15 h 182"/>
                    <a:gd name="T76" fmla="*/ 17 w 93"/>
                    <a:gd name="T77" fmla="*/ 11 h 182"/>
                    <a:gd name="T78" fmla="*/ 15 w 93"/>
                    <a:gd name="T79" fmla="*/ 5 h 182"/>
                    <a:gd name="T80" fmla="*/ 13 w 93"/>
                    <a:gd name="T81" fmla="*/ 3 h 182"/>
                    <a:gd name="T82" fmla="*/ 11 w 93"/>
                    <a:gd name="T83" fmla="*/ 0 h 182"/>
                    <a:gd name="T84" fmla="*/ 0 w 93"/>
                    <a:gd name="T85" fmla="*/ 3 h 18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93"/>
                    <a:gd name="T130" fmla="*/ 0 h 182"/>
                    <a:gd name="T131" fmla="*/ 93 w 93"/>
                    <a:gd name="T132" fmla="*/ 182 h 182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93" h="182">
                      <a:moveTo>
                        <a:pt x="1" y="180"/>
                      </a:moveTo>
                      <a:lnTo>
                        <a:pt x="0" y="182"/>
                      </a:lnTo>
                      <a:lnTo>
                        <a:pt x="2" y="180"/>
                      </a:lnTo>
                      <a:lnTo>
                        <a:pt x="2" y="174"/>
                      </a:lnTo>
                      <a:lnTo>
                        <a:pt x="4" y="172"/>
                      </a:lnTo>
                      <a:lnTo>
                        <a:pt x="4" y="169"/>
                      </a:lnTo>
                      <a:lnTo>
                        <a:pt x="6" y="167"/>
                      </a:lnTo>
                      <a:lnTo>
                        <a:pt x="6" y="164"/>
                      </a:lnTo>
                      <a:lnTo>
                        <a:pt x="8" y="161"/>
                      </a:lnTo>
                      <a:lnTo>
                        <a:pt x="8" y="159"/>
                      </a:lnTo>
                      <a:lnTo>
                        <a:pt x="10" y="156"/>
                      </a:lnTo>
                      <a:lnTo>
                        <a:pt x="10" y="151"/>
                      </a:lnTo>
                      <a:lnTo>
                        <a:pt x="13" y="146"/>
                      </a:lnTo>
                      <a:lnTo>
                        <a:pt x="13" y="143"/>
                      </a:lnTo>
                      <a:lnTo>
                        <a:pt x="15" y="140"/>
                      </a:lnTo>
                      <a:lnTo>
                        <a:pt x="15" y="138"/>
                      </a:lnTo>
                      <a:lnTo>
                        <a:pt x="17" y="135"/>
                      </a:lnTo>
                      <a:lnTo>
                        <a:pt x="17" y="133"/>
                      </a:lnTo>
                      <a:lnTo>
                        <a:pt x="19" y="133"/>
                      </a:lnTo>
                      <a:lnTo>
                        <a:pt x="19" y="130"/>
                      </a:lnTo>
                      <a:lnTo>
                        <a:pt x="21" y="130"/>
                      </a:lnTo>
                      <a:lnTo>
                        <a:pt x="23" y="128"/>
                      </a:lnTo>
                      <a:lnTo>
                        <a:pt x="23" y="125"/>
                      </a:lnTo>
                      <a:lnTo>
                        <a:pt x="25" y="123"/>
                      </a:lnTo>
                      <a:lnTo>
                        <a:pt x="26" y="123"/>
                      </a:lnTo>
                      <a:lnTo>
                        <a:pt x="32" y="115"/>
                      </a:lnTo>
                      <a:lnTo>
                        <a:pt x="36" y="112"/>
                      </a:lnTo>
                      <a:lnTo>
                        <a:pt x="38" y="109"/>
                      </a:lnTo>
                      <a:lnTo>
                        <a:pt x="40" y="109"/>
                      </a:lnTo>
                      <a:lnTo>
                        <a:pt x="43" y="104"/>
                      </a:lnTo>
                      <a:lnTo>
                        <a:pt x="45" y="104"/>
                      </a:lnTo>
                      <a:lnTo>
                        <a:pt x="47" y="102"/>
                      </a:lnTo>
                      <a:lnTo>
                        <a:pt x="49" y="99"/>
                      </a:lnTo>
                      <a:lnTo>
                        <a:pt x="51" y="99"/>
                      </a:lnTo>
                      <a:lnTo>
                        <a:pt x="53" y="96"/>
                      </a:lnTo>
                      <a:lnTo>
                        <a:pt x="85" y="96"/>
                      </a:lnTo>
                      <a:lnTo>
                        <a:pt x="85" y="94"/>
                      </a:lnTo>
                      <a:lnTo>
                        <a:pt x="89" y="91"/>
                      </a:lnTo>
                      <a:lnTo>
                        <a:pt x="89" y="88"/>
                      </a:lnTo>
                      <a:lnTo>
                        <a:pt x="90" y="88"/>
                      </a:lnTo>
                      <a:lnTo>
                        <a:pt x="90" y="83"/>
                      </a:lnTo>
                      <a:lnTo>
                        <a:pt x="93" y="83"/>
                      </a:lnTo>
                      <a:lnTo>
                        <a:pt x="93" y="70"/>
                      </a:lnTo>
                      <a:lnTo>
                        <a:pt x="90" y="70"/>
                      </a:lnTo>
                      <a:lnTo>
                        <a:pt x="90" y="68"/>
                      </a:lnTo>
                      <a:lnTo>
                        <a:pt x="89" y="65"/>
                      </a:lnTo>
                      <a:lnTo>
                        <a:pt x="89" y="62"/>
                      </a:lnTo>
                      <a:lnTo>
                        <a:pt x="87" y="62"/>
                      </a:lnTo>
                      <a:lnTo>
                        <a:pt x="87" y="60"/>
                      </a:lnTo>
                      <a:lnTo>
                        <a:pt x="83" y="60"/>
                      </a:lnTo>
                      <a:lnTo>
                        <a:pt x="83" y="57"/>
                      </a:lnTo>
                      <a:lnTo>
                        <a:pt x="81" y="55"/>
                      </a:lnTo>
                      <a:lnTo>
                        <a:pt x="76" y="55"/>
                      </a:lnTo>
                      <a:lnTo>
                        <a:pt x="74" y="57"/>
                      </a:lnTo>
                      <a:lnTo>
                        <a:pt x="62" y="57"/>
                      </a:lnTo>
                      <a:lnTo>
                        <a:pt x="62" y="60"/>
                      </a:lnTo>
                      <a:lnTo>
                        <a:pt x="61" y="60"/>
                      </a:lnTo>
                      <a:lnTo>
                        <a:pt x="59" y="57"/>
                      </a:lnTo>
                      <a:lnTo>
                        <a:pt x="59" y="55"/>
                      </a:lnTo>
                      <a:lnTo>
                        <a:pt x="57" y="52"/>
                      </a:lnTo>
                      <a:lnTo>
                        <a:pt x="57" y="50"/>
                      </a:lnTo>
                      <a:lnTo>
                        <a:pt x="55" y="47"/>
                      </a:lnTo>
                      <a:lnTo>
                        <a:pt x="55" y="36"/>
                      </a:lnTo>
                      <a:lnTo>
                        <a:pt x="53" y="34"/>
                      </a:lnTo>
                      <a:lnTo>
                        <a:pt x="53" y="26"/>
                      </a:lnTo>
                      <a:lnTo>
                        <a:pt x="36" y="26"/>
                      </a:lnTo>
                      <a:lnTo>
                        <a:pt x="34" y="29"/>
                      </a:lnTo>
                      <a:lnTo>
                        <a:pt x="29" y="29"/>
                      </a:lnTo>
                      <a:lnTo>
                        <a:pt x="29" y="31"/>
                      </a:lnTo>
                      <a:lnTo>
                        <a:pt x="25" y="31"/>
                      </a:lnTo>
                      <a:lnTo>
                        <a:pt x="23" y="29"/>
                      </a:lnTo>
                      <a:lnTo>
                        <a:pt x="23" y="26"/>
                      </a:lnTo>
                      <a:lnTo>
                        <a:pt x="21" y="26"/>
                      </a:lnTo>
                      <a:lnTo>
                        <a:pt x="21" y="21"/>
                      </a:lnTo>
                      <a:lnTo>
                        <a:pt x="19" y="18"/>
                      </a:lnTo>
                      <a:lnTo>
                        <a:pt x="19" y="15"/>
                      </a:lnTo>
                      <a:lnTo>
                        <a:pt x="17" y="15"/>
                      </a:lnTo>
                      <a:lnTo>
                        <a:pt x="17" y="11"/>
                      </a:lnTo>
                      <a:lnTo>
                        <a:pt x="15" y="8"/>
                      </a:lnTo>
                      <a:lnTo>
                        <a:pt x="15" y="5"/>
                      </a:lnTo>
                      <a:lnTo>
                        <a:pt x="13" y="5"/>
                      </a:lnTo>
                      <a:lnTo>
                        <a:pt x="13" y="3"/>
                      </a:lnTo>
                      <a:lnTo>
                        <a:pt x="11" y="3"/>
                      </a:lnTo>
                      <a:lnTo>
                        <a:pt x="11" y="0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1" y="18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407" name="Freeform 42"/>
                <p:cNvSpPr>
                  <a:spLocks/>
                </p:cNvSpPr>
                <p:nvPr/>
              </p:nvSpPr>
              <p:spPr bwMode="auto">
                <a:xfrm>
                  <a:off x="3734" y="4243"/>
                  <a:ext cx="93" cy="182"/>
                </a:xfrm>
                <a:custGeom>
                  <a:avLst/>
                  <a:gdLst>
                    <a:gd name="T0" fmla="*/ 0 w 93"/>
                    <a:gd name="T1" fmla="*/ 182 h 182"/>
                    <a:gd name="T2" fmla="*/ 2 w 93"/>
                    <a:gd name="T3" fmla="*/ 174 h 182"/>
                    <a:gd name="T4" fmla="*/ 4 w 93"/>
                    <a:gd name="T5" fmla="*/ 169 h 182"/>
                    <a:gd name="T6" fmla="*/ 6 w 93"/>
                    <a:gd name="T7" fmla="*/ 164 h 182"/>
                    <a:gd name="T8" fmla="*/ 8 w 93"/>
                    <a:gd name="T9" fmla="*/ 159 h 182"/>
                    <a:gd name="T10" fmla="*/ 10 w 93"/>
                    <a:gd name="T11" fmla="*/ 151 h 182"/>
                    <a:gd name="T12" fmla="*/ 13 w 93"/>
                    <a:gd name="T13" fmla="*/ 143 h 182"/>
                    <a:gd name="T14" fmla="*/ 15 w 93"/>
                    <a:gd name="T15" fmla="*/ 138 h 182"/>
                    <a:gd name="T16" fmla="*/ 17 w 93"/>
                    <a:gd name="T17" fmla="*/ 133 h 182"/>
                    <a:gd name="T18" fmla="*/ 19 w 93"/>
                    <a:gd name="T19" fmla="*/ 130 h 182"/>
                    <a:gd name="T20" fmla="*/ 23 w 93"/>
                    <a:gd name="T21" fmla="*/ 128 h 182"/>
                    <a:gd name="T22" fmla="*/ 25 w 93"/>
                    <a:gd name="T23" fmla="*/ 123 h 182"/>
                    <a:gd name="T24" fmla="*/ 32 w 93"/>
                    <a:gd name="T25" fmla="*/ 115 h 182"/>
                    <a:gd name="T26" fmla="*/ 38 w 93"/>
                    <a:gd name="T27" fmla="*/ 109 h 182"/>
                    <a:gd name="T28" fmla="*/ 43 w 93"/>
                    <a:gd name="T29" fmla="*/ 104 h 182"/>
                    <a:gd name="T30" fmla="*/ 47 w 93"/>
                    <a:gd name="T31" fmla="*/ 102 h 182"/>
                    <a:gd name="T32" fmla="*/ 51 w 93"/>
                    <a:gd name="T33" fmla="*/ 99 h 182"/>
                    <a:gd name="T34" fmla="*/ 85 w 93"/>
                    <a:gd name="T35" fmla="*/ 96 h 182"/>
                    <a:gd name="T36" fmla="*/ 89 w 93"/>
                    <a:gd name="T37" fmla="*/ 91 h 182"/>
                    <a:gd name="T38" fmla="*/ 90 w 93"/>
                    <a:gd name="T39" fmla="*/ 88 h 182"/>
                    <a:gd name="T40" fmla="*/ 93 w 93"/>
                    <a:gd name="T41" fmla="*/ 83 h 182"/>
                    <a:gd name="T42" fmla="*/ 90 w 93"/>
                    <a:gd name="T43" fmla="*/ 70 h 182"/>
                    <a:gd name="T44" fmla="*/ 89 w 93"/>
                    <a:gd name="T45" fmla="*/ 65 h 182"/>
                    <a:gd name="T46" fmla="*/ 87 w 93"/>
                    <a:gd name="T47" fmla="*/ 62 h 182"/>
                    <a:gd name="T48" fmla="*/ 83 w 93"/>
                    <a:gd name="T49" fmla="*/ 60 h 182"/>
                    <a:gd name="T50" fmla="*/ 81 w 93"/>
                    <a:gd name="T51" fmla="*/ 55 h 182"/>
                    <a:gd name="T52" fmla="*/ 74 w 93"/>
                    <a:gd name="T53" fmla="*/ 57 h 182"/>
                    <a:gd name="T54" fmla="*/ 62 w 93"/>
                    <a:gd name="T55" fmla="*/ 60 h 182"/>
                    <a:gd name="T56" fmla="*/ 59 w 93"/>
                    <a:gd name="T57" fmla="*/ 57 h 182"/>
                    <a:gd name="T58" fmla="*/ 57 w 93"/>
                    <a:gd name="T59" fmla="*/ 52 h 182"/>
                    <a:gd name="T60" fmla="*/ 55 w 93"/>
                    <a:gd name="T61" fmla="*/ 47 h 182"/>
                    <a:gd name="T62" fmla="*/ 53 w 93"/>
                    <a:gd name="T63" fmla="*/ 34 h 182"/>
                    <a:gd name="T64" fmla="*/ 36 w 93"/>
                    <a:gd name="T65" fmla="*/ 26 h 182"/>
                    <a:gd name="T66" fmla="*/ 29 w 93"/>
                    <a:gd name="T67" fmla="*/ 29 h 182"/>
                    <a:gd name="T68" fmla="*/ 25 w 93"/>
                    <a:gd name="T69" fmla="*/ 31 h 182"/>
                    <a:gd name="T70" fmla="*/ 23 w 93"/>
                    <a:gd name="T71" fmla="*/ 26 h 182"/>
                    <a:gd name="T72" fmla="*/ 21 w 93"/>
                    <a:gd name="T73" fmla="*/ 21 h 182"/>
                    <a:gd name="T74" fmla="*/ 19 w 93"/>
                    <a:gd name="T75" fmla="*/ 15 h 182"/>
                    <a:gd name="T76" fmla="*/ 17 w 93"/>
                    <a:gd name="T77" fmla="*/ 11 h 182"/>
                    <a:gd name="T78" fmla="*/ 15 w 93"/>
                    <a:gd name="T79" fmla="*/ 5 h 182"/>
                    <a:gd name="T80" fmla="*/ 13 w 93"/>
                    <a:gd name="T81" fmla="*/ 3 h 182"/>
                    <a:gd name="T82" fmla="*/ 11 w 93"/>
                    <a:gd name="T83" fmla="*/ 0 h 182"/>
                    <a:gd name="T84" fmla="*/ 0 w 93"/>
                    <a:gd name="T85" fmla="*/ 3 h 18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93"/>
                    <a:gd name="T130" fmla="*/ 0 h 182"/>
                    <a:gd name="T131" fmla="*/ 93 w 93"/>
                    <a:gd name="T132" fmla="*/ 182 h 182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93" h="182">
                      <a:moveTo>
                        <a:pt x="1" y="180"/>
                      </a:moveTo>
                      <a:lnTo>
                        <a:pt x="0" y="182"/>
                      </a:lnTo>
                      <a:lnTo>
                        <a:pt x="2" y="180"/>
                      </a:lnTo>
                      <a:lnTo>
                        <a:pt x="2" y="174"/>
                      </a:lnTo>
                      <a:lnTo>
                        <a:pt x="4" y="172"/>
                      </a:lnTo>
                      <a:lnTo>
                        <a:pt x="4" y="169"/>
                      </a:lnTo>
                      <a:lnTo>
                        <a:pt x="6" y="167"/>
                      </a:lnTo>
                      <a:lnTo>
                        <a:pt x="6" y="164"/>
                      </a:lnTo>
                      <a:lnTo>
                        <a:pt x="8" y="161"/>
                      </a:lnTo>
                      <a:lnTo>
                        <a:pt x="8" y="159"/>
                      </a:lnTo>
                      <a:lnTo>
                        <a:pt x="10" y="156"/>
                      </a:lnTo>
                      <a:lnTo>
                        <a:pt x="10" y="151"/>
                      </a:lnTo>
                      <a:lnTo>
                        <a:pt x="13" y="146"/>
                      </a:lnTo>
                      <a:lnTo>
                        <a:pt x="13" y="143"/>
                      </a:lnTo>
                      <a:lnTo>
                        <a:pt x="15" y="140"/>
                      </a:lnTo>
                      <a:lnTo>
                        <a:pt x="15" y="138"/>
                      </a:lnTo>
                      <a:lnTo>
                        <a:pt x="17" y="135"/>
                      </a:lnTo>
                      <a:lnTo>
                        <a:pt x="17" y="133"/>
                      </a:lnTo>
                      <a:lnTo>
                        <a:pt x="19" y="133"/>
                      </a:lnTo>
                      <a:lnTo>
                        <a:pt x="19" y="130"/>
                      </a:lnTo>
                      <a:lnTo>
                        <a:pt x="21" y="130"/>
                      </a:lnTo>
                      <a:lnTo>
                        <a:pt x="23" y="128"/>
                      </a:lnTo>
                      <a:lnTo>
                        <a:pt x="23" y="125"/>
                      </a:lnTo>
                      <a:lnTo>
                        <a:pt x="25" y="123"/>
                      </a:lnTo>
                      <a:lnTo>
                        <a:pt x="26" y="123"/>
                      </a:lnTo>
                      <a:lnTo>
                        <a:pt x="32" y="115"/>
                      </a:lnTo>
                      <a:lnTo>
                        <a:pt x="36" y="112"/>
                      </a:lnTo>
                      <a:lnTo>
                        <a:pt x="38" y="109"/>
                      </a:lnTo>
                      <a:lnTo>
                        <a:pt x="40" y="109"/>
                      </a:lnTo>
                      <a:lnTo>
                        <a:pt x="43" y="104"/>
                      </a:lnTo>
                      <a:lnTo>
                        <a:pt x="45" y="104"/>
                      </a:lnTo>
                      <a:lnTo>
                        <a:pt x="47" y="102"/>
                      </a:lnTo>
                      <a:lnTo>
                        <a:pt x="49" y="99"/>
                      </a:lnTo>
                      <a:lnTo>
                        <a:pt x="51" y="99"/>
                      </a:lnTo>
                      <a:lnTo>
                        <a:pt x="53" y="96"/>
                      </a:lnTo>
                      <a:lnTo>
                        <a:pt x="85" y="96"/>
                      </a:lnTo>
                      <a:lnTo>
                        <a:pt x="85" y="94"/>
                      </a:lnTo>
                      <a:lnTo>
                        <a:pt x="89" y="91"/>
                      </a:lnTo>
                      <a:lnTo>
                        <a:pt x="89" y="88"/>
                      </a:lnTo>
                      <a:lnTo>
                        <a:pt x="90" y="88"/>
                      </a:lnTo>
                      <a:lnTo>
                        <a:pt x="90" y="83"/>
                      </a:lnTo>
                      <a:lnTo>
                        <a:pt x="93" y="83"/>
                      </a:lnTo>
                      <a:lnTo>
                        <a:pt x="93" y="70"/>
                      </a:lnTo>
                      <a:lnTo>
                        <a:pt x="90" y="70"/>
                      </a:lnTo>
                      <a:lnTo>
                        <a:pt x="90" y="68"/>
                      </a:lnTo>
                      <a:lnTo>
                        <a:pt x="89" y="65"/>
                      </a:lnTo>
                      <a:lnTo>
                        <a:pt x="89" y="62"/>
                      </a:lnTo>
                      <a:lnTo>
                        <a:pt x="87" y="62"/>
                      </a:lnTo>
                      <a:lnTo>
                        <a:pt x="87" y="60"/>
                      </a:lnTo>
                      <a:lnTo>
                        <a:pt x="83" y="60"/>
                      </a:lnTo>
                      <a:lnTo>
                        <a:pt x="83" y="57"/>
                      </a:lnTo>
                      <a:lnTo>
                        <a:pt x="81" y="55"/>
                      </a:lnTo>
                      <a:lnTo>
                        <a:pt x="76" y="55"/>
                      </a:lnTo>
                      <a:lnTo>
                        <a:pt x="74" y="57"/>
                      </a:lnTo>
                      <a:lnTo>
                        <a:pt x="62" y="57"/>
                      </a:lnTo>
                      <a:lnTo>
                        <a:pt x="62" y="60"/>
                      </a:lnTo>
                      <a:lnTo>
                        <a:pt x="61" y="60"/>
                      </a:lnTo>
                      <a:lnTo>
                        <a:pt x="59" y="57"/>
                      </a:lnTo>
                      <a:lnTo>
                        <a:pt x="59" y="55"/>
                      </a:lnTo>
                      <a:lnTo>
                        <a:pt x="57" y="52"/>
                      </a:lnTo>
                      <a:lnTo>
                        <a:pt x="57" y="50"/>
                      </a:lnTo>
                      <a:lnTo>
                        <a:pt x="55" y="47"/>
                      </a:lnTo>
                      <a:lnTo>
                        <a:pt x="55" y="36"/>
                      </a:lnTo>
                      <a:lnTo>
                        <a:pt x="53" y="34"/>
                      </a:lnTo>
                      <a:lnTo>
                        <a:pt x="53" y="26"/>
                      </a:lnTo>
                      <a:lnTo>
                        <a:pt x="36" y="26"/>
                      </a:lnTo>
                      <a:lnTo>
                        <a:pt x="34" y="29"/>
                      </a:lnTo>
                      <a:lnTo>
                        <a:pt x="29" y="29"/>
                      </a:lnTo>
                      <a:lnTo>
                        <a:pt x="29" y="31"/>
                      </a:lnTo>
                      <a:lnTo>
                        <a:pt x="25" y="31"/>
                      </a:lnTo>
                      <a:lnTo>
                        <a:pt x="23" y="29"/>
                      </a:lnTo>
                      <a:lnTo>
                        <a:pt x="23" y="26"/>
                      </a:lnTo>
                      <a:lnTo>
                        <a:pt x="21" y="26"/>
                      </a:lnTo>
                      <a:lnTo>
                        <a:pt x="21" y="21"/>
                      </a:lnTo>
                      <a:lnTo>
                        <a:pt x="19" y="18"/>
                      </a:lnTo>
                      <a:lnTo>
                        <a:pt x="19" y="15"/>
                      </a:lnTo>
                      <a:lnTo>
                        <a:pt x="17" y="15"/>
                      </a:lnTo>
                      <a:lnTo>
                        <a:pt x="17" y="11"/>
                      </a:lnTo>
                      <a:lnTo>
                        <a:pt x="15" y="8"/>
                      </a:lnTo>
                      <a:lnTo>
                        <a:pt x="15" y="5"/>
                      </a:lnTo>
                      <a:lnTo>
                        <a:pt x="13" y="5"/>
                      </a:lnTo>
                      <a:lnTo>
                        <a:pt x="13" y="3"/>
                      </a:lnTo>
                      <a:lnTo>
                        <a:pt x="11" y="3"/>
                      </a:lnTo>
                      <a:lnTo>
                        <a:pt x="11" y="0"/>
                      </a:lnTo>
                      <a:lnTo>
                        <a:pt x="2" y="0"/>
                      </a:lnTo>
                      <a:lnTo>
                        <a:pt x="0" y="3"/>
                      </a:lnTo>
                    </a:path>
                  </a:pathLst>
                </a:custGeom>
                <a:noFill/>
                <a:ln w="222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15401" name="Group 43"/>
            <p:cNvGrpSpPr>
              <a:grpSpLocks/>
            </p:cNvGrpSpPr>
            <p:nvPr/>
          </p:nvGrpSpPr>
          <p:grpSpPr bwMode="auto">
            <a:xfrm>
              <a:off x="3688" y="4887"/>
              <a:ext cx="119" cy="82"/>
              <a:chOff x="3688" y="4384"/>
              <a:chExt cx="119" cy="82"/>
            </a:xfrm>
          </p:grpSpPr>
          <p:sp>
            <p:nvSpPr>
              <p:cNvPr id="15402" name="Freeform 44"/>
              <p:cNvSpPr>
                <a:spLocks/>
              </p:cNvSpPr>
              <p:nvPr/>
            </p:nvSpPr>
            <p:spPr bwMode="auto">
              <a:xfrm>
                <a:off x="3688" y="4384"/>
                <a:ext cx="119" cy="82"/>
              </a:xfrm>
              <a:custGeom>
                <a:avLst/>
                <a:gdLst>
                  <a:gd name="T0" fmla="*/ 65 w 119"/>
                  <a:gd name="T1" fmla="*/ 11 h 82"/>
                  <a:gd name="T2" fmla="*/ 62 w 119"/>
                  <a:gd name="T3" fmla="*/ 19 h 82"/>
                  <a:gd name="T4" fmla="*/ 56 w 119"/>
                  <a:gd name="T5" fmla="*/ 15 h 82"/>
                  <a:gd name="T6" fmla="*/ 51 w 119"/>
                  <a:gd name="T7" fmla="*/ 8 h 82"/>
                  <a:gd name="T8" fmla="*/ 42 w 119"/>
                  <a:gd name="T9" fmla="*/ 4 h 82"/>
                  <a:gd name="T10" fmla="*/ 36 w 119"/>
                  <a:gd name="T11" fmla="*/ 0 h 82"/>
                  <a:gd name="T12" fmla="*/ 22 w 119"/>
                  <a:gd name="T13" fmla="*/ 2 h 82"/>
                  <a:gd name="T14" fmla="*/ 18 w 119"/>
                  <a:gd name="T15" fmla="*/ 6 h 82"/>
                  <a:gd name="T16" fmla="*/ 18 w 119"/>
                  <a:gd name="T17" fmla="*/ 23 h 82"/>
                  <a:gd name="T18" fmla="*/ 16 w 119"/>
                  <a:gd name="T19" fmla="*/ 25 h 82"/>
                  <a:gd name="T20" fmla="*/ 9 w 119"/>
                  <a:gd name="T21" fmla="*/ 30 h 82"/>
                  <a:gd name="T22" fmla="*/ 5 w 119"/>
                  <a:gd name="T23" fmla="*/ 32 h 82"/>
                  <a:gd name="T24" fmla="*/ 3 w 119"/>
                  <a:gd name="T25" fmla="*/ 38 h 82"/>
                  <a:gd name="T26" fmla="*/ 0 w 119"/>
                  <a:gd name="T27" fmla="*/ 42 h 82"/>
                  <a:gd name="T28" fmla="*/ 1 w 119"/>
                  <a:gd name="T29" fmla="*/ 53 h 82"/>
                  <a:gd name="T30" fmla="*/ 5 w 119"/>
                  <a:gd name="T31" fmla="*/ 57 h 82"/>
                  <a:gd name="T32" fmla="*/ 19 w 119"/>
                  <a:gd name="T33" fmla="*/ 53 h 82"/>
                  <a:gd name="T34" fmla="*/ 22 w 119"/>
                  <a:gd name="T35" fmla="*/ 61 h 82"/>
                  <a:gd name="T36" fmla="*/ 19 w 119"/>
                  <a:gd name="T37" fmla="*/ 76 h 82"/>
                  <a:gd name="T38" fmla="*/ 27 w 119"/>
                  <a:gd name="T39" fmla="*/ 80 h 82"/>
                  <a:gd name="T40" fmla="*/ 34 w 119"/>
                  <a:gd name="T41" fmla="*/ 80 h 82"/>
                  <a:gd name="T42" fmla="*/ 40 w 119"/>
                  <a:gd name="T43" fmla="*/ 78 h 82"/>
                  <a:gd name="T44" fmla="*/ 44 w 119"/>
                  <a:gd name="T45" fmla="*/ 74 h 82"/>
                  <a:gd name="T46" fmla="*/ 47 w 119"/>
                  <a:gd name="T47" fmla="*/ 72 h 82"/>
                  <a:gd name="T48" fmla="*/ 62 w 119"/>
                  <a:gd name="T49" fmla="*/ 72 h 82"/>
                  <a:gd name="T50" fmla="*/ 82 w 119"/>
                  <a:gd name="T51" fmla="*/ 74 h 82"/>
                  <a:gd name="T52" fmla="*/ 84 w 119"/>
                  <a:gd name="T53" fmla="*/ 69 h 82"/>
                  <a:gd name="T54" fmla="*/ 88 w 119"/>
                  <a:gd name="T55" fmla="*/ 65 h 82"/>
                  <a:gd name="T56" fmla="*/ 84 w 119"/>
                  <a:gd name="T57" fmla="*/ 57 h 82"/>
                  <a:gd name="T58" fmla="*/ 80 w 119"/>
                  <a:gd name="T59" fmla="*/ 46 h 82"/>
                  <a:gd name="T60" fmla="*/ 86 w 119"/>
                  <a:gd name="T61" fmla="*/ 44 h 82"/>
                  <a:gd name="T62" fmla="*/ 95 w 119"/>
                  <a:gd name="T63" fmla="*/ 48 h 82"/>
                  <a:gd name="T64" fmla="*/ 113 w 119"/>
                  <a:gd name="T65" fmla="*/ 51 h 82"/>
                  <a:gd name="T66" fmla="*/ 117 w 119"/>
                  <a:gd name="T67" fmla="*/ 44 h 82"/>
                  <a:gd name="T68" fmla="*/ 117 w 119"/>
                  <a:gd name="T69" fmla="*/ 36 h 82"/>
                  <a:gd name="T70" fmla="*/ 115 w 119"/>
                  <a:gd name="T71" fmla="*/ 32 h 82"/>
                  <a:gd name="T72" fmla="*/ 112 w 119"/>
                  <a:gd name="T73" fmla="*/ 30 h 82"/>
                  <a:gd name="T74" fmla="*/ 106 w 119"/>
                  <a:gd name="T75" fmla="*/ 23 h 82"/>
                  <a:gd name="T76" fmla="*/ 93 w 119"/>
                  <a:gd name="T77" fmla="*/ 23 h 82"/>
                  <a:gd name="T78" fmla="*/ 91 w 119"/>
                  <a:gd name="T79" fmla="*/ 19 h 82"/>
                  <a:gd name="T80" fmla="*/ 82 w 119"/>
                  <a:gd name="T81" fmla="*/ 0 h 82"/>
                  <a:gd name="T82" fmla="*/ 70 w 119"/>
                  <a:gd name="T83" fmla="*/ 2 h 82"/>
                  <a:gd name="T84" fmla="*/ 62 w 119"/>
                  <a:gd name="T85" fmla="*/ 8 h 82"/>
                  <a:gd name="T86" fmla="*/ 60 w 119"/>
                  <a:gd name="T87" fmla="*/ 17 h 82"/>
                  <a:gd name="T88" fmla="*/ 65 w 119"/>
                  <a:gd name="T89" fmla="*/ 11 h 8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19"/>
                  <a:gd name="T136" fmla="*/ 0 h 82"/>
                  <a:gd name="T137" fmla="*/ 119 w 119"/>
                  <a:gd name="T138" fmla="*/ 82 h 8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19" h="82">
                    <a:moveTo>
                      <a:pt x="51" y="11"/>
                    </a:moveTo>
                    <a:lnTo>
                      <a:pt x="51" y="11"/>
                    </a:lnTo>
                    <a:lnTo>
                      <a:pt x="65" y="11"/>
                    </a:lnTo>
                    <a:lnTo>
                      <a:pt x="51" y="11"/>
                    </a:lnTo>
                    <a:lnTo>
                      <a:pt x="64" y="23"/>
                    </a:lnTo>
                    <a:lnTo>
                      <a:pt x="62" y="19"/>
                    </a:lnTo>
                    <a:lnTo>
                      <a:pt x="60" y="17"/>
                    </a:lnTo>
                    <a:lnTo>
                      <a:pt x="59" y="15"/>
                    </a:lnTo>
                    <a:lnTo>
                      <a:pt x="56" y="15"/>
                    </a:lnTo>
                    <a:lnTo>
                      <a:pt x="56" y="13"/>
                    </a:lnTo>
                    <a:lnTo>
                      <a:pt x="55" y="13"/>
                    </a:lnTo>
                    <a:lnTo>
                      <a:pt x="51" y="8"/>
                    </a:lnTo>
                    <a:lnTo>
                      <a:pt x="47" y="6"/>
                    </a:lnTo>
                    <a:lnTo>
                      <a:pt x="45" y="4"/>
                    </a:lnTo>
                    <a:lnTo>
                      <a:pt x="42" y="4"/>
                    </a:lnTo>
                    <a:lnTo>
                      <a:pt x="42" y="2"/>
                    </a:lnTo>
                    <a:lnTo>
                      <a:pt x="38" y="2"/>
                    </a:lnTo>
                    <a:lnTo>
                      <a:pt x="36" y="0"/>
                    </a:lnTo>
                    <a:lnTo>
                      <a:pt x="25" y="0"/>
                    </a:lnTo>
                    <a:lnTo>
                      <a:pt x="25" y="2"/>
                    </a:lnTo>
                    <a:lnTo>
                      <a:pt x="22" y="2"/>
                    </a:lnTo>
                    <a:lnTo>
                      <a:pt x="22" y="4"/>
                    </a:lnTo>
                    <a:lnTo>
                      <a:pt x="18" y="4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6" y="21"/>
                    </a:lnTo>
                    <a:lnTo>
                      <a:pt x="18" y="23"/>
                    </a:lnTo>
                    <a:lnTo>
                      <a:pt x="19" y="23"/>
                    </a:lnTo>
                    <a:lnTo>
                      <a:pt x="16" y="23"/>
                    </a:lnTo>
                    <a:lnTo>
                      <a:pt x="16" y="25"/>
                    </a:lnTo>
                    <a:lnTo>
                      <a:pt x="13" y="25"/>
                    </a:lnTo>
                    <a:lnTo>
                      <a:pt x="9" y="27"/>
                    </a:lnTo>
                    <a:lnTo>
                      <a:pt x="9" y="30"/>
                    </a:lnTo>
                    <a:lnTo>
                      <a:pt x="7" y="30"/>
                    </a:lnTo>
                    <a:lnTo>
                      <a:pt x="7" y="32"/>
                    </a:lnTo>
                    <a:lnTo>
                      <a:pt x="5" y="32"/>
                    </a:lnTo>
                    <a:lnTo>
                      <a:pt x="5" y="36"/>
                    </a:lnTo>
                    <a:lnTo>
                      <a:pt x="3" y="36"/>
                    </a:lnTo>
                    <a:lnTo>
                      <a:pt x="3" y="38"/>
                    </a:lnTo>
                    <a:lnTo>
                      <a:pt x="1" y="40"/>
                    </a:lnTo>
                    <a:lnTo>
                      <a:pt x="1" y="42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1" y="46"/>
                    </a:lnTo>
                    <a:lnTo>
                      <a:pt x="1" y="53"/>
                    </a:lnTo>
                    <a:lnTo>
                      <a:pt x="3" y="55"/>
                    </a:lnTo>
                    <a:lnTo>
                      <a:pt x="5" y="55"/>
                    </a:lnTo>
                    <a:lnTo>
                      <a:pt x="5" y="57"/>
                    </a:lnTo>
                    <a:lnTo>
                      <a:pt x="16" y="57"/>
                    </a:lnTo>
                    <a:lnTo>
                      <a:pt x="18" y="55"/>
                    </a:lnTo>
                    <a:lnTo>
                      <a:pt x="19" y="53"/>
                    </a:lnTo>
                    <a:lnTo>
                      <a:pt x="24" y="53"/>
                    </a:lnTo>
                    <a:lnTo>
                      <a:pt x="24" y="59"/>
                    </a:lnTo>
                    <a:lnTo>
                      <a:pt x="22" y="61"/>
                    </a:lnTo>
                    <a:lnTo>
                      <a:pt x="22" y="65"/>
                    </a:lnTo>
                    <a:lnTo>
                      <a:pt x="19" y="65"/>
                    </a:lnTo>
                    <a:lnTo>
                      <a:pt x="19" y="76"/>
                    </a:lnTo>
                    <a:lnTo>
                      <a:pt x="22" y="76"/>
                    </a:lnTo>
                    <a:lnTo>
                      <a:pt x="25" y="80"/>
                    </a:lnTo>
                    <a:lnTo>
                      <a:pt x="27" y="80"/>
                    </a:lnTo>
                    <a:lnTo>
                      <a:pt x="29" y="82"/>
                    </a:lnTo>
                    <a:lnTo>
                      <a:pt x="33" y="82"/>
                    </a:lnTo>
                    <a:lnTo>
                      <a:pt x="34" y="80"/>
                    </a:lnTo>
                    <a:lnTo>
                      <a:pt x="36" y="80"/>
                    </a:lnTo>
                    <a:lnTo>
                      <a:pt x="38" y="78"/>
                    </a:lnTo>
                    <a:lnTo>
                      <a:pt x="40" y="78"/>
                    </a:lnTo>
                    <a:lnTo>
                      <a:pt x="40" y="76"/>
                    </a:lnTo>
                    <a:lnTo>
                      <a:pt x="42" y="76"/>
                    </a:lnTo>
                    <a:lnTo>
                      <a:pt x="44" y="74"/>
                    </a:lnTo>
                    <a:lnTo>
                      <a:pt x="45" y="74"/>
                    </a:lnTo>
                    <a:lnTo>
                      <a:pt x="45" y="72"/>
                    </a:lnTo>
                    <a:lnTo>
                      <a:pt x="47" y="72"/>
                    </a:lnTo>
                    <a:lnTo>
                      <a:pt x="49" y="69"/>
                    </a:lnTo>
                    <a:lnTo>
                      <a:pt x="60" y="69"/>
                    </a:lnTo>
                    <a:lnTo>
                      <a:pt x="62" y="72"/>
                    </a:lnTo>
                    <a:lnTo>
                      <a:pt x="67" y="72"/>
                    </a:lnTo>
                    <a:lnTo>
                      <a:pt x="70" y="74"/>
                    </a:lnTo>
                    <a:lnTo>
                      <a:pt x="82" y="74"/>
                    </a:lnTo>
                    <a:lnTo>
                      <a:pt x="82" y="72"/>
                    </a:lnTo>
                    <a:lnTo>
                      <a:pt x="84" y="72"/>
                    </a:lnTo>
                    <a:lnTo>
                      <a:pt x="84" y="69"/>
                    </a:lnTo>
                    <a:lnTo>
                      <a:pt x="86" y="68"/>
                    </a:lnTo>
                    <a:lnTo>
                      <a:pt x="86" y="65"/>
                    </a:lnTo>
                    <a:lnTo>
                      <a:pt x="88" y="65"/>
                    </a:lnTo>
                    <a:lnTo>
                      <a:pt x="88" y="61"/>
                    </a:lnTo>
                    <a:lnTo>
                      <a:pt x="86" y="59"/>
                    </a:lnTo>
                    <a:lnTo>
                      <a:pt x="84" y="57"/>
                    </a:lnTo>
                    <a:lnTo>
                      <a:pt x="84" y="55"/>
                    </a:lnTo>
                    <a:lnTo>
                      <a:pt x="80" y="51"/>
                    </a:lnTo>
                    <a:lnTo>
                      <a:pt x="80" y="46"/>
                    </a:lnTo>
                    <a:lnTo>
                      <a:pt x="82" y="46"/>
                    </a:lnTo>
                    <a:lnTo>
                      <a:pt x="82" y="44"/>
                    </a:lnTo>
                    <a:lnTo>
                      <a:pt x="86" y="44"/>
                    </a:lnTo>
                    <a:lnTo>
                      <a:pt x="89" y="46"/>
                    </a:lnTo>
                    <a:lnTo>
                      <a:pt x="93" y="46"/>
                    </a:lnTo>
                    <a:lnTo>
                      <a:pt x="95" y="48"/>
                    </a:lnTo>
                    <a:lnTo>
                      <a:pt x="99" y="48"/>
                    </a:lnTo>
                    <a:lnTo>
                      <a:pt x="101" y="51"/>
                    </a:lnTo>
                    <a:lnTo>
                      <a:pt x="113" y="51"/>
                    </a:lnTo>
                    <a:lnTo>
                      <a:pt x="115" y="48"/>
                    </a:lnTo>
                    <a:lnTo>
                      <a:pt x="117" y="46"/>
                    </a:lnTo>
                    <a:lnTo>
                      <a:pt x="117" y="44"/>
                    </a:lnTo>
                    <a:lnTo>
                      <a:pt x="119" y="44"/>
                    </a:lnTo>
                    <a:lnTo>
                      <a:pt x="119" y="36"/>
                    </a:lnTo>
                    <a:lnTo>
                      <a:pt x="117" y="36"/>
                    </a:lnTo>
                    <a:lnTo>
                      <a:pt x="117" y="34"/>
                    </a:lnTo>
                    <a:lnTo>
                      <a:pt x="115" y="34"/>
                    </a:lnTo>
                    <a:lnTo>
                      <a:pt x="115" y="32"/>
                    </a:lnTo>
                    <a:lnTo>
                      <a:pt x="113" y="32"/>
                    </a:lnTo>
                    <a:lnTo>
                      <a:pt x="113" y="30"/>
                    </a:lnTo>
                    <a:lnTo>
                      <a:pt x="112" y="30"/>
                    </a:lnTo>
                    <a:lnTo>
                      <a:pt x="112" y="27"/>
                    </a:lnTo>
                    <a:lnTo>
                      <a:pt x="108" y="23"/>
                    </a:lnTo>
                    <a:lnTo>
                      <a:pt x="106" y="23"/>
                    </a:lnTo>
                    <a:lnTo>
                      <a:pt x="106" y="21"/>
                    </a:lnTo>
                    <a:lnTo>
                      <a:pt x="93" y="21"/>
                    </a:lnTo>
                    <a:lnTo>
                      <a:pt x="93" y="23"/>
                    </a:lnTo>
                    <a:lnTo>
                      <a:pt x="89" y="23"/>
                    </a:lnTo>
                    <a:lnTo>
                      <a:pt x="89" y="19"/>
                    </a:lnTo>
                    <a:lnTo>
                      <a:pt x="91" y="19"/>
                    </a:lnTo>
                    <a:lnTo>
                      <a:pt x="91" y="2"/>
                    </a:lnTo>
                    <a:lnTo>
                      <a:pt x="84" y="2"/>
                    </a:lnTo>
                    <a:lnTo>
                      <a:pt x="82" y="0"/>
                    </a:lnTo>
                    <a:lnTo>
                      <a:pt x="73" y="0"/>
                    </a:lnTo>
                    <a:lnTo>
                      <a:pt x="71" y="2"/>
                    </a:lnTo>
                    <a:lnTo>
                      <a:pt x="70" y="2"/>
                    </a:lnTo>
                    <a:lnTo>
                      <a:pt x="67" y="4"/>
                    </a:lnTo>
                    <a:lnTo>
                      <a:pt x="64" y="6"/>
                    </a:lnTo>
                    <a:lnTo>
                      <a:pt x="62" y="8"/>
                    </a:lnTo>
                    <a:lnTo>
                      <a:pt x="62" y="15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56" y="17"/>
                    </a:lnTo>
                    <a:lnTo>
                      <a:pt x="56" y="19"/>
                    </a:lnTo>
                    <a:lnTo>
                      <a:pt x="65" y="11"/>
                    </a:lnTo>
                    <a:lnTo>
                      <a:pt x="51" y="11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03" name="Freeform 45"/>
              <p:cNvSpPr>
                <a:spLocks/>
              </p:cNvSpPr>
              <p:nvPr/>
            </p:nvSpPr>
            <p:spPr bwMode="auto">
              <a:xfrm>
                <a:off x="3688" y="4384"/>
                <a:ext cx="119" cy="82"/>
              </a:xfrm>
              <a:custGeom>
                <a:avLst/>
                <a:gdLst>
                  <a:gd name="T0" fmla="*/ 65 w 119"/>
                  <a:gd name="T1" fmla="*/ 11 h 82"/>
                  <a:gd name="T2" fmla="*/ 62 w 119"/>
                  <a:gd name="T3" fmla="*/ 19 h 82"/>
                  <a:gd name="T4" fmla="*/ 56 w 119"/>
                  <a:gd name="T5" fmla="*/ 15 h 82"/>
                  <a:gd name="T6" fmla="*/ 51 w 119"/>
                  <a:gd name="T7" fmla="*/ 8 h 82"/>
                  <a:gd name="T8" fmla="*/ 42 w 119"/>
                  <a:gd name="T9" fmla="*/ 4 h 82"/>
                  <a:gd name="T10" fmla="*/ 36 w 119"/>
                  <a:gd name="T11" fmla="*/ 0 h 82"/>
                  <a:gd name="T12" fmla="*/ 22 w 119"/>
                  <a:gd name="T13" fmla="*/ 2 h 82"/>
                  <a:gd name="T14" fmla="*/ 18 w 119"/>
                  <a:gd name="T15" fmla="*/ 6 h 82"/>
                  <a:gd name="T16" fmla="*/ 18 w 119"/>
                  <a:gd name="T17" fmla="*/ 23 h 82"/>
                  <a:gd name="T18" fmla="*/ 16 w 119"/>
                  <a:gd name="T19" fmla="*/ 25 h 82"/>
                  <a:gd name="T20" fmla="*/ 9 w 119"/>
                  <a:gd name="T21" fmla="*/ 30 h 82"/>
                  <a:gd name="T22" fmla="*/ 5 w 119"/>
                  <a:gd name="T23" fmla="*/ 32 h 82"/>
                  <a:gd name="T24" fmla="*/ 3 w 119"/>
                  <a:gd name="T25" fmla="*/ 38 h 82"/>
                  <a:gd name="T26" fmla="*/ 0 w 119"/>
                  <a:gd name="T27" fmla="*/ 42 h 82"/>
                  <a:gd name="T28" fmla="*/ 1 w 119"/>
                  <a:gd name="T29" fmla="*/ 53 h 82"/>
                  <a:gd name="T30" fmla="*/ 5 w 119"/>
                  <a:gd name="T31" fmla="*/ 57 h 82"/>
                  <a:gd name="T32" fmla="*/ 19 w 119"/>
                  <a:gd name="T33" fmla="*/ 53 h 82"/>
                  <a:gd name="T34" fmla="*/ 22 w 119"/>
                  <a:gd name="T35" fmla="*/ 61 h 82"/>
                  <a:gd name="T36" fmla="*/ 19 w 119"/>
                  <a:gd name="T37" fmla="*/ 76 h 82"/>
                  <a:gd name="T38" fmla="*/ 27 w 119"/>
                  <a:gd name="T39" fmla="*/ 80 h 82"/>
                  <a:gd name="T40" fmla="*/ 34 w 119"/>
                  <a:gd name="T41" fmla="*/ 80 h 82"/>
                  <a:gd name="T42" fmla="*/ 40 w 119"/>
                  <a:gd name="T43" fmla="*/ 78 h 82"/>
                  <a:gd name="T44" fmla="*/ 44 w 119"/>
                  <a:gd name="T45" fmla="*/ 74 h 82"/>
                  <a:gd name="T46" fmla="*/ 47 w 119"/>
                  <a:gd name="T47" fmla="*/ 72 h 82"/>
                  <a:gd name="T48" fmla="*/ 62 w 119"/>
                  <a:gd name="T49" fmla="*/ 72 h 82"/>
                  <a:gd name="T50" fmla="*/ 82 w 119"/>
                  <a:gd name="T51" fmla="*/ 74 h 82"/>
                  <a:gd name="T52" fmla="*/ 84 w 119"/>
                  <a:gd name="T53" fmla="*/ 69 h 82"/>
                  <a:gd name="T54" fmla="*/ 88 w 119"/>
                  <a:gd name="T55" fmla="*/ 65 h 82"/>
                  <a:gd name="T56" fmla="*/ 84 w 119"/>
                  <a:gd name="T57" fmla="*/ 57 h 82"/>
                  <a:gd name="T58" fmla="*/ 80 w 119"/>
                  <a:gd name="T59" fmla="*/ 46 h 82"/>
                  <a:gd name="T60" fmla="*/ 86 w 119"/>
                  <a:gd name="T61" fmla="*/ 44 h 82"/>
                  <a:gd name="T62" fmla="*/ 95 w 119"/>
                  <a:gd name="T63" fmla="*/ 48 h 82"/>
                  <a:gd name="T64" fmla="*/ 113 w 119"/>
                  <a:gd name="T65" fmla="*/ 51 h 82"/>
                  <a:gd name="T66" fmla="*/ 117 w 119"/>
                  <a:gd name="T67" fmla="*/ 44 h 82"/>
                  <a:gd name="T68" fmla="*/ 117 w 119"/>
                  <a:gd name="T69" fmla="*/ 36 h 82"/>
                  <a:gd name="T70" fmla="*/ 115 w 119"/>
                  <a:gd name="T71" fmla="*/ 32 h 82"/>
                  <a:gd name="T72" fmla="*/ 112 w 119"/>
                  <a:gd name="T73" fmla="*/ 30 h 82"/>
                  <a:gd name="T74" fmla="*/ 106 w 119"/>
                  <a:gd name="T75" fmla="*/ 23 h 82"/>
                  <a:gd name="T76" fmla="*/ 93 w 119"/>
                  <a:gd name="T77" fmla="*/ 23 h 82"/>
                  <a:gd name="T78" fmla="*/ 91 w 119"/>
                  <a:gd name="T79" fmla="*/ 19 h 82"/>
                  <a:gd name="T80" fmla="*/ 82 w 119"/>
                  <a:gd name="T81" fmla="*/ 0 h 82"/>
                  <a:gd name="T82" fmla="*/ 70 w 119"/>
                  <a:gd name="T83" fmla="*/ 2 h 82"/>
                  <a:gd name="T84" fmla="*/ 62 w 119"/>
                  <a:gd name="T85" fmla="*/ 8 h 82"/>
                  <a:gd name="T86" fmla="*/ 60 w 119"/>
                  <a:gd name="T87" fmla="*/ 17 h 82"/>
                  <a:gd name="T88" fmla="*/ 65 w 119"/>
                  <a:gd name="T89" fmla="*/ 11 h 8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19"/>
                  <a:gd name="T136" fmla="*/ 0 h 82"/>
                  <a:gd name="T137" fmla="*/ 119 w 119"/>
                  <a:gd name="T138" fmla="*/ 82 h 8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19" h="82">
                    <a:moveTo>
                      <a:pt x="51" y="11"/>
                    </a:moveTo>
                    <a:lnTo>
                      <a:pt x="51" y="11"/>
                    </a:lnTo>
                    <a:lnTo>
                      <a:pt x="65" y="11"/>
                    </a:lnTo>
                    <a:lnTo>
                      <a:pt x="51" y="11"/>
                    </a:lnTo>
                    <a:lnTo>
                      <a:pt x="64" y="23"/>
                    </a:lnTo>
                    <a:lnTo>
                      <a:pt x="62" y="19"/>
                    </a:lnTo>
                    <a:lnTo>
                      <a:pt x="60" y="17"/>
                    </a:lnTo>
                    <a:lnTo>
                      <a:pt x="59" y="15"/>
                    </a:lnTo>
                    <a:lnTo>
                      <a:pt x="56" y="15"/>
                    </a:lnTo>
                    <a:lnTo>
                      <a:pt x="56" y="13"/>
                    </a:lnTo>
                    <a:lnTo>
                      <a:pt x="55" y="13"/>
                    </a:lnTo>
                    <a:lnTo>
                      <a:pt x="51" y="8"/>
                    </a:lnTo>
                    <a:lnTo>
                      <a:pt x="47" y="6"/>
                    </a:lnTo>
                    <a:lnTo>
                      <a:pt x="45" y="4"/>
                    </a:lnTo>
                    <a:lnTo>
                      <a:pt x="42" y="4"/>
                    </a:lnTo>
                    <a:lnTo>
                      <a:pt x="42" y="2"/>
                    </a:lnTo>
                    <a:lnTo>
                      <a:pt x="38" y="2"/>
                    </a:lnTo>
                    <a:lnTo>
                      <a:pt x="36" y="0"/>
                    </a:lnTo>
                    <a:lnTo>
                      <a:pt x="25" y="0"/>
                    </a:lnTo>
                    <a:lnTo>
                      <a:pt x="25" y="2"/>
                    </a:lnTo>
                    <a:lnTo>
                      <a:pt x="22" y="2"/>
                    </a:lnTo>
                    <a:lnTo>
                      <a:pt x="22" y="4"/>
                    </a:lnTo>
                    <a:lnTo>
                      <a:pt x="18" y="4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6" y="21"/>
                    </a:lnTo>
                    <a:lnTo>
                      <a:pt x="18" y="23"/>
                    </a:lnTo>
                    <a:lnTo>
                      <a:pt x="19" y="23"/>
                    </a:lnTo>
                    <a:lnTo>
                      <a:pt x="16" y="23"/>
                    </a:lnTo>
                    <a:lnTo>
                      <a:pt x="16" y="25"/>
                    </a:lnTo>
                    <a:lnTo>
                      <a:pt x="13" y="25"/>
                    </a:lnTo>
                    <a:lnTo>
                      <a:pt x="9" y="27"/>
                    </a:lnTo>
                    <a:lnTo>
                      <a:pt x="9" y="30"/>
                    </a:lnTo>
                    <a:lnTo>
                      <a:pt x="7" y="30"/>
                    </a:lnTo>
                    <a:lnTo>
                      <a:pt x="7" y="32"/>
                    </a:lnTo>
                    <a:lnTo>
                      <a:pt x="5" y="32"/>
                    </a:lnTo>
                    <a:lnTo>
                      <a:pt x="5" y="36"/>
                    </a:lnTo>
                    <a:lnTo>
                      <a:pt x="3" y="36"/>
                    </a:lnTo>
                    <a:lnTo>
                      <a:pt x="3" y="38"/>
                    </a:lnTo>
                    <a:lnTo>
                      <a:pt x="1" y="40"/>
                    </a:lnTo>
                    <a:lnTo>
                      <a:pt x="1" y="42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1" y="46"/>
                    </a:lnTo>
                    <a:lnTo>
                      <a:pt x="1" y="53"/>
                    </a:lnTo>
                    <a:lnTo>
                      <a:pt x="3" y="55"/>
                    </a:lnTo>
                    <a:lnTo>
                      <a:pt x="5" y="55"/>
                    </a:lnTo>
                    <a:lnTo>
                      <a:pt x="5" y="57"/>
                    </a:lnTo>
                    <a:lnTo>
                      <a:pt x="16" y="57"/>
                    </a:lnTo>
                    <a:lnTo>
                      <a:pt x="18" y="55"/>
                    </a:lnTo>
                    <a:lnTo>
                      <a:pt x="19" y="53"/>
                    </a:lnTo>
                    <a:lnTo>
                      <a:pt x="24" y="53"/>
                    </a:lnTo>
                    <a:lnTo>
                      <a:pt x="24" y="59"/>
                    </a:lnTo>
                    <a:lnTo>
                      <a:pt x="22" y="61"/>
                    </a:lnTo>
                    <a:lnTo>
                      <a:pt x="22" y="65"/>
                    </a:lnTo>
                    <a:lnTo>
                      <a:pt x="19" y="65"/>
                    </a:lnTo>
                    <a:lnTo>
                      <a:pt x="19" y="76"/>
                    </a:lnTo>
                    <a:lnTo>
                      <a:pt x="22" y="76"/>
                    </a:lnTo>
                    <a:lnTo>
                      <a:pt x="25" y="80"/>
                    </a:lnTo>
                    <a:lnTo>
                      <a:pt x="27" y="80"/>
                    </a:lnTo>
                    <a:lnTo>
                      <a:pt x="29" y="82"/>
                    </a:lnTo>
                    <a:lnTo>
                      <a:pt x="33" y="82"/>
                    </a:lnTo>
                    <a:lnTo>
                      <a:pt x="34" y="80"/>
                    </a:lnTo>
                    <a:lnTo>
                      <a:pt x="36" y="80"/>
                    </a:lnTo>
                    <a:lnTo>
                      <a:pt x="38" y="78"/>
                    </a:lnTo>
                    <a:lnTo>
                      <a:pt x="40" y="78"/>
                    </a:lnTo>
                    <a:lnTo>
                      <a:pt x="40" y="76"/>
                    </a:lnTo>
                    <a:lnTo>
                      <a:pt x="42" y="76"/>
                    </a:lnTo>
                    <a:lnTo>
                      <a:pt x="44" y="74"/>
                    </a:lnTo>
                    <a:lnTo>
                      <a:pt x="45" y="74"/>
                    </a:lnTo>
                    <a:lnTo>
                      <a:pt x="45" y="72"/>
                    </a:lnTo>
                    <a:lnTo>
                      <a:pt x="47" y="72"/>
                    </a:lnTo>
                    <a:lnTo>
                      <a:pt x="49" y="69"/>
                    </a:lnTo>
                    <a:lnTo>
                      <a:pt x="60" y="69"/>
                    </a:lnTo>
                    <a:lnTo>
                      <a:pt x="62" y="72"/>
                    </a:lnTo>
                    <a:lnTo>
                      <a:pt x="67" y="72"/>
                    </a:lnTo>
                    <a:lnTo>
                      <a:pt x="70" y="74"/>
                    </a:lnTo>
                    <a:lnTo>
                      <a:pt x="82" y="74"/>
                    </a:lnTo>
                    <a:lnTo>
                      <a:pt x="82" y="72"/>
                    </a:lnTo>
                    <a:lnTo>
                      <a:pt x="84" y="72"/>
                    </a:lnTo>
                    <a:lnTo>
                      <a:pt x="84" y="69"/>
                    </a:lnTo>
                    <a:lnTo>
                      <a:pt x="86" y="68"/>
                    </a:lnTo>
                    <a:lnTo>
                      <a:pt x="86" y="65"/>
                    </a:lnTo>
                    <a:lnTo>
                      <a:pt x="88" y="65"/>
                    </a:lnTo>
                    <a:lnTo>
                      <a:pt x="88" y="61"/>
                    </a:lnTo>
                    <a:lnTo>
                      <a:pt x="86" y="59"/>
                    </a:lnTo>
                    <a:lnTo>
                      <a:pt x="84" y="57"/>
                    </a:lnTo>
                    <a:lnTo>
                      <a:pt x="84" y="55"/>
                    </a:lnTo>
                    <a:lnTo>
                      <a:pt x="80" y="51"/>
                    </a:lnTo>
                    <a:lnTo>
                      <a:pt x="80" y="46"/>
                    </a:lnTo>
                    <a:lnTo>
                      <a:pt x="82" y="46"/>
                    </a:lnTo>
                    <a:lnTo>
                      <a:pt x="82" y="44"/>
                    </a:lnTo>
                    <a:lnTo>
                      <a:pt x="86" y="44"/>
                    </a:lnTo>
                    <a:lnTo>
                      <a:pt x="89" y="46"/>
                    </a:lnTo>
                    <a:lnTo>
                      <a:pt x="93" y="46"/>
                    </a:lnTo>
                    <a:lnTo>
                      <a:pt x="95" y="48"/>
                    </a:lnTo>
                    <a:lnTo>
                      <a:pt x="99" y="48"/>
                    </a:lnTo>
                    <a:lnTo>
                      <a:pt x="101" y="51"/>
                    </a:lnTo>
                    <a:lnTo>
                      <a:pt x="113" y="51"/>
                    </a:lnTo>
                    <a:lnTo>
                      <a:pt x="115" y="48"/>
                    </a:lnTo>
                    <a:lnTo>
                      <a:pt x="117" y="46"/>
                    </a:lnTo>
                    <a:lnTo>
                      <a:pt x="117" y="44"/>
                    </a:lnTo>
                    <a:lnTo>
                      <a:pt x="119" y="44"/>
                    </a:lnTo>
                    <a:lnTo>
                      <a:pt x="119" y="36"/>
                    </a:lnTo>
                    <a:lnTo>
                      <a:pt x="117" y="36"/>
                    </a:lnTo>
                    <a:lnTo>
                      <a:pt x="117" y="34"/>
                    </a:lnTo>
                    <a:lnTo>
                      <a:pt x="115" y="34"/>
                    </a:lnTo>
                    <a:lnTo>
                      <a:pt x="115" y="32"/>
                    </a:lnTo>
                    <a:lnTo>
                      <a:pt x="113" y="32"/>
                    </a:lnTo>
                    <a:lnTo>
                      <a:pt x="113" y="30"/>
                    </a:lnTo>
                    <a:lnTo>
                      <a:pt x="112" y="30"/>
                    </a:lnTo>
                    <a:lnTo>
                      <a:pt x="112" y="27"/>
                    </a:lnTo>
                    <a:lnTo>
                      <a:pt x="108" y="23"/>
                    </a:lnTo>
                    <a:lnTo>
                      <a:pt x="106" y="23"/>
                    </a:lnTo>
                    <a:lnTo>
                      <a:pt x="106" y="21"/>
                    </a:lnTo>
                    <a:lnTo>
                      <a:pt x="93" y="21"/>
                    </a:lnTo>
                    <a:lnTo>
                      <a:pt x="93" y="23"/>
                    </a:lnTo>
                    <a:lnTo>
                      <a:pt x="89" y="23"/>
                    </a:lnTo>
                    <a:lnTo>
                      <a:pt x="89" y="19"/>
                    </a:lnTo>
                    <a:lnTo>
                      <a:pt x="91" y="19"/>
                    </a:lnTo>
                    <a:lnTo>
                      <a:pt x="91" y="2"/>
                    </a:lnTo>
                    <a:lnTo>
                      <a:pt x="84" y="2"/>
                    </a:lnTo>
                    <a:lnTo>
                      <a:pt x="82" y="0"/>
                    </a:lnTo>
                    <a:lnTo>
                      <a:pt x="73" y="0"/>
                    </a:lnTo>
                    <a:lnTo>
                      <a:pt x="71" y="2"/>
                    </a:lnTo>
                    <a:lnTo>
                      <a:pt x="70" y="2"/>
                    </a:lnTo>
                    <a:lnTo>
                      <a:pt x="67" y="4"/>
                    </a:lnTo>
                    <a:lnTo>
                      <a:pt x="64" y="6"/>
                    </a:lnTo>
                    <a:lnTo>
                      <a:pt x="62" y="8"/>
                    </a:lnTo>
                    <a:lnTo>
                      <a:pt x="62" y="15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56" y="17"/>
                    </a:lnTo>
                    <a:lnTo>
                      <a:pt x="56" y="19"/>
                    </a:lnTo>
                    <a:lnTo>
                      <a:pt x="65" y="11"/>
                    </a:lnTo>
                  </a:path>
                </a:pathLst>
              </a:custGeom>
              <a:noFill/>
              <a:ln w="222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15366" name="Rectangle 46"/>
          <p:cNvSpPr>
            <a:spLocks noChangeArrowheads="1"/>
          </p:cNvSpPr>
          <p:nvPr/>
        </p:nvSpPr>
        <p:spPr bwMode="auto">
          <a:xfrm>
            <a:off x="10401300" y="6086475"/>
            <a:ext cx="1519238" cy="10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defTabSz="1482725"/>
            <a:r>
              <a:rPr lang="ru-RU" sz="700">
                <a:solidFill>
                  <a:srgbClr val="000000"/>
                </a:solidFill>
                <a:latin typeface="Times New Roman" pitchFamily="18" charset="0"/>
                <a:cs typeface="Arial" charset="0"/>
              </a:rPr>
              <a:t>- радиационно-опасный объект</a:t>
            </a:r>
          </a:p>
        </p:txBody>
      </p:sp>
      <p:sp>
        <p:nvSpPr>
          <p:cNvPr id="15367" name="Rectangle 47"/>
          <p:cNvSpPr>
            <a:spLocks noChangeArrowheads="1"/>
          </p:cNvSpPr>
          <p:nvPr/>
        </p:nvSpPr>
        <p:spPr bwMode="auto">
          <a:xfrm>
            <a:off x="10472738" y="6443663"/>
            <a:ext cx="1209675" cy="10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defTabSz="1482725"/>
            <a:r>
              <a:rPr lang="ru-RU" sz="700">
                <a:solidFill>
                  <a:srgbClr val="000000"/>
                </a:solidFill>
                <a:latin typeface="Times New Roman" pitchFamily="18" charset="0"/>
                <a:cs typeface="Arial" charset="0"/>
              </a:rPr>
              <a:t>- ядерный   могильник</a:t>
            </a:r>
          </a:p>
        </p:txBody>
      </p:sp>
      <p:grpSp>
        <p:nvGrpSpPr>
          <p:cNvPr id="15368" name="Group 48"/>
          <p:cNvGrpSpPr>
            <a:grpSpLocks/>
          </p:cNvGrpSpPr>
          <p:nvPr/>
        </p:nvGrpSpPr>
        <p:grpSpPr bwMode="auto">
          <a:xfrm>
            <a:off x="9829800" y="6015038"/>
            <a:ext cx="287338" cy="282575"/>
            <a:chOff x="1440" y="1406"/>
            <a:chExt cx="182" cy="182"/>
          </a:xfrm>
        </p:grpSpPr>
        <p:sp>
          <p:nvSpPr>
            <p:cNvPr id="15391" name="Rectangle 49"/>
            <p:cNvSpPr>
              <a:spLocks noChangeArrowheads="1"/>
            </p:cNvSpPr>
            <p:nvPr/>
          </p:nvSpPr>
          <p:spPr bwMode="auto">
            <a:xfrm>
              <a:off x="1458" y="1508"/>
              <a:ext cx="164" cy="80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392" name="Freeform 50"/>
            <p:cNvSpPr>
              <a:spLocks/>
            </p:cNvSpPr>
            <p:nvPr/>
          </p:nvSpPr>
          <p:spPr bwMode="auto">
            <a:xfrm>
              <a:off x="1440" y="1440"/>
              <a:ext cx="69" cy="14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w 20000"/>
                <a:gd name="T9" fmla="*/ 0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000"/>
                <a:gd name="T16" fmla="*/ 0 h 20000"/>
                <a:gd name="T17" fmla="*/ 20000 w 20000"/>
                <a:gd name="T18" fmla="*/ 20000 h 200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000" h="20000">
                  <a:moveTo>
                    <a:pt x="0" y="19973"/>
                  </a:moveTo>
                  <a:lnTo>
                    <a:pt x="4436" y="0"/>
                  </a:lnTo>
                  <a:lnTo>
                    <a:pt x="15525" y="0"/>
                  </a:lnTo>
                  <a:lnTo>
                    <a:pt x="19961" y="19973"/>
                  </a:lnTo>
                  <a:lnTo>
                    <a:pt x="0" y="19973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393" name="Rectangle 51"/>
            <p:cNvSpPr>
              <a:spLocks noChangeArrowheads="1"/>
            </p:cNvSpPr>
            <p:nvPr/>
          </p:nvSpPr>
          <p:spPr bwMode="auto">
            <a:xfrm>
              <a:off x="1559" y="1485"/>
              <a:ext cx="13" cy="23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394" name="Freeform 52"/>
            <p:cNvSpPr>
              <a:spLocks/>
            </p:cNvSpPr>
            <p:nvPr/>
          </p:nvSpPr>
          <p:spPr bwMode="auto">
            <a:xfrm>
              <a:off x="1555" y="1417"/>
              <a:ext cx="29" cy="60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w 20000"/>
                <a:gd name="T9" fmla="*/ 0 h 20000"/>
                <a:gd name="T10" fmla="*/ 0 w 20000"/>
                <a:gd name="T11" fmla="*/ 0 h 20000"/>
                <a:gd name="T12" fmla="*/ 0 w 20000"/>
                <a:gd name="T13" fmla="*/ 0 h 20000"/>
                <a:gd name="T14" fmla="*/ 0 w 20000"/>
                <a:gd name="T15" fmla="*/ 0 h 20000"/>
                <a:gd name="T16" fmla="*/ 0 w 20000"/>
                <a:gd name="T17" fmla="*/ 0 h 20000"/>
                <a:gd name="T18" fmla="*/ 0 w 20000"/>
                <a:gd name="T19" fmla="*/ 0 h 20000"/>
                <a:gd name="T20" fmla="*/ 0 w 20000"/>
                <a:gd name="T21" fmla="*/ 0 h 20000"/>
                <a:gd name="T22" fmla="*/ 0 w 20000"/>
                <a:gd name="T23" fmla="*/ 0 h 20000"/>
                <a:gd name="T24" fmla="*/ 0 w 20000"/>
                <a:gd name="T25" fmla="*/ 0 h 20000"/>
                <a:gd name="T26" fmla="*/ 0 w 20000"/>
                <a:gd name="T27" fmla="*/ 0 h 20000"/>
                <a:gd name="T28" fmla="*/ 0 w 20000"/>
                <a:gd name="T29" fmla="*/ 0 h 20000"/>
                <a:gd name="T30" fmla="*/ 0 w 20000"/>
                <a:gd name="T31" fmla="*/ 0 h 20000"/>
                <a:gd name="T32" fmla="*/ 0 w 20000"/>
                <a:gd name="T33" fmla="*/ 0 h 20000"/>
                <a:gd name="T34" fmla="*/ 0 w 20000"/>
                <a:gd name="T35" fmla="*/ 0 h 20000"/>
                <a:gd name="T36" fmla="*/ 0 w 20000"/>
                <a:gd name="T37" fmla="*/ 0 h 20000"/>
                <a:gd name="T38" fmla="*/ 0 w 20000"/>
                <a:gd name="T39" fmla="*/ 0 h 20000"/>
                <a:gd name="T40" fmla="*/ 0 w 20000"/>
                <a:gd name="T41" fmla="*/ 0 h 20000"/>
                <a:gd name="T42" fmla="*/ 0 w 20000"/>
                <a:gd name="T43" fmla="*/ 0 h 20000"/>
                <a:gd name="T44" fmla="*/ 0 w 20000"/>
                <a:gd name="T45" fmla="*/ 0 h 20000"/>
                <a:gd name="T46" fmla="*/ 0 w 20000"/>
                <a:gd name="T47" fmla="*/ 0 h 20000"/>
                <a:gd name="T48" fmla="*/ 0 w 20000"/>
                <a:gd name="T49" fmla="*/ 0 h 20000"/>
                <a:gd name="T50" fmla="*/ 0 w 20000"/>
                <a:gd name="T51" fmla="*/ 0 h 20000"/>
                <a:gd name="T52" fmla="*/ 0 w 20000"/>
                <a:gd name="T53" fmla="*/ 0 h 20000"/>
                <a:gd name="T54" fmla="*/ 0 w 20000"/>
                <a:gd name="T55" fmla="*/ 0 h 20000"/>
                <a:gd name="T56" fmla="*/ 0 w 20000"/>
                <a:gd name="T57" fmla="*/ 0 h 20000"/>
                <a:gd name="T58" fmla="*/ 0 w 20000"/>
                <a:gd name="T59" fmla="*/ 0 h 20000"/>
                <a:gd name="T60" fmla="*/ 0 w 20000"/>
                <a:gd name="T61" fmla="*/ 0 h 20000"/>
                <a:gd name="T62" fmla="*/ 0 w 20000"/>
                <a:gd name="T63" fmla="*/ 0 h 20000"/>
                <a:gd name="T64" fmla="*/ 0 w 20000"/>
                <a:gd name="T65" fmla="*/ 0 h 20000"/>
                <a:gd name="T66" fmla="*/ 0 w 20000"/>
                <a:gd name="T67" fmla="*/ 0 h 20000"/>
                <a:gd name="T68" fmla="*/ 0 w 20000"/>
                <a:gd name="T69" fmla="*/ 0 h 20000"/>
                <a:gd name="T70" fmla="*/ 0 w 20000"/>
                <a:gd name="T71" fmla="*/ 0 h 20000"/>
                <a:gd name="T72" fmla="*/ 0 w 20000"/>
                <a:gd name="T73" fmla="*/ 0 h 20000"/>
                <a:gd name="T74" fmla="*/ 0 w 20000"/>
                <a:gd name="T75" fmla="*/ 0 h 20000"/>
                <a:gd name="T76" fmla="*/ 0 w 20000"/>
                <a:gd name="T77" fmla="*/ 0 h 20000"/>
                <a:gd name="T78" fmla="*/ 0 w 20000"/>
                <a:gd name="T79" fmla="*/ 0 h 20000"/>
                <a:gd name="T80" fmla="*/ 0 w 20000"/>
                <a:gd name="T81" fmla="*/ 0 h 20000"/>
                <a:gd name="T82" fmla="*/ 0 w 20000"/>
                <a:gd name="T83" fmla="*/ 0 h 20000"/>
                <a:gd name="T84" fmla="*/ 0 w 20000"/>
                <a:gd name="T85" fmla="*/ 0 h 20000"/>
                <a:gd name="T86" fmla="*/ 0 w 20000"/>
                <a:gd name="T87" fmla="*/ 0 h 20000"/>
                <a:gd name="T88" fmla="*/ 0 w 20000"/>
                <a:gd name="T89" fmla="*/ 0 h 20000"/>
                <a:gd name="T90" fmla="*/ 0 w 20000"/>
                <a:gd name="T91" fmla="*/ 0 h 20000"/>
                <a:gd name="T92" fmla="*/ 0 w 20000"/>
                <a:gd name="T93" fmla="*/ 0 h 2000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0000"/>
                <a:gd name="T142" fmla="*/ 0 h 20000"/>
                <a:gd name="T143" fmla="*/ 20000 w 20000"/>
                <a:gd name="T144" fmla="*/ 20000 h 2000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0000" h="20000">
                  <a:moveTo>
                    <a:pt x="3008" y="18350"/>
                  </a:moveTo>
                  <a:lnTo>
                    <a:pt x="6316" y="19934"/>
                  </a:lnTo>
                  <a:lnTo>
                    <a:pt x="3759" y="18548"/>
                  </a:lnTo>
                  <a:lnTo>
                    <a:pt x="3759" y="17162"/>
                  </a:lnTo>
                  <a:lnTo>
                    <a:pt x="1353" y="17162"/>
                  </a:lnTo>
                  <a:lnTo>
                    <a:pt x="1353" y="16436"/>
                  </a:lnTo>
                  <a:lnTo>
                    <a:pt x="0" y="16436"/>
                  </a:lnTo>
                  <a:lnTo>
                    <a:pt x="0" y="9571"/>
                  </a:lnTo>
                  <a:lnTo>
                    <a:pt x="1353" y="9571"/>
                  </a:lnTo>
                  <a:lnTo>
                    <a:pt x="1353" y="8911"/>
                  </a:lnTo>
                  <a:lnTo>
                    <a:pt x="2556" y="8911"/>
                  </a:lnTo>
                  <a:lnTo>
                    <a:pt x="2556" y="8185"/>
                  </a:lnTo>
                  <a:lnTo>
                    <a:pt x="3759" y="8185"/>
                  </a:lnTo>
                  <a:lnTo>
                    <a:pt x="4962" y="7591"/>
                  </a:lnTo>
                  <a:lnTo>
                    <a:pt x="6316" y="7591"/>
                  </a:lnTo>
                  <a:lnTo>
                    <a:pt x="7519" y="6799"/>
                  </a:lnTo>
                  <a:lnTo>
                    <a:pt x="9925" y="6799"/>
                  </a:lnTo>
                  <a:lnTo>
                    <a:pt x="9925" y="6205"/>
                  </a:lnTo>
                  <a:lnTo>
                    <a:pt x="12481" y="6205"/>
                  </a:lnTo>
                  <a:lnTo>
                    <a:pt x="13684" y="5479"/>
                  </a:lnTo>
                  <a:lnTo>
                    <a:pt x="13684" y="4884"/>
                  </a:lnTo>
                  <a:lnTo>
                    <a:pt x="14887" y="4884"/>
                  </a:lnTo>
                  <a:lnTo>
                    <a:pt x="14887" y="4158"/>
                  </a:lnTo>
                  <a:lnTo>
                    <a:pt x="16241" y="3498"/>
                  </a:lnTo>
                  <a:lnTo>
                    <a:pt x="16241" y="2112"/>
                  </a:lnTo>
                  <a:lnTo>
                    <a:pt x="17444" y="2112"/>
                  </a:lnTo>
                  <a:lnTo>
                    <a:pt x="17444" y="0"/>
                  </a:lnTo>
                  <a:lnTo>
                    <a:pt x="16241" y="0"/>
                  </a:lnTo>
                  <a:lnTo>
                    <a:pt x="19850" y="0"/>
                  </a:lnTo>
                  <a:lnTo>
                    <a:pt x="19850" y="10297"/>
                  </a:lnTo>
                  <a:lnTo>
                    <a:pt x="18797" y="10957"/>
                  </a:lnTo>
                  <a:lnTo>
                    <a:pt x="18797" y="11683"/>
                  </a:lnTo>
                  <a:lnTo>
                    <a:pt x="17444" y="11683"/>
                  </a:lnTo>
                  <a:lnTo>
                    <a:pt x="16241" y="12343"/>
                  </a:lnTo>
                  <a:lnTo>
                    <a:pt x="14887" y="12343"/>
                  </a:lnTo>
                  <a:lnTo>
                    <a:pt x="14887" y="13663"/>
                  </a:lnTo>
                  <a:lnTo>
                    <a:pt x="13684" y="13663"/>
                  </a:lnTo>
                  <a:lnTo>
                    <a:pt x="13684" y="15050"/>
                  </a:lnTo>
                  <a:lnTo>
                    <a:pt x="12481" y="15050"/>
                  </a:lnTo>
                  <a:lnTo>
                    <a:pt x="12481" y="15776"/>
                  </a:lnTo>
                  <a:lnTo>
                    <a:pt x="11278" y="15776"/>
                  </a:lnTo>
                  <a:lnTo>
                    <a:pt x="11278" y="18548"/>
                  </a:lnTo>
                  <a:lnTo>
                    <a:pt x="9925" y="18548"/>
                  </a:lnTo>
                  <a:lnTo>
                    <a:pt x="9925" y="19208"/>
                  </a:lnTo>
                  <a:lnTo>
                    <a:pt x="8722" y="19934"/>
                  </a:lnTo>
                  <a:lnTo>
                    <a:pt x="6316" y="19934"/>
                  </a:lnTo>
                  <a:lnTo>
                    <a:pt x="3008" y="18350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15395" name="Group 53"/>
            <p:cNvGrpSpPr>
              <a:grpSpLocks/>
            </p:cNvGrpSpPr>
            <p:nvPr/>
          </p:nvGrpSpPr>
          <p:grpSpPr bwMode="auto">
            <a:xfrm>
              <a:off x="1496" y="1406"/>
              <a:ext cx="51" cy="46"/>
              <a:chOff x="0" y="0"/>
              <a:chExt cx="20000" cy="20000"/>
            </a:xfrm>
          </p:grpSpPr>
          <p:sp>
            <p:nvSpPr>
              <p:cNvPr id="15396" name="Freeform 54"/>
              <p:cNvSpPr>
                <a:spLocks/>
              </p:cNvSpPr>
              <p:nvPr/>
            </p:nvSpPr>
            <p:spPr bwMode="auto">
              <a:xfrm>
                <a:off x="0" y="874"/>
                <a:ext cx="20000" cy="19126"/>
              </a:xfrm>
              <a:custGeom>
                <a:avLst/>
                <a:gdLst>
                  <a:gd name="T0" fmla="*/ 2261 w 20000"/>
                  <a:gd name="T1" fmla="*/ 8173 h 20000"/>
                  <a:gd name="T2" fmla="*/ 13826 w 20000"/>
                  <a:gd name="T3" fmla="*/ 1176 h 20000"/>
                  <a:gd name="T4" fmla="*/ 14174 w 20000"/>
                  <a:gd name="T5" fmla="*/ 909 h 20000"/>
                  <a:gd name="T6" fmla="*/ 14783 w 20000"/>
                  <a:gd name="T7" fmla="*/ 694 h 20000"/>
                  <a:gd name="T8" fmla="*/ 15043 w 20000"/>
                  <a:gd name="T9" fmla="*/ 482 h 20000"/>
                  <a:gd name="T10" fmla="*/ 15391 w 20000"/>
                  <a:gd name="T11" fmla="*/ 482 h 20000"/>
                  <a:gd name="T12" fmla="*/ 15652 w 20000"/>
                  <a:gd name="T13" fmla="*/ 268 h 20000"/>
                  <a:gd name="T14" fmla="*/ 16261 w 20000"/>
                  <a:gd name="T15" fmla="*/ 268 h 20000"/>
                  <a:gd name="T16" fmla="*/ 16522 w 20000"/>
                  <a:gd name="T17" fmla="*/ 0 h 20000"/>
                  <a:gd name="T18" fmla="*/ 18087 w 20000"/>
                  <a:gd name="T19" fmla="*/ 0 h 20000"/>
                  <a:gd name="T20" fmla="*/ 18348 w 20000"/>
                  <a:gd name="T21" fmla="*/ 268 h 20000"/>
                  <a:gd name="T22" fmla="*/ 18696 w 20000"/>
                  <a:gd name="T23" fmla="*/ 268 h 20000"/>
                  <a:gd name="T24" fmla="*/ 18957 w 20000"/>
                  <a:gd name="T25" fmla="*/ 482 h 20000"/>
                  <a:gd name="T26" fmla="*/ 19304 w 20000"/>
                  <a:gd name="T27" fmla="*/ 482 h 20000"/>
                  <a:gd name="T28" fmla="*/ 19565 w 20000"/>
                  <a:gd name="T29" fmla="*/ 694 h 20000"/>
                  <a:gd name="T30" fmla="*/ 19565 w 20000"/>
                  <a:gd name="T31" fmla="*/ 1176 h 20000"/>
                  <a:gd name="T32" fmla="*/ 19913 w 20000"/>
                  <a:gd name="T33" fmla="*/ 1176 h 20000"/>
                  <a:gd name="T34" fmla="*/ 19913 w 20000"/>
                  <a:gd name="T35" fmla="*/ 2777 h 20000"/>
                  <a:gd name="T36" fmla="*/ 19565 w 20000"/>
                  <a:gd name="T37" fmla="*/ 2777 h 20000"/>
                  <a:gd name="T38" fmla="*/ 19565 w 20000"/>
                  <a:gd name="T39" fmla="*/ 2992 h 20000"/>
                  <a:gd name="T40" fmla="*/ 19304 w 20000"/>
                  <a:gd name="T41" fmla="*/ 2992 h 20000"/>
                  <a:gd name="T42" fmla="*/ 19304 w 20000"/>
                  <a:gd name="T43" fmla="*/ 3206 h 20000"/>
                  <a:gd name="T44" fmla="*/ 18957 w 20000"/>
                  <a:gd name="T45" fmla="*/ 3206 h 20000"/>
                  <a:gd name="T46" fmla="*/ 18957 w 20000"/>
                  <a:gd name="T47" fmla="*/ 3473 h 20000"/>
                  <a:gd name="T48" fmla="*/ 18696 w 20000"/>
                  <a:gd name="T49" fmla="*/ 3473 h 20000"/>
                  <a:gd name="T50" fmla="*/ 4609 w 20000"/>
                  <a:gd name="T51" fmla="*/ 11646 h 20000"/>
                  <a:gd name="T52" fmla="*/ 5043 w 20000"/>
                  <a:gd name="T53" fmla="*/ 11004 h 20000"/>
                  <a:gd name="T54" fmla="*/ 2261 w 20000"/>
                  <a:gd name="T55" fmla="*/ 11646 h 20000"/>
                  <a:gd name="T56" fmla="*/ 0 w 20000"/>
                  <a:gd name="T57" fmla="*/ 9936 h 20000"/>
                  <a:gd name="T58" fmla="*/ 0 w 20000"/>
                  <a:gd name="T59" fmla="*/ 9936 h 20000"/>
                  <a:gd name="T60" fmla="*/ 2261 w 20000"/>
                  <a:gd name="T61" fmla="*/ 9936 h 20000"/>
                  <a:gd name="T62" fmla="*/ 2261 w 20000"/>
                  <a:gd name="T63" fmla="*/ 8173 h 20000"/>
                  <a:gd name="T64" fmla="*/ 0 w 20000"/>
                  <a:gd name="T65" fmla="*/ 9936 h 20000"/>
                  <a:gd name="T66" fmla="*/ 2261 w 20000"/>
                  <a:gd name="T67" fmla="*/ 8173 h 20000"/>
                  <a:gd name="T68" fmla="*/ 2261 w 20000"/>
                  <a:gd name="T69" fmla="*/ 8173 h 20000"/>
                  <a:gd name="T70" fmla="*/ 2261 w 20000"/>
                  <a:gd name="T71" fmla="*/ 8173 h 20000"/>
                  <a:gd name="T72" fmla="*/ 2261 w 20000"/>
                  <a:gd name="T73" fmla="*/ 8173 h 20000"/>
                  <a:gd name="T74" fmla="*/ 2261 w 20000"/>
                  <a:gd name="T75" fmla="*/ 8173 h 20000"/>
                  <a:gd name="T76" fmla="*/ 3217 w 20000"/>
                  <a:gd name="T77" fmla="*/ 7586 h 20000"/>
                  <a:gd name="T78" fmla="*/ 2261 w 20000"/>
                  <a:gd name="T79" fmla="*/ 8173 h 200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0000"/>
                  <a:gd name="T121" fmla="*/ 0 h 20000"/>
                  <a:gd name="T122" fmla="*/ 20000 w 20000"/>
                  <a:gd name="T123" fmla="*/ 20000 h 2000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0000" h="20000">
                    <a:moveTo>
                      <a:pt x="2261" y="13973"/>
                    </a:moveTo>
                    <a:lnTo>
                      <a:pt x="13826" y="2009"/>
                    </a:lnTo>
                    <a:lnTo>
                      <a:pt x="14174" y="1553"/>
                    </a:lnTo>
                    <a:lnTo>
                      <a:pt x="14783" y="1187"/>
                    </a:lnTo>
                    <a:lnTo>
                      <a:pt x="15043" y="822"/>
                    </a:lnTo>
                    <a:lnTo>
                      <a:pt x="15391" y="822"/>
                    </a:lnTo>
                    <a:lnTo>
                      <a:pt x="15652" y="457"/>
                    </a:lnTo>
                    <a:lnTo>
                      <a:pt x="16261" y="457"/>
                    </a:lnTo>
                    <a:lnTo>
                      <a:pt x="16522" y="0"/>
                    </a:lnTo>
                    <a:lnTo>
                      <a:pt x="18087" y="0"/>
                    </a:lnTo>
                    <a:lnTo>
                      <a:pt x="18348" y="457"/>
                    </a:lnTo>
                    <a:lnTo>
                      <a:pt x="18696" y="457"/>
                    </a:lnTo>
                    <a:lnTo>
                      <a:pt x="18957" y="822"/>
                    </a:lnTo>
                    <a:lnTo>
                      <a:pt x="19304" y="822"/>
                    </a:lnTo>
                    <a:lnTo>
                      <a:pt x="19565" y="1187"/>
                    </a:lnTo>
                    <a:lnTo>
                      <a:pt x="19565" y="2009"/>
                    </a:lnTo>
                    <a:lnTo>
                      <a:pt x="19913" y="2009"/>
                    </a:lnTo>
                    <a:lnTo>
                      <a:pt x="19913" y="4749"/>
                    </a:lnTo>
                    <a:lnTo>
                      <a:pt x="19565" y="4749"/>
                    </a:lnTo>
                    <a:lnTo>
                      <a:pt x="19565" y="5114"/>
                    </a:lnTo>
                    <a:lnTo>
                      <a:pt x="19304" y="5114"/>
                    </a:lnTo>
                    <a:lnTo>
                      <a:pt x="19304" y="5479"/>
                    </a:lnTo>
                    <a:lnTo>
                      <a:pt x="18957" y="5479"/>
                    </a:lnTo>
                    <a:lnTo>
                      <a:pt x="18957" y="5936"/>
                    </a:lnTo>
                    <a:lnTo>
                      <a:pt x="18696" y="5936"/>
                    </a:lnTo>
                    <a:lnTo>
                      <a:pt x="4609" y="19909"/>
                    </a:lnTo>
                    <a:lnTo>
                      <a:pt x="5043" y="18813"/>
                    </a:lnTo>
                    <a:lnTo>
                      <a:pt x="2261" y="19909"/>
                    </a:lnTo>
                    <a:lnTo>
                      <a:pt x="0" y="16986"/>
                    </a:lnTo>
                    <a:lnTo>
                      <a:pt x="2261" y="16986"/>
                    </a:lnTo>
                    <a:lnTo>
                      <a:pt x="2261" y="13973"/>
                    </a:lnTo>
                    <a:lnTo>
                      <a:pt x="0" y="16986"/>
                    </a:lnTo>
                    <a:lnTo>
                      <a:pt x="2261" y="13973"/>
                    </a:lnTo>
                    <a:lnTo>
                      <a:pt x="3217" y="12968"/>
                    </a:lnTo>
                    <a:lnTo>
                      <a:pt x="2261" y="13973"/>
                    </a:lnTo>
                    <a:close/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97" name="Freeform 55"/>
              <p:cNvSpPr>
                <a:spLocks/>
              </p:cNvSpPr>
              <p:nvPr/>
            </p:nvSpPr>
            <p:spPr bwMode="auto">
              <a:xfrm>
                <a:off x="0" y="0"/>
                <a:ext cx="20000" cy="19126"/>
              </a:xfrm>
              <a:custGeom>
                <a:avLst/>
                <a:gdLst>
                  <a:gd name="T0" fmla="*/ 17565 w 20000"/>
                  <a:gd name="T1" fmla="*/ 8173 h 20000"/>
                  <a:gd name="T2" fmla="*/ 6087 w 20000"/>
                  <a:gd name="T3" fmla="*/ 1176 h 20000"/>
                  <a:gd name="T4" fmla="*/ 5739 w 20000"/>
                  <a:gd name="T5" fmla="*/ 909 h 20000"/>
                  <a:gd name="T6" fmla="*/ 5130 w 20000"/>
                  <a:gd name="T7" fmla="*/ 694 h 20000"/>
                  <a:gd name="T8" fmla="*/ 4870 w 20000"/>
                  <a:gd name="T9" fmla="*/ 482 h 20000"/>
                  <a:gd name="T10" fmla="*/ 4522 w 20000"/>
                  <a:gd name="T11" fmla="*/ 482 h 20000"/>
                  <a:gd name="T12" fmla="*/ 4261 w 20000"/>
                  <a:gd name="T13" fmla="*/ 268 h 20000"/>
                  <a:gd name="T14" fmla="*/ 3652 w 20000"/>
                  <a:gd name="T15" fmla="*/ 268 h 20000"/>
                  <a:gd name="T16" fmla="*/ 3304 w 20000"/>
                  <a:gd name="T17" fmla="*/ 0 h 20000"/>
                  <a:gd name="T18" fmla="*/ 1826 w 20000"/>
                  <a:gd name="T19" fmla="*/ 0 h 20000"/>
                  <a:gd name="T20" fmla="*/ 1478 w 20000"/>
                  <a:gd name="T21" fmla="*/ 268 h 20000"/>
                  <a:gd name="T22" fmla="*/ 1217 w 20000"/>
                  <a:gd name="T23" fmla="*/ 268 h 20000"/>
                  <a:gd name="T24" fmla="*/ 870 w 20000"/>
                  <a:gd name="T25" fmla="*/ 482 h 20000"/>
                  <a:gd name="T26" fmla="*/ 609 w 20000"/>
                  <a:gd name="T27" fmla="*/ 482 h 20000"/>
                  <a:gd name="T28" fmla="*/ 261 w 20000"/>
                  <a:gd name="T29" fmla="*/ 694 h 20000"/>
                  <a:gd name="T30" fmla="*/ 261 w 20000"/>
                  <a:gd name="T31" fmla="*/ 1176 h 20000"/>
                  <a:gd name="T32" fmla="*/ 0 w 20000"/>
                  <a:gd name="T33" fmla="*/ 1176 h 20000"/>
                  <a:gd name="T34" fmla="*/ 0 w 20000"/>
                  <a:gd name="T35" fmla="*/ 2777 h 20000"/>
                  <a:gd name="T36" fmla="*/ 261 w 20000"/>
                  <a:gd name="T37" fmla="*/ 2777 h 20000"/>
                  <a:gd name="T38" fmla="*/ 261 w 20000"/>
                  <a:gd name="T39" fmla="*/ 2992 h 20000"/>
                  <a:gd name="T40" fmla="*/ 609 w 20000"/>
                  <a:gd name="T41" fmla="*/ 2992 h 20000"/>
                  <a:gd name="T42" fmla="*/ 609 w 20000"/>
                  <a:gd name="T43" fmla="*/ 3206 h 20000"/>
                  <a:gd name="T44" fmla="*/ 870 w 20000"/>
                  <a:gd name="T45" fmla="*/ 3206 h 20000"/>
                  <a:gd name="T46" fmla="*/ 870 w 20000"/>
                  <a:gd name="T47" fmla="*/ 3473 h 20000"/>
                  <a:gd name="T48" fmla="*/ 1217 w 20000"/>
                  <a:gd name="T49" fmla="*/ 3473 h 20000"/>
                  <a:gd name="T50" fmla="*/ 15304 w 20000"/>
                  <a:gd name="T51" fmla="*/ 11646 h 20000"/>
                  <a:gd name="T52" fmla="*/ 14783 w 20000"/>
                  <a:gd name="T53" fmla="*/ 11004 h 20000"/>
                  <a:gd name="T54" fmla="*/ 17565 w 20000"/>
                  <a:gd name="T55" fmla="*/ 11646 h 20000"/>
                  <a:gd name="T56" fmla="*/ 19913 w 20000"/>
                  <a:gd name="T57" fmla="*/ 9936 h 20000"/>
                  <a:gd name="T58" fmla="*/ 19913 w 20000"/>
                  <a:gd name="T59" fmla="*/ 9936 h 20000"/>
                  <a:gd name="T60" fmla="*/ 17565 w 20000"/>
                  <a:gd name="T61" fmla="*/ 9936 h 20000"/>
                  <a:gd name="T62" fmla="*/ 17565 w 20000"/>
                  <a:gd name="T63" fmla="*/ 8173 h 20000"/>
                  <a:gd name="T64" fmla="*/ 19913 w 20000"/>
                  <a:gd name="T65" fmla="*/ 9936 h 20000"/>
                  <a:gd name="T66" fmla="*/ 17565 w 20000"/>
                  <a:gd name="T67" fmla="*/ 8173 h 20000"/>
                  <a:gd name="T68" fmla="*/ 17565 w 20000"/>
                  <a:gd name="T69" fmla="*/ 8173 h 20000"/>
                  <a:gd name="T70" fmla="*/ 17565 w 20000"/>
                  <a:gd name="T71" fmla="*/ 8173 h 20000"/>
                  <a:gd name="T72" fmla="*/ 17565 w 20000"/>
                  <a:gd name="T73" fmla="*/ 8173 h 20000"/>
                  <a:gd name="T74" fmla="*/ 17565 w 20000"/>
                  <a:gd name="T75" fmla="*/ 8173 h 20000"/>
                  <a:gd name="T76" fmla="*/ 16609 w 20000"/>
                  <a:gd name="T77" fmla="*/ 7586 h 20000"/>
                  <a:gd name="T78" fmla="*/ 17565 w 20000"/>
                  <a:gd name="T79" fmla="*/ 8173 h 200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0000"/>
                  <a:gd name="T121" fmla="*/ 0 h 20000"/>
                  <a:gd name="T122" fmla="*/ 20000 w 20000"/>
                  <a:gd name="T123" fmla="*/ 20000 h 2000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0000" h="20000">
                    <a:moveTo>
                      <a:pt x="17565" y="13973"/>
                    </a:moveTo>
                    <a:lnTo>
                      <a:pt x="6087" y="2009"/>
                    </a:lnTo>
                    <a:lnTo>
                      <a:pt x="5739" y="1553"/>
                    </a:lnTo>
                    <a:lnTo>
                      <a:pt x="5130" y="1187"/>
                    </a:lnTo>
                    <a:lnTo>
                      <a:pt x="4870" y="822"/>
                    </a:lnTo>
                    <a:lnTo>
                      <a:pt x="4522" y="822"/>
                    </a:lnTo>
                    <a:lnTo>
                      <a:pt x="4261" y="457"/>
                    </a:lnTo>
                    <a:lnTo>
                      <a:pt x="3652" y="457"/>
                    </a:lnTo>
                    <a:lnTo>
                      <a:pt x="3304" y="0"/>
                    </a:lnTo>
                    <a:lnTo>
                      <a:pt x="1826" y="0"/>
                    </a:lnTo>
                    <a:lnTo>
                      <a:pt x="1478" y="457"/>
                    </a:lnTo>
                    <a:lnTo>
                      <a:pt x="1217" y="457"/>
                    </a:lnTo>
                    <a:lnTo>
                      <a:pt x="870" y="822"/>
                    </a:lnTo>
                    <a:lnTo>
                      <a:pt x="609" y="822"/>
                    </a:lnTo>
                    <a:lnTo>
                      <a:pt x="261" y="1187"/>
                    </a:lnTo>
                    <a:lnTo>
                      <a:pt x="261" y="2009"/>
                    </a:lnTo>
                    <a:lnTo>
                      <a:pt x="0" y="2009"/>
                    </a:lnTo>
                    <a:lnTo>
                      <a:pt x="0" y="4749"/>
                    </a:lnTo>
                    <a:lnTo>
                      <a:pt x="261" y="4749"/>
                    </a:lnTo>
                    <a:lnTo>
                      <a:pt x="261" y="5114"/>
                    </a:lnTo>
                    <a:lnTo>
                      <a:pt x="609" y="5114"/>
                    </a:lnTo>
                    <a:lnTo>
                      <a:pt x="609" y="5479"/>
                    </a:lnTo>
                    <a:lnTo>
                      <a:pt x="870" y="5479"/>
                    </a:lnTo>
                    <a:lnTo>
                      <a:pt x="870" y="5936"/>
                    </a:lnTo>
                    <a:lnTo>
                      <a:pt x="1217" y="5936"/>
                    </a:lnTo>
                    <a:lnTo>
                      <a:pt x="15304" y="19909"/>
                    </a:lnTo>
                    <a:lnTo>
                      <a:pt x="14783" y="18813"/>
                    </a:lnTo>
                    <a:lnTo>
                      <a:pt x="17565" y="19909"/>
                    </a:lnTo>
                    <a:lnTo>
                      <a:pt x="19913" y="16986"/>
                    </a:lnTo>
                    <a:lnTo>
                      <a:pt x="17565" y="16986"/>
                    </a:lnTo>
                    <a:lnTo>
                      <a:pt x="17565" y="13973"/>
                    </a:lnTo>
                    <a:lnTo>
                      <a:pt x="19913" y="16986"/>
                    </a:lnTo>
                    <a:lnTo>
                      <a:pt x="17565" y="13973"/>
                    </a:lnTo>
                    <a:lnTo>
                      <a:pt x="16609" y="12968"/>
                    </a:lnTo>
                    <a:lnTo>
                      <a:pt x="17565" y="13973"/>
                    </a:lnTo>
                    <a:close/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15369" name="Oval 56"/>
          <p:cNvSpPr>
            <a:spLocks noChangeArrowheads="1"/>
          </p:cNvSpPr>
          <p:nvPr/>
        </p:nvSpPr>
        <p:spPr bwMode="auto">
          <a:xfrm>
            <a:off x="9686925" y="6800850"/>
            <a:ext cx="576263" cy="288925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91428" tIns="45714" rIns="91428" bIns="45714" anchor="ctr"/>
          <a:lstStyle/>
          <a:p>
            <a:pPr algn="ctr" defTabSz="912813"/>
            <a:r>
              <a:rPr lang="ru-RU" sz="800"/>
              <a:t>СОП</a:t>
            </a:r>
          </a:p>
        </p:txBody>
      </p:sp>
      <p:sp>
        <p:nvSpPr>
          <p:cNvPr id="15370" name="Text Box 57"/>
          <p:cNvSpPr txBox="1">
            <a:spLocks noChangeArrowheads="1"/>
          </p:cNvSpPr>
          <p:nvPr/>
        </p:nvSpPr>
        <p:spPr bwMode="auto">
          <a:xfrm>
            <a:off x="10472738" y="6800850"/>
            <a:ext cx="1857375" cy="200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28" tIns="45714" rIns="91428" bIns="45714">
            <a:spAutoFit/>
          </a:bodyPr>
          <a:lstStyle/>
          <a:p>
            <a:pPr defTabSz="912813"/>
            <a:r>
              <a:rPr lang="ru-RU" sz="700"/>
              <a:t>Санитарно-обмывочный  пункт</a:t>
            </a:r>
          </a:p>
        </p:txBody>
      </p:sp>
      <p:sp>
        <p:nvSpPr>
          <p:cNvPr id="15371" name="Oval 58"/>
          <p:cNvSpPr>
            <a:spLocks noChangeArrowheads="1"/>
          </p:cNvSpPr>
          <p:nvPr/>
        </p:nvSpPr>
        <p:spPr bwMode="auto">
          <a:xfrm>
            <a:off x="9758363" y="7158038"/>
            <a:ext cx="576262" cy="288925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91428" tIns="45714" rIns="91428" bIns="45714" anchor="ctr"/>
          <a:lstStyle/>
          <a:p>
            <a:pPr algn="ctr" defTabSz="912813"/>
            <a:r>
              <a:rPr lang="ru-RU" sz="800"/>
              <a:t>СОТ </a:t>
            </a:r>
          </a:p>
        </p:txBody>
      </p:sp>
      <p:sp>
        <p:nvSpPr>
          <p:cNvPr id="15372" name="Oval 59"/>
          <p:cNvSpPr>
            <a:spLocks noChangeArrowheads="1"/>
          </p:cNvSpPr>
          <p:nvPr/>
        </p:nvSpPr>
        <p:spPr bwMode="auto">
          <a:xfrm>
            <a:off x="9758363" y="7586663"/>
            <a:ext cx="576262" cy="288925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91428" tIns="45714" rIns="91428" bIns="45714" anchor="ctr"/>
          <a:lstStyle/>
          <a:p>
            <a:pPr algn="ctr" defTabSz="912813"/>
            <a:r>
              <a:rPr lang="ru-RU" sz="800"/>
              <a:t>СОО </a:t>
            </a:r>
          </a:p>
        </p:txBody>
      </p:sp>
      <p:sp>
        <p:nvSpPr>
          <p:cNvPr id="15373" name="Text Box 60"/>
          <p:cNvSpPr txBox="1">
            <a:spLocks noChangeArrowheads="1"/>
          </p:cNvSpPr>
          <p:nvPr/>
        </p:nvSpPr>
        <p:spPr bwMode="auto">
          <a:xfrm>
            <a:off x="10544175" y="7515225"/>
            <a:ext cx="166687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defTabSz="912813"/>
            <a:r>
              <a:rPr lang="ru-RU" sz="700"/>
              <a:t>Станция обеззараживания  одежды</a:t>
            </a:r>
          </a:p>
        </p:txBody>
      </p:sp>
      <p:sp>
        <p:nvSpPr>
          <p:cNvPr id="15374" name="Text Box 61"/>
          <p:cNvSpPr txBox="1">
            <a:spLocks noChangeArrowheads="1"/>
          </p:cNvSpPr>
          <p:nvPr/>
        </p:nvSpPr>
        <p:spPr bwMode="auto">
          <a:xfrm>
            <a:off x="10615613" y="7158038"/>
            <a:ext cx="1663700" cy="198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defTabSz="912813"/>
            <a:r>
              <a:rPr lang="ru-RU" sz="700"/>
              <a:t>Станция обеззараживания  техники</a:t>
            </a:r>
          </a:p>
        </p:txBody>
      </p:sp>
      <p:cxnSp>
        <p:nvCxnSpPr>
          <p:cNvPr id="15375" name="Прямая соединительная линия 66"/>
          <p:cNvCxnSpPr>
            <a:cxnSpLocks noChangeShapeType="1"/>
          </p:cNvCxnSpPr>
          <p:nvPr/>
        </p:nvCxnSpPr>
        <p:spPr bwMode="auto">
          <a:xfrm>
            <a:off x="9829800" y="8086725"/>
            <a:ext cx="428625" cy="1588"/>
          </a:xfrm>
          <a:prstGeom prst="line">
            <a:avLst/>
          </a:prstGeom>
          <a:noFill/>
          <a:ln w="9525" algn="ctr">
            <a:solidFill>
              <a:srgbClr val="00B0F0"/>
            </a:solidFill>
            <a:round/>
            <a:headEnd/>
            <a:tailEnd/>
          </a:ln>
        </p:spPr>
      </p:cxnSp>
      <p:cxnSp>
        <p:nvCxnSpPr>
          <p:cNvPr id="15376" name="Прямая соединительная линия 68"/>
          <p:cNvCxnSpPr>
            <a:cxnSpLocks noChangeShapeType="1"/>
          </p:cNvCxnSpPr>
          <p:nvPr/>
        </p:nvCxnSpPr>
        <p:spPr bwMode="auto">
          <a:xfrm>
            <a:off x="9829800" y="8301038"/>
            <a:ext cx="500063" cy="1587"/>
          </a:xfrm>
          <a:prstGeom prst="line">
            <a:avLst/>
          </a:prstGeom>
          <a:noFill/>
          <a:ln w="50800" algn="ctr">
            <a:solidFill>
              <a:srgbClr val="00B050"/>
            </a:solidFill>
            <a:round/>
            <a:headEnd/>
            <a:tailEnd/>
          </a:ln>
        </p:spPr>
      </p:cxnSp>
      <p:sp>
        <p:nvSpPr>
          <p:cNvPr id="15377" name="Овал 70"/>
          <p:cNvSpPr>
            <a:spLocks noChangeArrowheads="1"/>
          </p:cNvSpPr>
          <p:nvPr/>
        </p:nvSpPr>
        <p:spPr bwMode="auto">
          <a:xfrm>
            <a:off x="9758363" y="8515350"/>
            <a:ext cx="571500" cy="71438"/>
          </a:xfrm>
          <a:prstGeom prst="ellipse">
            <a:avLst/>
          </a:prstGeom>
          <a:solidFill>
            <a:srgbClr val="FFC0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defTabSz="1279525"/>
            <a:endParaRPr lang="ru-RU"/>
          </a:p>
        </p:txBody>
      </p:sp>
      <p:sp>
        <p:nvSpPr>
          <p:cNvPr id="15378" name="Овал 72"/>
          <p:cNvSpPr>
            <a:spLocks noChangeArrowheads="1"/>
          </p:cNvSpPr>
          <p:nvPr/>
        </p:nvSpPr>
        <p:spPr bwMode="auto">
          <a:xfrm>
            <a:off x="9758363" y="8729663"/>
            <a:ext cx="571500" cy="71437"/>
          </a:xfrm>
          <a:prstGeom prst="ellipse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defTabSz="1279525"/>
            <a:endParaRPr lang="ru-RU"/>
          </a:p>
        </p:txBody>
      </p:sp>
      <p:cxnSp>
        <p:nvCxnSpPr>
          <p:cNvPr id="15379" name="Прямая соединительная линия 82"/>
          <p:cNvCxnSpPr>
            <a:cxnSpLocks noChangeShapeType="1"/>
          </p:cNvCxnSpPr>
          <p:nvPr/>
        </p:nvCxnSpPr>
        <p:spPr bwMode="auto">
          <a:xfrm>
            <a:off x="9829800" y="9015413"/>
            <a:ext cx="428625" cy="1587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</p:spPr>
      </p:cxnSp>
      <p:sp>
        <p:nvSpPr>
          <p:cNvPr id="15380" name="Rectangle 67"/>
          <p:cNvSpPr>
            <a:spLocks noChangeArrowheads="1"/>
          </p:cNvSpPr>
          <p:nvPr/>
        </p:nvSpPr>
        <p:spPr bwMode="auto">
          <a:xfrm>
            <a:off x="9758363" y="9158288"/>
            <a:ext cx="428625" cy="21431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15381" name="Text Box 60"/>
          <p:cNvSpPr txBox="1">
            <a:spLocks noChangeArrowheads="1"/>
          </p:cNvSpPr>
          <p:nvPr/>
        </p:nvSpPr>
        <p:spPr bwMode="auto">
          <a:xfrm>
            <a:off x="10472738" y="9158288"/>
            <a:ext cx="1174750" cy="198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defTabSz="912813"/>
            <a:r>
              <a:rPr lang="ru-RU" sz="700"/>
              <a:t>Вертолетные площадки</a:t>
            </a:r>
          </a:p>
        </p:txBody>
      </p:sp>
      <p:sp>
        <p:nvSpPr>
          <p:cNvPr id="15382" name="Text Box 60"/>
          <p:cNvSpPr txBox="1">
            <a:spLocks noChangeArrowheads="1"/>
          </p:cNvSpPr>
          <p:nvPr/>
        </p:nvSpPr>
        <p:spPr bwMode="auto">
          <a:xfrm>
            <a:off x="10544175" y="7943850"/>
            <a:ext cx="1928813" cy="200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28" tIns="45714" rIns="91428" bIns="45714">
            <a:spAutoFit/>
          </a:bodyPr>
          <a:lstStyle/>
          <a:p>
            <a:pPr defTabSz="912813"/>
            <a:r>
              <a:rPr lang="ru-RU" sz="700"/>
              <a:t>Зона оповещения</a:t>
            </a:r>
          </a:p>
        </p:txBody>
      </p:sp>
      <p:sp>
        <p:nvSpPr>
          <p:cNvPr id="15383" name="Text Box 60"/>
          <p:cNvSpPr txBox="1">
            <a:spLocks noChangeArrowheads="1"/>
          </p:cNvSpPr>
          <p:nvPr/>
        </p:nvSpPr>
        <p:spPr bwMode="auto">
          <a:xfrm>
            <a:off x="10544175" y="8158163"/>
            <a:ext cx="860425" cy="198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defTabSz="912813"/>
            <a:r>
              <a:rPr lang="ru-RU" sz="700"/>
              <a:t>Зона поражения</a:t>
            </a:r>
          </a:p>
        </p:txBody>
      </p:sp>
      <p:sp>
        <p:nvSpPr>
          <p:cNvPr id="15384" name="Text Box 60"/>
          <p:cNvSpPr txBox="1">
            <a:spLocks noChangeArrowheads="1"/>
          </p:cNvSpPr>
          <p:nvPr/>
        </p:nvSpPr>
        <p:spPr bwMode="auto">
          <a:xfrm>
            <a:off x="10544175" y="8443913"/>
            <a:ext cx="2228850" cy="198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defTabSz="912813"/>
            <a:r>
              <a:rPr lang="ru-RU" sz="700"/>
              <a:t>районы размещения эвакуированного населения</a:t>
            </a:r>
          </a:p>
        </p:txBody>
      </p:sp>
      <p:sp>
        <p:nvSpPr>
          <p:cNvPr id="15385" name="Text Box 60"/>
          <p:cNvSpPr txBox="1">
            <a:spLocks noChangeArrowheads="1"/>
          </p:cNvSpPr>
          <p:nvPr/>
        </p:nvSpPr>
        <p:spPr bwMode="auto">
          <a:xfrm>
            <a:off x="10544175" y="8658225"/>
            <a:ext cx="113665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defTabSz="912813"/>
            <a:r>
              <a:rPr lang="ru-RU" sz="700"/>
              <a:t>Авиационная разведка</a:t>
            </a:r>
          </a:p>
        </p:txBody>
      </p:sp>
      <p:sp>
        <p:nvSpPr>
          <p:cNvPr id="15386" name="Text Box 60"/>
          <p:cNvSpPr txBox="1">
            <a:spLocks noChangeArrowheads="1"/>
          </p:cNvSpPr>
          <p:nvPr/>
        </p:nvSpPr>
        <p:spPr bwMode="auto">
          <a:xfrm>
            <a:off x="10472738" y="8872538"/>
            <a:ext cx="833437" cy="198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defTabSz="912813"/>
            <a:r>
              <a:rPr lang="ru-RU" sz="700"/>
              <a:t>Пути эвакуации</a:t>
            </a:r>
          </a:p>
        </p:txBody>
      </p:sp>
      <p:sp>
        <p:nvSpPr>
          <p:cNvPr id="15387" name="AutoShape 68"/>
          <p:cNvSpPr>
            <a:spLocks noChangeArrowheads="1"/>
          </p:cNvSpPr>
          <p:nvPr/>
        </p:nvSpPr>
        <p:spPr bwMode="auto">
          <a:xfrm>
            <a:off x="9829800" y="9158288"/>
            <a:ext cx="287338" cy="215900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2147483647 w 21600"/>
              <a:gd name="T7" fmla="*/ 2147483647 h 21600"/>
              <a:gd name="T8" fmla="*/ 2147483647 w 21600"/>
              <a:gd name="T9" fmla="*/ 2147483647 h 21600"/>
              <a:gd name="T10" fmla="*/ 2147483647 w 21600"/>
              <a:gd name="T11" fmla="*/ 2147483647 h 21600"/>
              <a:gd name="T12" fmla="*/ 2147483647 w 21600"/>
              <a:gd name="T13" fmla="*/ 2147483647 h 21600"/>
              <a:gd name="T14" fmla="*/ 2147483647 w 21600"/>
              <a:gd name="T15" fmla="*/ 2147483647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400" y="10800"/>
                </a:moveTo>
                <a:cubicBezTo>
                  <a:pt x="5400" y="13782"/>
                  <a:pt x="7818" y="16200"/>
                  <a:pt x="10800" y="16200"/>
                </a:cubicBezTo>
                <a:cubicBezTo>
                  <a:pt x="13782" y="16200"/>
                  <a:pt x="16200" y="13782"/>
                  <a:pt x="16200" y="10800"/>
                </a:cubicBezTo>
                <a:cubicBezTo>
                  <a:pt x="16200" y="7818"/>
                  <a:pt x="13782" y="5400"/>
                  <a:pt x="10800" y="5400"/>
                </a:cubicBezTo>
                <a:cubicBezTo>
                  <a:pt x="7818" y="5400"/>
                  <a:pt x="5400" y="7818"/>
                  <a:pt x="5400" y="10800"/>
                </a:cubicBezTo>
                <a:close/>
              </a:path>
            </a:pathLst>
          </a:cu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defTabSz="1279525"/>
            <a:endParaRPr lang="ru-RU"/>
          </a:p>
        </p:txBody>
      </p:sp>
      <p:sp>
        <p:nvSpPr>
          <p:cNvPr id="15388" name="Text Box 240"/>
          <p:cNvSpPr txBox="1">
            <a:spLocks noChangeArrowheads="1"/>
          </p:cNvSpPr>
          <p:nvPr/>
        </p:nvSpPr>
        <p:spPr bwMode="auto">
          <a:xfrm>
            <a:off x="0" y="4514850"/>
            <a:ext cx="12801600" cy="898525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>
                <a:solidFill>
                  <a:srgbClr val="FF3300"/>
                </a:solidFill>
              </a:rPr>
              <a:t>РИСКИ ВОЗНИКНОВЕНИЯ АВАРИЙ НА ОБЪЕКТАХ РОО ОТСУТСТВУЮТ В СВЯЗИ С ОТСУТСТВИЕМ В РАЙОНЕ ОБЪЕКТОВ РОО</a:t>
            </a:r>
          </a:p>
        </p:txBody>
      </p:sp>
      <p:sp>
        <p:nvSpPr>
          <p:cNvPr id="82" name="Rectangle 2"/>
          <p:cNvSpPr txBox="1">
            <a:spLocks noChangeArrowheads="1"/>
          </p:cNvSpPr>
          <p:nvPr/>
        </p:nvSpPr>
        <p:spPr bwMode="auto">
          <a:xfrm>
            <a:off x="0" y="984250"/>
            <a:ext cx="12801600" cy="766763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127954" tIns="63980" rIns="127954" bIns="63980" anchor="ctr"/>
          <a:lstStyle/>
          <a:p>
            <a:pPr algn="ctr" defTabSz="1279525">
              <a:defRPr/>
            </a:pPr>
            <a:r>
              <a:rPr lang="ru-RU" sz="3200" kern="0" dirty="0">
                <a:solidFill>
                  <a:schemeClr val="tx2"/>
                </a:solidFill>
                <a:latin typeface="Times New Roman" pitchFamily="18" charset="0"/>
                <a:ea typeface="+mj-ea"/>
                <a:cs typeface="+mj-cs"/>
              </a:rPr>
              <a:t>Риски возникновения аварий на РОО</a:t>
            </a:r>
          </a:p>
        </p:txBody>
      </p:sp>
      <p:sp>
        <p:nvSpPr>
          <p:cNvPr id="15390" name="Text Box 4"/>
          <p:cNvSpPr txBox="1">
            <a:spLocks noChangeArrowheads="1"/>
          </p:cNvSpPr>
          <p:nvPr/>
        </p:nvSpPr>
        <p:spPr bwMode="auto">
          <a:xfrm>
            <a:off x="0" y="0"/>
            <a:ext cx="12801600" cy="1066800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91395" tIns="45697" rIns="91395" bIns="45697">
            <a:spAutoFit/>
          </a:bodyPr>
          <a:lstStyle/>
          <a:p>
            <a:pPr algn="ctr" defTabSz="1279525"/>
            <a:r>
              <a:rPr lang="ru-RU" sz="3200" b="1">
                <a:solidFill>
                  <a:schemeClr val="tx2"/>
                </a:solidFill>
                <a:latin typeface="Times New Roman" pitchFamily="18" charset="0"/>
              </a:rPr>
              <a:t>Паспорт территории Красноярского сельского поселения</a:t>
            </a:r>
          </a:p>
          <a:p>
            <a:pPr algn="ctr" defTabSz="1279525"/>
            <a:r>
              <a:rPr lang="ru-RU" sz="3200" b="1">
                <a:solidFill>
                  <a:schemeClr val="tx2"/>
                </a:solidFill>
                <a:latin typeface="Times New Roman" pitchFamily="18" charset="0"/>
              </a:rPr>
              <a:t>Цимлянского района Ростовской области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Freeform 174"/>
          <p:cNvSpPr>
            <a:spLocks/>
          </p:cNvSpPr>
          <p:nvPr/>
        </p:nvSpPr>
        <p:spPr bwMode="auto">
          <a:xfrm>
            <a:off x="4024313" y="2136775"/>
            <a:ext cx="4248150" cy="7488238"/>
          </a:xfrm>
          <a:custGeom>
            <a:avLst/>
            <a:gdLst>
              <a:gd name="T0" fmla="*/ 2404 w 2676"/>
              <a:gd name="T1" fmla="*/ 4717 h 4717"/>
              <a:gd name="T2" fmla="*/ 2223 w 2676"/>
              <a:gd name="T3" fmla="*/ 3765 h 4717"/>
              <a:gd name="T4" fmla="*/ 1815 w 2676"/>
              <a:gd name="T5" fmla="*/ 3266 h 4717"/>
              <a:gd name="T6" fmla="*/ 2132 w 2676"/>
              <a:gd name="T7" fmla="*/ 2494 h 4717"/>
              <a:gd name="T8" fmla="*/ 2041 w 2676"/>
              <a:gd name="T9" fmla="*/ 1996 h 4717"/>
              <a:gd name="T10" fmla="*/ 1860 w 2676"/>
              <a:gd name="T11" fmla="*/ 1859 h 4717"/>
              <a:gd name="T12" fmla="*/ 2676 w 2676"/>
              <a:gd name="T13" fmla="*/ 1451 h 4717"/>
              <a:gd name="T14" fmla="*/ 2631 w 2676"/>
              <a:gd name="T15" fmla="*/ 0 h 4717"/>
              <a:gd name="T16" fmla="*/ 1225 w 2676"/>
              <a:gd name="T17" fmla="*/ 45 h 4717"/>
              <a:gd name="T18" fmla="*/ 318 w 2676"/>
              <a:gd name="T19" fmla="*/ 136 h 4717"/>
              <a:gd name="T20" fmla="*/ 272 w 2676"/>
              <a:gd name="T21" fmla="*/ 363 h 4717"/>
              <a:gd name="T22" fmla="*/ 0 w 2676"/>
              <a:gd name="T23" fmla="*/ 453 h 4717"/>
              <a:gd name="T24" fmla="*/ 0 w 2676"/>
              <a:gd name="T25" fmla="*/ 725 h 4717"/>
              <a:gd name="T26" fmla="*/ 91 w 2676"/>
              <a:gd name="T27" fmla="*/ 816 h 4717"/>
              <a:gd name="T28" fmla="*/ 272 w 2676"/>
              <a:gd name="T29" fmla="*/ 816 h 4717"/>
              <a:gd name="T30" fmla="*/ 363 w 2676"/>
              <a:gd name="T31" fmla="*/ 1270 h 4717"/>
              <a:gd name="T32" fmla="*/ 91 w 2676"/>
              <a:gd name="T33" fmla="*/ 1315 h 4717"/>
              <a:gd name="T34" fmla="*/ 0 w 2676"/>
              <a:gd name="T35" fmla="*/ 1451 h 4717"/>
              <a:gd name="T36" fmla="*/ 182 w 2676"/>
              <a:gd name="T37" fmla="*/ 1814 h 4717"/>
              <a:gd name="T38" fmla="*/ 227 w 2676"/>
              <a:gd name="T39" fmla="*/ 1996 h 4717"/>
              <a:gd name="T40" fmla="*/ 0 w 2676"/>
              <a:gd name="T41" fmla="*/ 2132 h 4717"/>
              <a:gd name="T42" fmla="*/ 91 w 2676"/>
              <a:gd name="T43" fmla="*/ 2540 h 4717"/>
              <a:gd name="T44" fmla="*/ 363 w 2676"/>
              <a:gd name="T45" fmla="*/ 2767 h 4717"/>
              <a:gd name="T46" fmla="*/ 363 w 2676"/>
              <a:gd name="T47" fmla="*/ 2857 h 4717"/>
              <a:gd name="T48" fmla="*/ 590 w 2676"/>
              <a:gd name="T49" fmla="*/ 2812 h 4717"/>
              <a:gd name="T50" fmla="*/ 408 w 2676"/>
              <a:gd name="T51" fmla="*/ 3130 h 4717"/>
              <a:gd name="T52" fmla="*/ 590 w 2676"/>
              <a:gd name="T53" fmla="*/ 3084 h 4717"/>
              <a:gd name="T54" fmla="*/ 590 w 2676"/>
              <a:gd name="T55" fmla="*/ 3266 h 4717"/>
              <a:gd name="T56" fmla="*/ 499 w 2676"/>
              <a:gd name="T57" fmla="*/ 3492 h 4717"/>
              <a:gd name="T58" fmla="*/ 817 w 2676"/>
              <a:gd name="T59" fmla="*/ 3084 h 4717"/>
              <a:gd name="T60" fmla="*/ 998 w 2676"/>
              <a:gd name="T61" fmla="*/ 3175 h 4717"/>
              <a:gd name="T62" fmla="*/ 1179 w 2676"/>
              <a:gd name="T63" fmla="*/ 3311 h 4717"/>
              <a:gd name="T64" fmla="*/ 1270 w 2676"/>
              <a:gd name="T65" fmla="*/ 3628 h 4717"/>
              <a:gd name="T66" fmla="*/ 1406 w 2676"/>
              <a:gd name="T67" fmla="*/ 3719 h 4717"/>
              <a:gd name="T68" fmla="*/ 907 w 2676"/>
              <a:gd name="T69" fmla="*/ 4218 h 4717"/>
              <a:gd name="T70" fmla="*/ 1452 w 2676"/>
              <a:gd name="T71" fmla="*/ 4309 h 4717"/>
              <a:gd name="T72" fmla="*/ 1678 w 2676"/>
              <a:gd name="T73" fmla="*/ 4672 h 4717"/>
              <a:gd name="T74" fmla="*/ 2404 w 2676"/>
              <a:gd name="T75" fmla="*/ 4717 h 4717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676"/>
              <a:gd name="T115" fmla="*/ 0 h 4717"/>
              <a:gd name="T116" fmla="*/ 2676 w 2676"/>
              <a:gd name="T117" fmla="*/ 4717 h 4717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676" h="4717">
                <a:moveTo>
                  <a:pt x="1633" y="4717"/>
                </a:moveTo>
                <a:lnTo>
                  <a:pt x="2404" y="4717"/>
                </a:lnTo>
                <a:lnTo>
                  <a:pt x="2359" y="3855"/>
                </a:lnTo>
                <a:lnTo>
                  <a:pt x="2223" y="3765"/>
                </a:lnTo>
                <a:lnTo>
                  <a:pt x="2177" y="3628"/>
                </a:lnTo>
                <a:lnTo>
                  <a:pt x="1815" y="3266"/>
                </a:lnTo>
                <a:lnTo>
                  <a:pt x="1542" y="2767"/>
                </a:lnTo>
                <a:lnTo>
                  <a:pt x="2132" y="2494"/>
                </a:lnTo>
                <a:lnTo>
                  <a:pt x="2087" y="2086"/>
                </a:lnTo>
                <a:lnTo>
                  <a:pt x="2041" y="1996"/>
                </a:lnTo>
                <a:lnTo>
                  <a:pt x="1905" y="1996"/>
                </a:lnTo>
                <a:lnTo>
                  <a:pt x="1860" y="1859"/>
                </a:lnTo>
                <a:lnTo>
                  <a:pt x="2586" y="1859"/>
                </a:lnTo>
                <a:lnTo>
                  <a:pt x="2676" y="1451"/>
                </a:lnTo>
                <a:lnTo>
                  <a:pt x="2631" y="907"/>
                </a:lnTo>
                <a:lnTo>
                  <a:pt x="2631" y="0"/>
                </a:lnTo>
                <a:lnTo>
                  <a:pt x="1815" y="45"/>
                </a:lnTo>
                <a:lnTo>
                  <a:pt x="1225" y="45"/>
                </a:lnTo>
                <a:lnTo>
                  <a:pt x="590" y="136"/>
                </a:lnTo>
                <a:lnTo>
                  <a:pt x="318" y="136"/>
                </a:lnTo>
                <a:lnTo>
                  <a:pt x="363" y="317"/>
                </a:lnTo>
                <a:lnTo>
                  <a:pt x="272" y="363"/>
                </a:lnTo>
                <a:lnTo>
                  <a:pt x="0" y="363"/>
                </a:lnTo>
                <a:lnTo>
                  <a:pt x="0" y="453"/>
                </a:lnTo>
                <a:lnTo>
                  <a:pt x="91" y="499"/>
                </a:lnTo>
                <a:lnTo>
                  <a:pt x="0" y="725"/>
                </a:lnTo>
                <a:lnTo>
                  <a:pt x="136" y="680"/>
                </a:lnTo>
                <a:lnTo>
                  <a:pt x="91" y="816"/>
                </a:lnTo>
                <a:lnTo>
                  <a:pt x="182" y="862"/>
                </a:lnTo>
                <a:lnTo>
                  <a:pt x="272" y="816"/>
                </a:lnTo>
                <a:lnTo>
                  <a:pt x="408" y="1088"/>
                </a:lnTo>
                <a:lnTo>
                  <a:pt x="363" y="1270"/>
                </a:lnTo>
                <a:lnTo>
                  <a:pt x="272" y="1360"/>
                </a:lnTo>
                <a:lnTo>
                  <a:pt x="91" y="1315"/>
                </a:lnTo>
                <a:lnTo>
                  <a:pt x="0" y="1315"/>
                </a:lnTo>
                <a:lnTo>
                  <a:pt x="0" y="1451"/>
                </a:lnTo>
                <a:lnTo>
                  <a:pt x="91" y="1678"/>
                </a:lnTo>
                <a:lnTo>
                  <a:pt x="182" y="1814"/>
                </a:lnTo>
                <a:lnTo>
                  <a:pt x="272" y="1814"/>
                </a:lnTo>
                <a:lnTo>
                  <a:pt x="227" y="1996"/>
                </a:lnTo>
                <a:lnTo>
                  <a:pt x="46" y="2041"/>
                </a:lnTo>
                <a:lnTo>
                  <a:pt x="0" y="2132"/>
                </a:lnTo>
                <a:lnTo>
                  <a:pt x="0" y="2313"/>
                </a:lnTo>
                <a:lnTo>
                  <a:pt x="91" y="2540"/>
                </a:lnTo>
                <a:lnTo>
                  <a:pt x="182" y="2721"/>
                </a:lnTo>
                <a:lnTo>
                  <a:pt x="363" y="2767"/>
                </a:lnTo>
                <a:lnTo>
                  <a:pt x="408" y="2721"/>
                </a:lnTo>
                <a:lnTo>
                  <a:pt x="363" y="2857"/>
                </a:lnTo>
                <a:lnTo>
                  <a:pt x="590" y="2721"/>
                </a:lnTo>
                <a:lnTo>
                  <a:pt x="590" y="2812"/>
                </a:lnTo>
                <a:lnTo>
                  <a:pt x="408" y="3039"/>
                </a:lnTo>
                <a:lnTo>
                  <a:pt x="408" y="3130"/>
                </a:lnTo>
                <a:lnTo>
                  <a:pt x="499" y="3084"/>
                </a:lnTo>
                <a:lnTo>
                  <a:pt x="590" y="3084"/>
                </a:lnTo>
                <a:lnTo>
                  <a:pt x="726" y="3084"/>
                </a:lnTo>
                <a:lnTo>
                  <a:pt x="590" y="3266"/>
                </a:lnTo>
                <a:lnTo>
                  <a:pt x="499" y="3402"/>
                </a:lnTo>
                <a:lnTo>
                  <a:pt x="499" y="3492"/>
                </a:lnTo>
                <a:lnTo>
                  <a:pt x="726" y="3220"/>
                </a:lnTo>
                <a:lnTo>
                  <a:pt x="817" y="3084"/>
                </a:lnTo>
                <a:lnTo>
                  <a:pt x="953" y="3220"/>
                </a:lnTo>
                <a:lnTo>
                  <a:pt x="998" y="3175"/>
                </a:lnTo>
                <a:lnTo>
                  <a:pt x="1134" y="3356"/>
                </a:lnTo>
                <a:lnTo>
                  <a:pt x="1179" y="3311"/>
                </a:lnTo>
                <a:lnTo>
                  <a:pt x="1316" y="3583"/>
                </a:lnTo>
                <a:lnTo>
                  <a:pt x="1270" y="3628"/>
                </a:lnTo>
                <a:lnTo>
                  <a:pt x="1316" y="3765"/>
                </a:lnTo>
                <a:lnTo>
                  <a:pt x="1406" y="3719"/>
                </a:lnTo>
                <a:lnTo>
                  <a:pt x="907" y="3991"/>
                </a:lnTo>
                <a:lnTo>
                  <a:pt x="907" y="4218"/>
                </a:lnTo>
                <a:lnTo>
                  <a:pt x="1270" y="4309"/>
                </a:lnTo>
                <a:lnTo>
                  <a:pt x="1452" y="4309"/>
                </a:lnTo>
                <a:lnTo>
                  <a:pt x="1588" y="4536"/>
                </a:lnTo>
                <a:lnTo>
                  <a:pt x="1678" y="4672"/>
                </a:lnTo>
                <a:lnTo>
                  <a:pt x="1769" y="4717"/>
                </a:lnTo>
                <a:lnTo>
                  <a:pt x="2404" y="4717"/>
                </a:lnTo>
              </a:path>
            </a:pathLst>
          </a:custGeom>
          <a:noFill/>
          <a:ln w="635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8435" name="Rectangle 5"/>
          <p:cNvSpPr>
            <a:spLocks noChangeArrowheads="1"/>
          </p:cNvSpPr>
          <p:nvPr/>
        </p:nvSpPr>
        <p:spPr bwMode="auto">
          <a:xfrm>
            <a:off x="960438" y="2982913"/>
            <a:ext cx="10880725" cy="2057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7954" tIns="63980" rIns="127954" bIns="63980" anchor="ctr"/>
          <a:lstStyle/>
          <a:p>
            <a:pPr algn="ctr" defTabSz="1279525"/>
            <a:endParaRPr lang="ru-RU" sz="6200">
              <a:solidFill>
                <a:schemeClr val="tx2"/>
              </a:solidFill>
            </a:endParaRPr>
          </a:p>
        </p:txBody>
      </p:sp>
      <p:sp>
        <p:nvSpPr>
          <p:cNvPr id="18436" name="Rectangle 136"/>
          <p:cNvSpPr>
            <a:spLocks noChangeArrowheads="1"/>
          </p:cNvSpPr>
          <p:nvPr/>
        </p:nvSpPr>
        <p:spPr bwMode="auto">
          <a:xfrm>
            <a:off x="9061450" y="4300538"/>
            <a:ext cx="3740150" cy="5300662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18437" name="Text Box 137"/>
          <p:cNvSpPr txBox="1">
            <a:spLocks noChangeArrowheads="1"/>
          </p:cNvSpPr>
          <p:nvPr/>
        </p:nvSpPr>
        <p:spPr bwMode="auto">
          <a:xfrm>
            <a:off x="10836275" y="7623175"/>
            <a:ext cx="1554163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defTabSz="1279525"/>
            <a:r>
              <a:rPr lang="ru-RU" sz="1100"/>
              <a:t>Возможны слабые, средние и полные разрушения</a:t>
            </a:r>
            <a:endParaRPr lang="ru-RU"/>
          </a:p>
        </p:txBody>
      </p:sp>
      <p:sp>
        <p:nvSpPr>
          <p:cNvPr id="18438" name="Text Box 138"/>
          <p:cNvSpPr txBox="1">
            <a:spLocks noChangeAspect="1" noChangeArrowheads="1"/>
          </p:cNvSpPr>
          <p:nvPr/>
        </p:nvSpPr>
        <p:spPr bwMode="auto">
          <a:xfrm>
            <a:off x="9615488" y="4443413"/>
            <a:ext cx="2762250" cy="246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04927" tIns="52465" rIns="104927" bIns="52465"/>
          <a:lstStyle/>
          <a:p>
            <a:pPr algn="ctr" defTabSz="1279525"/>
            <a:r>
              <a:rPr lang="ru-RU" sz="1400" b="1">
                <a:latin typeface="Times New Roman" pitchFamily="18" charset="0"/>
              </a:rPr>
              <a:t>Условные</a:t>
            </a:r>
            <a:r>
              <a:rPr lang="ru-RU" sz="1400" b="1"/>
              <a:t> </a:t>
            </a:r>
            <a:r>
              <a:rPr lang="ru-RU" sz="1400" b="1">
                <a:latin typeface="Times New Roman" pitchFamily="18" charset="0"/>
              </a:rPr>
              <a:t>обозначения</a:t>
            </a:r>
            <a:endParaRPr lang="ru-RU" sz="1400" b="1"/>
          </a:p>
          <a:p>
            <a:pPr defTabSz="1279525"/>
            <a:endParaRPr lang="ru-RU"/>
          </a:p>
        </p:txBody>
      </p:sp>
      <p:grpSp>
        <p:nvGrpSpPr>
          <p:cNvPr id="18439" name="Group 139"/>
          <p:cNvGrpSpPr>
            <a:grpSpLocks/>
          </p:cNvGrpSpPr>
          <p:nvPr/>
        </p:nvGrpSpPr>
        <p:grpSpPr bwMode="auto">
          <a:xfrm>
            <a:off x="9283700" y="7377113"/>
            <a:ext cx="504825" cy="352425"/>
            <a:chOff x="6481" y="4521"/>
            <a:chExt cx="349" cy="411"/>
          </a:xfrm>
        </p:grpSpPr>
        <p:sp>
          <p:nvSpPr>
            <p:cNvPr id="18586" name="Line 140"/>
            <p:cNvSpPr>
              <a:spLocks noChangeShapeType="1"/>
            </p:cNvSpPr>
            <p:nvPr/>
          </p:nvSpPr>
          <p:spPr bwMode="auto">
            <a:xfrm>
              <a:off x="6483" y="4530"/>
              <a:ext cx="0" cy="388"/>
            </a:xfrm>
            <a:prstGeom prst="line">
              <a:avLst/>
            </a:prstGeom>
            <a:noFill/>
            <a:ln w="25400">
              <a:solidFill>
                <a:srgbClr val="8000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87" name="Line 141"/>
            <p:cNvSpPr>
              <a:spLocks noChangeShapeType="1"/>
            </p:cNvSpPr>
            <p:nvPr/>
          </p:nvSpPr>
          <p:spPr bwMode="auto">
            <a:xfrm>
              <a:off x="6483" y="4931"/>
              <a:ext cx="347" cy="1"/>
            </a:xfrm>
            <a:prstGeom prst="line">
              <a:avLst/>
            </a:prstGeom>
            <a:noFill/>
            <a:ln w="25400">
              <a:solidFill>
                <a:srgbClr val="8000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88" name="Line 142"/>
            <p:cNvSpPr>
              <a:spLocks noChangeShapeType="1"/>
            </p:cNvSpPr>
            <p:nvPr/>
          </p:nvSpPr>
          <p:spPr bwMode="auto">
            <a:xfrm>
              <a:off x="6581" y="4805"/>
              <a:ext cx="241" cy="1"/>
            </a:xfrm>
            <a:prstGeom prst="line">
              <a:avLst/>
            </a:prstGeom>
            <a:noFill/>
            <a:ln w="25400">
              <a:solidFill>
                <a:srgbClr val="8000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89" name="Line 143"/>
            <p:cNvSpPr>
              <a:spLocks noChangeShapeType="1"/>
            </p:cNvSpPr>
            <p:nvPr/>
          </p:nvSpPr>
          <p:spPr bwMode="auto">
            <a:xfrm>
              <a:off x="6807" y="4793"/>
              <a:ext cx="0" cy="135"/>
            </a:xfrm>
            <a:prstGeom prst="line">
              <a:avLst/>
            </a:prstGeom>
            <a:noFill/>
            <a:ln w="25400">
              <a:solidFill>
                <a:srgbClr val="8000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90" name="Line 144"/>
            <p:cNvSpPr>
              <a:spLocks noChangeShapeType="1"/>
            </p:cNvSpPr>
            <p:nvPr/>
          </p:nvSpPr>
          <p:spPr bwMode="auto">
            <a:xfrm>
              <a:off x="6481" y="4521"/>
              <a:ext cx="88" cy="0"/>
            </a:xfrm>
            <a:prstGeom prst="line">
              <a:avLst/>
            </a:prstGeom>
            <a:noFill/>
            <a:ln w="25400">
              <a:solidFill>
                <a:srgbClr val="8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91" name="Line 145"/>
            <p:cNvSpPr>
              <a:spLocks noChangeShapeType="1"/>
            </p:cNvSpPr>
            <p:nvPr/>
          </p:nvSpPr>
          <p:spPr bwMode="auto">
            <a:xfrm>
              <a:off x="6577" y="4521"/>
              <a:ext cx="0" cy="285"/>
            </a:xfrm>
            <a:prstGeom prst="line">
              <a:avLst/>
            </a:prstGeom>
            <a:noFill/>
            <a:ln w="25400">
              <a:solidFill>
                <a:srgbClr val="8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8440" name="Group 146"/>
          <p:cNvGrpSpPr>
            <a:grpSpLocks/>
          </p:cNvGrpSpPr>
          <p:nvPr/>
        </p:nvGrpSpPr>
        <p:grpSpPr bwMode="auto">
          <a:xfrm>
            <a:off x="9990138" y="7405688"/>
            <a:ext cx="504825" cy="350837"/>
            <a:chOff x="6481" y="4521"/>
            <a:chExt cx="349" cy="411"/>
          </a:xfrm>
        </p:grpSpPr>
        <p:sp>
          <p:nvSpPr>
            <p:cNvPr id="18580" name="Line 147"/>
            <p:cNvSpPr>
              <a:spLocks noChangeShapeType="1"/>
            </p:cNvSpPr>
            <p:nvPr/>
          </p:nvSpPr>
          <p:spPr bwMode="auto">
            <a:xfrm>
              <a:off x="6483" y="4530"/>
              <a:ext cx="0" cy="388"/>
            </a:xfrm>
            <a:prstGeom prst="line">
              <a:avLst/>
            </a:prstGeom>
            <a:noFill/>
            <a:ln w="25400">
              <a:solidFill>
                <a:srgbClr val="8000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81" name="Line 148"/>
            <p:cNvSpPr>
              <a:spLocks noChangeShapeType="1"/>
            </p:cNvSpPr>
            <p:nvPr/>
          </p:nvSpPr>
          <p:spPr bwMode="auto">
            <a:xfrm>
              <a:off x="6483" y="4931"/>
              <a:ext cx="347" cy="1"/>
            </a:xfrm>
            <a:prstGeom prst="line">
              <a:avLst/>
            </a:prstGeom>
            <a:noFill/>
            <a:ln w="25400">
              <a:solidFill>
                <a:srgbClr val="8000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82" name="Line 149"/>
            <p:cNvSpPr>
              <a:spLocks noChangeShapeType="1"/>
            </p:cNvSpPr>
            <p:nvPr/>
          </p:nvSpPr>
          <p:spPr bwMode="auto">
            <a:xfrm>
              <a:off x="6581" y="4805"/>
              <a:ext cx="241" cy="1"/>
            </a:xfrm>
            <a:prstGeom prst="line">
              <a:avLst/>
            </a:prstGeom>
            <a:noFill/>
            <a:ln w="25400">
              <a:solidFill>
                <a:srgbClr val="8000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83" name="Line 150"/>
            <p:cNvSpPr>
              <a:spLocks noChangeShapeType="1"/>
            </p:cNvSpPr>
            <p:nvPr/>
          </p:nvSpPr>
          <p:spPr bwMode="auto">
            <a:xfrm>
              <a:off x="6807" y="4793"/>
              <a:ext cx="0" cy="135"/>
            </a:xfrm>
            <a:prstGeom prst="line">
              <a:avLst/>
            </a:prstGeom>
            <a:noFill/>
            <a:ln w="25400">
              <a:solidFill>
                <a:srgbClr val="8000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84" name="Line 151"/>
            <p:cNvSpPr>
              <a:spLocks noChangeShapeType="1"/>
            </p:cNvSpPr>
            <p:nvPr/>
          </p:nvSpPr>
          <p:spPr bwMode="auto">
            <a:xfrm>
              <a:off x="6481" y="4521"/>
              <a:ext cx="88" cy="0"/>
            </a:xfrm>
            <a:prstGeom prst="line">
              <a:avLst/>
            </a:prstGeom>
            <a:noFill/>
            <a:ln w="25400">
              <a:solidFill>
                <a:srgbClr val="8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85" name="Line 152"/>
            <p:cNvSpPr>
              <a:spLocks noChangeShapeType="1"/>
            </p:cNvSpPr>
            <p:nvPr/>
          </p:nvSpPr>
          <p:spPr bwMode="auto">
            <a:xfrm>
              <a:off x="6577" y="4521"/>
              <a:ext cx="0" cy="285"/>
            </a:xfrm>
            <a:prstGeom prst="line">
              <a:avLst/>
            </a:prstGeom>
            <a:noFill/>
            <a:ln w="25400">
              <a:solidFill>
                <a:srgbClr val="8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8441" name="Group 153"/>
          <p:cNvGrpSpPr>
            <a:grpSpLocks/>
          </p:cNvGrpSpPr>
          <p:nvPr/>
        </p:nvGrpSpPr>
        <p:grpSpPr bwMode="auto">
          <a:xfrm>
            <a:off x="9688513" y="7958138"/>
            <a:ext cx="406400" cy="309562"/>
            <a:chOff x="5573" y="4880"/>
            <a:chExt cx="276" cy="296"/>
          </a:xfrm>
        </p:grpSpPr>
        <p:sp>
          <p:nvSpPr>
            <p:cNvPr id="18578" name="Line 154"/>
            <p:cNvSpPr>
              <a:spLocks noChangeShapeType="1"/>
            </p:cNvSpPr>
            <p:nvPr/>
          </p:nvSpPr>
          <p:spPr bwMode="auto">
            <a:xfrm>
              <a:off x="5573" y="4880"/>
              <a:ext cx="276" cy="282"/>
            </a:xfrm>
            <a:prstGeom prst="line">
              <a:avLst/>
            </a:prstGeom>
            <a:noFill/>
            <a:ln w="25400">
              <a:solidFill>
                <a:srgbClr val="000080"/>
              </a:solidFill>
              <a:round/>
              <a:headEnd type="none" w="sm" len="lg"/>
              <a:tailEnd type="none" w="sm" len="lg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79" name="Line 155"/>
            <p:cNvSpPr>
              <a:spLocks noChangeShapeType="1"/>
            </p:cNvSpPr>
            <p:nvPr/>
          </p:nvSpPr>
          <p:spPr bwMode="auto">
            <a:xfrm flipV="1">
              <a:off x="5580" y="4887"/>
              <a:ext cx="243" cy="289"/>
            </a:xfrm>
            <a:prstGeom prst="line">
              <a:avLst/>
            </a:prstGeom>
            <a:noFill/>
            <a:ln w="25400">
              <a:solidFill>
                <a:srgbClr val="000080"/>
              </a:solidFill>
              <a:round/>
              <a:headEnd type="none" w="sm" len="lg"/>
              <a:tailEnd type="none" w="sm" len="lg"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8442" name="Group 156"/>
          <p:cNvGrpSpPr>
            <a:grpSpLocks/>
          </p:cNvGrpSpPr>
          <p:nvPr/>
        </p:nvGrpSpPr>
        <p:grpSpPr bwMode="auto">
          <a:xfrm rot="7053318">
            <a:off x="9684544" y="8178007"/>
            <a:ext cx="206375" cy="604837"/>
            <a:chOff x="993" y="3342"/>
            <a:chExt cx="454" cy="1224"/>
          </a:xfrm>
        </p:grpSpPr>
        <p:grpSp>
          <p:nvGrpSpPr>
            <p:cNvPr id="18572" name="Group 157"/>
            <p:cNvGrpSpPr>
              <a:grpSpLocks/>
            </p:cNvGrpSpPr>
            <p:nvPr/>
          </p:nvGrpSpPr>
          <p:grpSpPr bwMode="auto">
            <a:xfrm>
              <a:off x="993" y="3342"/>
              <a:ext cx="454" cy="635"/>
              <a:chOff x="993" y="3342"/>
              <a:chExt cx="454" cy="635"/>
            </a:xfrm>
          </p:grpSpPr>
          <p:sp>
            <p:nvSpPr>
              <p:cNvPr id="18576" name="Freeform 158"/>
              <p:cNvSpPr>
                <a:spLocks/>
              </p:cNvSpPr>
              <p:nvPr/>
            </p:nvSpPr>
            <p:spPr bwMode="auto">
              <a:xfrm>
                <a:off x="993" y="3342"/>
                <a:ext cx="136" cy="635"/>
              </a:xfrm>
              <a:custGeom>
                <a:avLst/>
                <a:gdLst>
                  <a:gd name="T0" fmla="*/ 0 w 136"/>
                  <a:gd name="T1" fmla="*/ 0 h 635"/>
                  <a:gd name="T2" fmla="*/ 136 w 136"/>
                  <a:gd name="T3" fmla="*/ 136 h 635"/>
                  <a:gd name="T4" fmla="*/ 136 w 136"/>
                  <a:gd name="T5" fmla="*/ 635 h 635"/>
                  <a:gd name="T6" fmla="*/ 0 60000 65536"/>
                  <a:gd name="T7" fmla="*/ 0 60000 65536"/>
                  <a:gd name="T8" fmla="*/ 0 60000 65536"/>
                  <a:gd name="T9" fmla="*/ 0 w 136"/>
                  <a:gd name="T10" fmla="*/ 0 h 635"/>
                  <a:gd name="T11" fmla="*/ 136 w 136"/>
                  <a:gd name="T12" fmla="*/ 635 h 6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6" h="635">
                    <a:moveTo>
                      <a:pt x="0" y="0"/>
                    </a:moveTo>
                    <a:lnTo>
                      <a:pt x="136" y="136"/>
                    </a:lnTo>
                    <a:lnTo>
                      <a:pt x="136" y="635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77" name="Freeform 159"/>
              <p:cNvSpPr>
                <a:spLocks/>
              </p:cNvSpPr>
              <p:nvPr/>
            </p:nvSpPr>
            <p:spPr bwMode="auto">
              <a:xfrm flipH="1">
                <a:off x="1311" y="3342"/>
                <a:ext cx="136" cy="635"/>
              </a:xfrm>
              <a:custGeom>
                <a:avLst/>
                <a:gdLst>
                  <a:gd name="T0" fmla="*/ 0 w 136"/>
                  <a:gd name="T1" fmla="*/ 0 h 635"/>
                  <a:gd name="T2" fmla="*/ 136 w 136"/>
                  <a:gd name="T3" fmla="*/ 136 h 635"/>
                  <a:gd name="T4" fmla="*/ 136 w 136"/>
                  <a:gd name="T5" fmla="*/ 635 h 635"/>
                  <a:gd name="T6" fmla="*/ 0 60000 65536"/>
                  <a:gd name="T7" fmla="*/ 0 60000 65536"/>
                  <a:gd name="T8" fmla="*/ 0 60000 65536"/>
                  <a:gd name="T9" fmla="*/ 0 w 136"/>
                  <a:gd name="T10" fmla="*/ 0 h 635"/>
                  <a:gd name="T11" fmla="*/ 136 w 136"/>
                  <a:gd name="T12" fmla="*/ 635 h 6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6" h="635">
                    <a:moveTo>
                      <a:pt x="0" y="0"/>
                    </a:moveTo>
                    <a:lnTo>
                      <a:pt x="136" y="136"/>
                    </a:lnTo>
                    <a:lnTo>
                      <a:pt x="136" y="635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8573" name="Group 160"/>
            <p:cNvGrpSpPr>
              <a:grpSpLocks/>
            </p:cNvGrpSpPr>
            <p:nvPr/>
          </p:nvGrpSpPr>
          <p:grpSpPr bwMode="auto">
            <a:xfrm rot="10800000">
              <a:off x="993" y="3931"/>
              <a:ext cx="454" cy="635"/>
              <a:chOff x="993" y="3342"/>
              <a:chExt cx="454" cy="635"/>
            </a:xfrm>
          </p:grpSpPr>
          <p:sp>
            <p:nvSpPr>
              <p:cNvPr id="18574" name="Freeform 161"/>
              <p:cNvSpPr>
                <a:spLocks/>
              </p:cNvSpPr>
              <p:nvPr/>
            </p:nvSpPr>
            <p:spPr bwMode="auto">
              <a:xfrm>
                <a:off x="993" y="3342"/>
                <a:ext cx="136" cy="635"/>
              </a:xfrm>
              <a:custGeom>
                <a:avLst/>
                <a:gdLst>
                  <a:gd name="T0" fmla="*/ 0 w 136"/>
                  <a:gd name="T1" fmla="*/ 0 h 635"/>
                  <a:gd name="T2" fmla="*/ 136 w 136"/>
                  <a:gd name="T3" fmla="*/ 136 h 635"/>
                  <a:gd name="T4" fmla="*/ 136 w 136"/>
                  <a:gd name="T5" fmla="*/ 635 h 635"/>
                  <a:gd name="T6" fmla="*/ 0 60000 65536"/>
                  <a:gd name="T7" fmla="*/ 0 60000 65536"/>
                  <a:gd name="T8" fmla="*/ 0 60000 65536"/>
                  <a:gd name="T9" fmla="*/ 0 w 136"/>
                  <a:gd name="T10" fmla="*/ 0 h 635"/>
                  <a:gd name="T11" fmla="*/ 136 w 136"/>
                  <a:gd name="T12" fmla="*/ 635 h 6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6" h="635">
                    <a:moveTo>
                      <a:pt x="0" y="0"/>
                    </a:moveTo>
                    <a:lnTo>
                      <a:pt x="136" y="136"/>
                    </a:lnTo>
                    <a:lnTo>
                      <a:pt x="136" y="635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75" name="Freeform 162"/>
              <p:cNvSpPr>
                <a:spLocks/>
              </p:cNvSpPr>
              <p:nvPr/>
            </p:nvSpPr>
            <p:spPr bwMode="auto">
              <a:xfrm flipH="1">
                <a:off x="1311" y="3342"/>
                <a:ext cx="136" cy="635"/>
              </a:xfrm>
              <a:custGeom>
                <a:avLst/>
                <a:gdLst>
                  <a:gd name="T0" fmla="*/ 0 w 136"/>
                  <a:gd name="T1" fmla="*/ 0 h 635"/>
                  <a:gd name="T2" fmla="*/ 136 w 136"/>
                  <a:gd name="T3" fmla="*/ 136 h 635"/>
                  <a:gd name="T4" fmla="*/ 136 w 136"/>
                  <a:gd name="T5" fmla="*/ 635 h 635"/>
                  <a:gd name="T6" fmla="*/ 0 60000 65536"/>
                  <a:gd name="T7" fmla="*/ 0 60000 65536"/>
                  <a:gd name="T8" fmla="*/ 0 60000 65536"/>
                  <a:gd name="T9" fmla="*/ 0 w 136"/>
                  <a:gd name="T10" fmla="*/ 0 h 635"/>
                  <a:gd name="T11" fmla="*/ 136 w 136"/>
                  <a:gd name="T12" fmla="*/ 635 h 6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6" h="635">
                    <a:moveTo>
                      <a:pt x="0" y="0"/>
                    </a:moveTo>
                    <a:lnTo>
                      <a:pt x="136" y="136"/>
                    </a:lnTo>
                    <a:lnTo>
                      <a:pt x="136" y="635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18443" name="Text Box 163"/>
          <p:cNvSpPr txBox="1">
            <a:spLocks noChangeArrowheads="1"/>
          </p:cNvSpPr>
          <p:nvPr/>
        </p:nvSpPr>
        <p:spPr bwMode="auto">
          <a:xfrm>
            <a:off x="10836275" y="8329613"/>
            <a:ext cx="1554163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defTabSz="1279525"/>
            <a:r>
              <a:rPr lang="ru-RU" sz="1100"/>
              <a:t>мосты</a:t>
            </a:r>
            <a:endParaRPr lang="ru-RU"/>
          </a:p>
        </p:txBody>
      </p:sp>
      <p:grpSp>
        <p:nvGrpSpPr>
          <p:cNvPr id="18444" name="Group 164"/>
          <p:cNvGrpSpPr>
            <a:grpSpLocks/>
          </p:cNvGrpSpPr>
          <p:nvPr/>
        </p:nvGrpSpPr>
        <p:grpSpPr bwMode="auto">
          <a:xfrm>
            <a:off x="9083675" y="8929688"/>
            <a:ext cx="1149350" cy="406400"/>
            <a:chOff x="3442" y="3614"/>
            <a:chExt cx="638" cy="272"/>
          </a:xfrm>
        </p:grpSpPr>
        <p:grpSp>
          <p:nvGrpSpPr>
            <p:cNvPr id="18564" name="Group 165"/>
            <p:cNvGrpSpPr>
              <a:grpSpLocks/>
            </p:cNvGrpSpPr>
            <p:nvPr/>
          </p:nvGrpSpPr>
          <p:grpSpPr bwMode="auto">
            <a:xfrm>
              <a:off x="3442" y="3614"/>
              <a:ext cx="272" cy="272"/>
              <a:chOff x="0" y="1"/>
              <a:chExt cx="20000" cy="19999"/>
            </a:xfrm>
          </p:grpSpPr>
          <p:sp>
            <p:nvSpPr>
              <p:cNvPr id="18566" name="Rectangle 166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67" name="Line 167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68" name="Line 168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18569" name="Group 169"/>
              <p:cNvGrpSpPr>
                <a:grpSpLocks/>
              </p:cNvGrpSpPr>
              <p:nvPr/>
            </p:nvGrpSpPr>
            <p:grpSpPr bwMode="auto">
              <a:xfrm>
                <a:off x="8961" y="3009"/>
                <a:ext cx="2336" cy="3408"/>
                <a:chOff x="-1" y="0"/>
                <a:chExt cx="20002" cy="20000"/>
              </a:xfrm>
            </p:grpSpPr>
            <p:sp>
              <p:nvSpPr>
                <p:cNvPr id="18570" name="Line 170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8571" name="Line 171"/>
                <p:cNvSpPr>
                  <a:spLocks noChangeShapeType="1"/>
                </p:cNvSpPr>
                <p:nvPr/>
              </p:nvSpPr>
              <p:spPr bwMode="auto">
                <a:xfrm>
                  <a:off x="-1" y="11585"/>
                  <a:ext cx="20002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sp>
          <p:nvSpPr>
            <p:cNvPr id="18565" name="Rectangle 172"/>
            <p:cNvSpPr>
              <a:spLocks noChangeArrowheads="1"/>
            </p:cNvSpPr>
            <p:nvPr/>
          </p:nvSpPr>
          <p:spPr bwMode="auto">
            <a:xfrm>
              <a:off x="3805" y="3659"/>
              <a:ext cx="275" cy="224"/>
            </a:xfrm>
            <a:prstGeom prst="rect">
              <a:avLst/>
            </a:prstGeom>
            <a:noFill/>
            <a:ln w="25400">
              <a:solidFill>
                <a:srgbClr val="FFFFFF"/>
              </a:solidFill>
              <a:miter lim="800000"/>
              <a:headEnd/>
              <a:tailEnd/>
            </a:ln>
          </p:spPr>
          <p:txBody>
            <a:bodyPr lIns="17780" tIns="17780" rIns="17780" bIns="17780"/>
            <a:lstStyle/>
            <a:p>
              <a:pPr defTabSz="1279525"/>
              <a:r>
                <a:rPr lang="ru-RU" sz="1100" b="1"/>
                <a:t>№4</a:t>
              </a:r>
              <a:endParaRPr lang="ru-RU" sz="1100"/>
            </a:p>
            <a:p>
              <a:pPr defTabSz="1279525"/>
              <a:r>
                <a:rPr lang="ru-RU" sz="1100"/>
                <a:t> </a:t>
              </a:r>
              <a:r>
                <a:rPr lang="ru-RU" sz="1100" b="1"/>
                <a:t>430</a:t>
              </a:r>
              <a:endParaRPr lang="ru-RU"/>
            </a:p>
          </p:txBody>
        </p:sp>
      </p:grpSp>
      <p:sp>
        <p:nvSpPr>
          <p:cNvPr id="18445" name="Text Box 173"/>
          <p:cNvSpPr txBox="1">
            <a:spLocks noChangeArrowheads="1"/>
          </p:cNvSpPr>
          <p:nvPr/>
        </p:nvSpPr>
        <p:spPr bwMode="auto">
          <a:xfrm>
            <a:off x="10796588" y="8628063"/>
            <a:ext cx="2005012" cy="673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defTabSz="1279525"/>
            <a:r>
              <a:rPr lang="ru-RU" sz="1100"/>
              <a:t>Больница городская (районная), в числителе - номер больницы, в знаменателе - число коек </a:t>
            </a:r>
            <a:endParaRPr lang="ru-RU"/>
          </a:p>
        </p:txBody>
      </p:sp>
      <p:sp>
        <p:nvSpPr>
          <p:cNvPr id="18446" name="Line 174"/>
          <p:cNvSpPr>
            <a:spLocks noChangeShapeType="1"/>
          </p:cNvSpPr>
          <p:nvPr/>
        </p:nvSpPr>
        <p:spPr bwMode="auto">
          <a:xfrm flipH="1">
            <a:off x="9329738" y="7421563"/>
            <a:ext cx="238125" cy="546100"/>
          </a:xfrm>
          <a:prstGeom prst="line">
            <a:avLst/>
          </a:prstGeom>
          <a:noFill/>
          <a:ln w="25400">
            <a:solidFill>
              <a:srgbClr val="000080"/>
            </a:solidFill>
            <a:round/>
            <a:headEnd type="none" w="sm" len="sm"/>
            <a:tailEnd type="none" w="sm" len="sm"/>
          </a:ln>
        </p:spPr>
        <p:txBody>
          <a:bodyPr/>
          <a:lstStyle/>
          <a:p>
            <a:endParaRPr lang="ru-RU"/>
          </a:p>
        </p:txBody>
      </p:sp>
      <p:sp>
        <p:nvSpPr>
          <p:cNvPr id="18447" name="Line 175"/>
          <p:cNvSpPr>
            <a:spLocks noChangeShapeType="1"/>
          </p:cNvSpPr>
          <p:nvPr/>
        </p:nvSpPr>
        <p:spPr bwMode="auto">
          <a:xfrm>
            <a:off x="9513888" y="7446963"/>
            <a:ext cx="71437" cy="53975"/>
          </a:xfrm>
          <a:prstGeom prst="line">
            <a:avLst/>
          </a:prstGeom>
          <a:noFill/>
          <a:ln w="25400">
            <a:solidFill>
              <a:srgbClr val="000080"/>
            </a:solidFill>
            <a:round/>
            <a:headEnd type="none" w="sm" len="sm"/>
            <a:tailEnd type="none" w="sm" len="sm"/>
          </a:ln>
        </p:spPr>
        <p:txBody>
          <a:bodyPr/>
          <a:lstStyle/>
          <a:p>
            <a:endParaRPr lang="ru-RU"/>
          </a:p>
        </p:txBody>
      </p:sp>
      <p:sp>
        <p:nvSpPr>
          <p:cNvPr id="18448" name="Line 176"/>
          <p:cNvSpPr>
            <a:spLocks noChangeShapeType="1"/>
          </p:cNvSpPr>
          <p:nvPr/>
        </p:nvSpPr>
        <p:spPr bwMode="auto">
          <a:xfrm>
            <a:off x="9488488" y="7499350"/>
            <a:ext cx="69850" cy="52388"/>
          </a:xfrm>
          <a:prstGeom prst="line">
            <a:avLst/>
          </a:prstGeom>
          <a:noFill/>
          <a:ln w="25400">
            <a:solidFill>
              <a:srgbClr val="000080"/>
            </a:solidFill>
            <a:round/>
            <a:headEnd type="none" w="sm" len="sm"/>
            <a:tailEnd type="none" w="sm" len="sm"/>
          </a:ln>
        </p:spPr>
        <p:txBody>
          <a:bodyPr/>
          <a:lstStyle/>
          <a:p>
            <a:endParaRPr lang="ru-RU"/>
          </a:p>
        </p:txBody>
      </p:sp>
      <p:sp>
        <p:nvSpPr>
          <p:cNvPr id="18449" name="Line 177"/>
          <p:cNvSpPr>
            <a:spLocks noChangeShapeType="1"/>
          </p:cNvSpPr>
          <p:nvPr/>
        </p:nvSpPr>
        <p:spPr bwMode="auto">
          <a:xfrm>
            <a:off x="9463088" y="7558088"/>
            <a:ext cx="71437" cy="53975"/>
          </a:xfrm>
          <a:prstGeom prst="line">
            <a:avLst/>
          </a:prstGeom>
          <a:noFill/>
          <a:ln w="25400">
            <a:solidFill>
              <a:srgbClr val="000080"/>
            </a:solidFill>
            <a:round/>
            <a:headEnd type="none" w="sm" len="sm"/>
            <a:tailEnd type="none" w="sm" len="sm"/>
          </a:ln>
        </p:spPr>
        <p:txBody>
          <a:bodyPr/>
          <a:lstStyle/>
          <a:p>
            <a:endParaRPr lang="ru-RU"/>
          </a:p>
        </p:txBody>
      </p:sp>
      <p:sp>
        <p:nvSpPr>
          <p:cNvPr id="18450" name="Line 178"/>
          <p:cNvSpPr>
            <a:spLocks noChangeShapeType="1"/>
          </p:cNvSpPr>
          <p:nvPr/>
        </p:nvSpPr>
        <p:spPr bwMode="auto">
          <a:xfrm>
            <a:off x="9432925" y="7624763"/>
            <a:ext cx="68263" cy="55562"/>
          </a:xfrm>
          <a:prstGeom prst="line">
            <a:avLst/>
          </a:prstGeom>
          <a:noFill/>
          <a:ln w="25400">
            <a:solidFill>
              <a:srgbClr val="000080"/>
            </a:solidFill>
            <a:round/>
            <a:headEnd type="none" w="sm" len="sm"/>
            <a:tailEnd type="none" w="sm" len="sm"/>
          </a:ln>
        </p:spPr>
        <p:txBody>
          <a:bodyPr/>
          <a:lstStyle/>
          <a:p>
            <a:endParaRPr lang="ru-RU"/>
          </a:p>
        </p:txBody>
      </p:sp>
      <p:sp>
        <p:nvSpPr>
          <p:cNvPr id="18451" name="Line 179"/>
          <p:cNvSpPr>
            <a:spLocks noChangeShapeType="1"/>
          </p:cNvSpPr>
          <p:nvPr/>
        </p:nvSpPr>
        <p:spPr bwMode="auto">
          <a:xfrm>
            <a:off x="9407525" y="7694613"/>
            <a:ext cx="69850" cy="52387"/>
          </a:xfrm>
          <a:prstGeom prst="line">
            <a:avLst/>
          </a:prstGeom>
          <a:noFill/>
          <a:ln w="25400">
            <a:solidFill>
              <a:srgbClr val="000080"/>
            </a:solidFill>
            <a:round/>
            <a:headEnd type="none" w="sm" len="sm"/>
            <a:tailEnd type="none" w="sm" len="sm"/>
          </a:ln>
        </p:spPr>
        <p:txBody>
          <a:bodyPr/>
          <a:lstStyle/>
          <a:p>
            <a:endParaRPr lang="ru-RU"/>
          </a:p>
        </p:txBody>
      </p:sp>
      <p:sp>
        <p:nvSpPr>
          <p:cNvPr id="18452" name="Line 180"/>
          <p:cNvSpPr>
            <a:spLocks noChangeShapeType="1"/>
          </p:cNvSpPr>
          <p:nvPr/>
        </p:nvSpPr>
        <p:spPr bwMode="auto">
          <a:xfrm>
            <a:off x="9367838" y="7754938"/>
            <a:ext cx="71437" cy="52387"/>
          </a:xfrm>
          <a:prstGeom prst="line">
            <a:avLst/>
          </a:prstGeom>
          <a:noFill/>
          <a:ln w="25400">
            <a:solidFill>
              <a:srgbClr val="000080"/>
            </a:solidFill>
            <a:round/>
            <a:headEnd type="none" w="sm" len="sm"/>
            <a:tailEnd type="none" w="sm" len="sm"/>
          </a:ln>
        </p:spPr>
        <p:txBody>
          <a:bodyPr/>
          <a:lstStyle/>
          <a:p>
            <a:endParaRPr lang="ru-RU"/>
          </a:p>
        </p:txBody>
      </p:sp>
      <p:sp>
        <p:nvSpPr>
          <p:cNvPr id="18453" name="Line 181"/>
          <p:cNvSpPr>
            <a:spLocks noChangeShapeType="1"/>
          </p:cNvSpPr>
          <p:nvPr/>
        </p:nvSpPr>
        <p:spPr bwMode="auto">
          <a:xfrm>
            <a:off x="9347200" y="7813675"/>
            <a:ext cx="71438" cy="53975"/>
          </a:xfrm>
          <a:prstGeom prst="line">
            <a:avLst/>
          </a:prstGeom>
          <a:noFill/>
          <a:ln w="25400">
            <a:solidFill>
              <a:srgbClr val="000080"/>
            </a:solidFill>
            <a:round/>
            <a:headEnd type="none" w="sm" len="sm"/>
            <a:tailEnd type="none" w="sm" len="sm"/>
          </a:ln>
        </p:spPr>
        <p:txBody>
          <a:bodyPr/>
          <a:lstStyle/>
          <a:p>
            <a:endParaRPr lang="ru-RU"/>
          </a:p>
        </p:txBody>
      </p:sp>
      <p:sp>
        <p:nvSpPr>
          <p:cNvPr id="18454" name="Line 182"/>
          <p:cNvSpPr>
            <a:spLocks noChangeShapeType="1"/>
          </p:cNvSpPr>
          <p:nvPr/>
        </p:nvSpPr>
        <p:spPr bwMode="auto">
          <a:xfrm>
            <a:off x="9323388" y="7872413"/>
            <a:ext cx="71437" cy="52387"/>
          </a:xfrm>
          <a:prstGeom prst="line">
            <a:avLst/>
          </a:prstGeom>
          <a:noFill/>
          <a:ln w="25400">
            <a:solidFill>
              <a:srgbClr val="000080"/>
            </a:solidFill>
            <a:round/>
            <a:headEnd type="none" w="sm" len="sm"/>
            <a:tailEnd type="none" w="sm" len="sm"/>
          </a:ln>
        </p:spPr>
        <p:txBody>
          <a:bodyPr/>
          <a:lstStyle/>
          <a:p>
            <a:endParaRPr lang="ru-RU"/>
          </a:p>
        </p:txBody>
      </p:sp>
      <p:grpSp>
        <p:nvGrpSpPr>
          <p:cNvPr id="18455" name="Group 183"/>
          <p:cNvGrpSpPr>
            <a:grpSpLocks/>
          </p:cNvGrpSpPr>
          <p:nvPr/>
        </p:nvGrpSpPr>
        <p:grpSpPr bwMode="auto">
          <a:xfrm>
            <a:off x="10029825" y="7421563"/>
            <a:ext cx="303213" cy="546100"/>
            <a:chOff x="0" y="0"/>
            <a:chExt cx="20000" cy="20000"/>
          </a:xfrm>
        </p:grpSpPr>
        <p:sp>
          <p:nvSpPr>
            <p:cNvPr id="18555" name="Line 184"/>
            <p:cNvSpPr>
              <a:spLocks noChangeShapeType="1"/>
            </p:cNvSpPr>
            <p:nvPr/>
          </p:nvSpPr>
          <p:spPr bwMode="auto">
            <a:xfrm flipH="1">
              <a:off x="510" y="0"/>
              <a:ext cx="18051" cy="20000"/>
            </a:xfrm>
            <a:prstGeom prst="line">
              <a:avLst/>
            </a:prstGeom>
            <a:noFill/>
            <a:ln w="25400">
              <a:solidFill>
                <a:srgbClr val="00008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56" name="Line 185"/>
            <p:cNvSpPr>
              <a:spLocks noChangeShapeType="1"/>
            </p:cNvSpPr>
            <p:nvPr/>
          </p:nvSpPr>
          <p:spPr bwMode="auto">
            <a:xfrm>
              <a:off x="14617" y="941"/>
              <a:ext cx="5383" cy="1978"/>
            </a:xfrm>
            <a:prstGeom prst="line">
              <a:avLst/>
            </a:prstGeom>
            <a:noFill/>
            <a:ln w="25400">
              <a:solidFill>
                <a:srgbClr val="00008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57" name="Line 186"/>
            <p:cNvSpPr>
              <a:spLocks noChangeShapeType="1"/>
            </p:cNvSpPr>
            <p:nvPr/>
          </p:nvSpPr>
          <p:spPr bwMode="auto">
            <a:xfrm>
              <a:off x="12622" y="2806"/>
              <a:ext cx="5383" cy="1978"/>
            </a:xfrm>
            <a:prstGeom prst="line">
              <a:avLst/>
            </a:prstGeom>
            <a:noFill/>
            <a:ln w="25400">
              <a:solidFill>
                <a:srgbClr val="00008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58" name="Line 187"/>
            <p:cNvSpPr>
              <a:spLocks noChangeShapeType="1"/>
            </p:cNvSpPr>
            <p:nvPr/>
          </p:nvSpPr>
          <p:spPr bwMode="auto">
            <a:xfrm>
              <a:off x="10719" y="5010"/>
              <a:ext cx="5383" cy="1977"/>
            </a:xfrm>
            <a:prstGeom prst="line">
              <a:avLst/>
            </a:prstGeom>
            <a:noFill/>
            <a:ln w="25400">
              <a:solidFill>
                <a:srgbClr val="00008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59" name="Line 188"/>
            <p:cNvSpPr>
              <a:spLocks noChangeShapeType="1"/>
            </p:cNvSpPr>
            <p:nvPr/>
          </p:nvSpPr>
          <p:spPr bwMode="auto">
            <a:xfrm>
              <a:off x="8260" y="7514"/>
              <a:ext cx="5383" cy="1977"/>
            </a:xfrm>
            <a:prstGeom prst="line">
              <a:avLst/>
            </a:prstGeom>
            <a:noFill/>
            <a:ln w="25400">
              <a:solidFill>
                <a:srgbClr val="00008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60" name="Line 189"/>
            <p:cNvSpPr>
              <a:spLocks noChangeShapeType="1"/>
            </p:cNvSpPr>
            <p:nvPr/>
          </p:nvSpPr>
          <p:spPr bwMode="auto">
            <a:xfrm>
              <a:off x="6357" y="9962"/>
              <a:ext cx="5383" cy="1977"/>
            </a:xfrm>
            <a:prstGeom prst="line">
              <a:avLst/>
            </a:prstGeom>
            <a:noFill/>
            <a:ln w="25400">
              <a:solidFill>
                <a:srgbClr val="00008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61" name="Line 190"/>
            <p:cNvSpPr>
              <a:spLocks noChangeShapeType="1"/>
            </p:cNvSpPr>
            <p:nvPr/>
          </p:nvSpPr>
          <p:spPr bwMode="auto">
            <a:xfrm>
              <a:off x="3434" y="12184"/>
              <a:ext cx="5382" cy="1978"/>
            </a:xfrm>
            <a:prstGeom prst="line">
              <a:avLst/>
            </a:prstGeom>
            <a:noFill/>
            <a:ln w="25400">
              <a:solidFill>
                <a:srgbClr val="00008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62" name="Line 191"/>
            <p:cNvSpPr>
              <a:spLocks noChangeShapeType="1"/>
            </p:cNvSpPr>
            <p:nvPr/>
          </p:nvSpPr>
          <p:spPr bwMode="auto">
            <a:xfrm>
              <a:off x="1949" y="14350"/>
              <a:ext cx="5383" cy="1977"/>
            </a:xfrm>
            <a:prstGeom prst="line">
              <a:avLst/>
            </a:prstGeom>
            <a:noFill/>
            <a:ln w="25400">
              <a:solidFill>
                <a:srgbClr val="00008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63" name="Line 192"/>
            <p:cNvSpPr>
              <a:spLocks noChangeShapeType="1"/>
            </p:cNvSpPr>
            <p:nvPr/>
          </p:nvSpPr>
          <p:spPr bwMode="auto">
            <a:xfrm>
              <a:off x="0" y="16497"/>
              <a:ext cx="5383" cy="1978"/>
            </a:xfrm>
            <a:prstGeom prst="line">
              <a:avLst/>
            </a:prstGeom>
            <a:noFill/>
            <a:ln w="25400">
              <a:solidFill>
                <a:srgbClr val="00008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8456" name="Group 193"/>
          <p:cNvGrpSpPr>
            <a:grpSpLocks/>
          </p:cNvGrpSpPr>
          <p:nvPr/>
        </p:nvGrpSpPr>
        <p:grpSpPr bwMode="auto">
          <a:xfrm>
            <a:off x="10233025" y="7421563"/>
            <a:ext cx="284163" cy="501650"/>
            <a:chOff x="0" y="0"/>
            <a:chExt cx="20000" cy="20000"/>
          </a:xfrm>
        </p:grpSpPr>
        <p:sp>
          <p:nvSpPr>
            <p:cNvPr id="18546" name="Line 194"/>
            <p:cNvSpPr>
              <a:spLocks noChangeShapeType="1"/>
            </p:cNvSpPr>
            <p:nvPr/>
          </p:nvSpPr>
          <p:spPr bwMode="auto">
            <a:xfrm flipH="1">
              <a:off x="510" y="0"/>
              <a:ext cx="18051" cy="20000"/>
            </a:xfrm>
            <a:prstGeom prst="line">
              <a:avLst/>
            </a:prstGeom>
            <a:noFill/>
            <a:ln w="25400">
              <a:solidFill>
                <a:srgbClr val="00008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47" name="Line 195"/>
            <p:cNvSpPr>
              <a:spLocks noChangeShapeType="1"/>
            </p:cNvSpPr>
            <p:nvPr/>
          </p:nvSpPr>
          <p:spPr bwMode="auto">
            <a:xfrm>
              <a:off x="14617" y="941"/>
              <a:ext cx="5383" cy="1978"/>
            </a:xfrm>
            <a:prstGeom prst="line">
              <a:avLst/>
            </a:prstGeom>
            <a:noFill/>
            <a:ln w="25400">
              <a:solidFill>
                <a:srgbClr val="00008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48" name="Line 196"/>
            <p:cNvSpPr>
              <a:spLocks noChangeShapeType="1"/>
            </p:cNvSpPr>
            <p:nvPr/>
          </p:nvSpPr>
          <p:spPr bwMode="auto">
            <a:xfrm>
              <a:off x="12622" y="2806"/>
              <a:ext cx="5383" cy="1978"/>
            </a:xfrm>
            <a:prstGeom prst="line">
              <a:avLst/>
            </a:prstGeom>
            <a:noFill/>
            <a:ln w="25400">
              <a:solidFill>
                <a:srgbClr val="00008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49" name="Line 197"/>
            <p:cNvSpPr>
              <a:spLocks noChangeShapeType="1"/>
            </p:cNvSpPr>
            <p:nvPr/>
          </p:nvSpPr>
          <p:spPr bwMode="auto">
            <a:xfrm>
              <a:off x="10719" y="5010"/>
              <a:ext cx="5383" cy="1977"/>
            </a:xfrm>
            <a:prstGeom prst="line">
              <a:avLst/>
            </a:prstGeom>
            <a:noFill/>
            <a:ln w="25400">
              <a:solidFill>
                <a:srgbClr val="00008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50" name="Line 198"/>
            <p:cNvSpPr>
              <a:spLocks noChangeShapeType="1"/>
            </p:cNvSpPr>
            <p:nvPr/>
          </p:nvSpPr>
          <p:spPr bwMode="auto">
            <a:xfrm>
              <a:off x="8260" y="7514"/>
              <a:ext cx="5383" cy="1977"/>
            </a:xfrm>
            <a:prstGeom prst="line">
              <a:avLst/>
            </a:prstGeom>
            <a:noFill/>
            <a:ln w="25400">
              <a:solidFill>
                <a:srgbClr val="00008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51" name="Line 199"/>
            <p:cNvSpPr>
              <a:spLocks noChangeShapeType="1"/>
            </p:cNvSpPr>
            <p:nvPr/>
          </p:nvSpPr>
          <p:spPr bwMode="auto">
            <a:xfrm>
              <a:off x="6357" y="9962"/>
              <a:ext cx="5383" cy="1977"/>
            </a:xfrm>
            <a:prstGeom prst="line">
              <a:avLst/>
            </a:prstGeom>
            <a:noFill/>
            <a:ln w="25400">
              <a:solidFill>
                <a:srgbClr val="00008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52" name="Line 200"/>
            <p:cNvSpPr>
              <a:spLocks noChangeShapeType="1"/>
            </p:cNvSpPr>
            <p:nvPr/>
          </p:nvSpPr>
          <p:spPr bwMode="auto">
            <a:xfrm>
              <a:off x="3434" y="12184"/>
              <a:ext cx="5382" cy="1978"/>
            </a:xfrm>
            <a:prstGeom prst="line">
              <a:avLst/>
            </a:prstGeom>
            <a:noFill/>
            <a:ln w="25400">
              <a:solidFill>
                <a:srgbClr val="00008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53" name="Line 201"/>
            <p:cNvSpPr>
              <a:spLocks noChangeShapeType="1"/>
            </p:cNvSpPr>
            <p:nvPr/>
          </p:nvSpPr>
          <p:spPr bwMode="auto">
            <a:xfrm>
              <a:off x="1949" y="14350"/>
              <a:ext cx="5383" cy="1977"/>
            </a:xfrm>
            <a:prstGeom prst="line">
              <a:avLst/>
            </a:prstGeom>
            <a:noFill/>
            <a:ln w="25400">
              <a:solidFill>
                <a:srgbClr val="00008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54" name="Line 202"/>
            <p:cNvSpPr>
              <a:spLocks noChangeShapeType="1"/>
            </p:cNvSpPr>
            <p:nvPr/>
          </p:nvSpPr>
          <p:spPr bwMode="auto">
            <a:xfrm>
              <a:off x="0" y="16497"/>
              <a:ext cx="5383" cy="1978"/>
            </a:xfrm>
            <a:prstGeom prst="line">
              <a:avLst/>
            </a:prstGeom>
            <a:noFill/>
            <a:ln w="25400">
              <a:solidFill>
                <a:srgbClr val="00008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8457" name="Group 203"/>
          <p:cNvGrpSpPr>
            <a:grpSpLocks/>
          </p:cNvGrpSpPr>
          <p:nvPr/>
        </p:nvGrpSpPr>
        <p:grpSpPr bwMode="auto">
          <a:xfrm>
            <a:off x="9728200" y="7924800"/>
            <a:ext cx="504825" cy="354013"/>
            <a:chOff x="6481" y="4521"/>
            <a:chExt cx="349" cy="411"/>
          </a:xfrm>
        </p:grpSpPr>
        <p:sp>
          <p:nvSpPr>
            <p:cNvPr id="18540" name="Line 204"/>
            <p:cNvSpPr>
              <a:spLocks noChangeShapeType="1"/>
            </p:cNvSpPr>
            <p:nvPr/>
          </p:nvSpPr>
          <p:spPr bwMode="auto">
            <a:xfrm>
              <a:off x="6483" y="4530"/>
              <a:ext cx="0" cy="388"/>
            </a:xfrm>
            <a:prstGeom prst="line">
              <a:avLst/>
            </a:prstGeom>
            <a:noFill/>
            <a:ln w="25400">
              <a:solidFill>
                <a:srgbClr val="8000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41" name="Line 205"/>
            <p:cNvSpPr>
              <a:spLocks noChangeShapeType="1"/>
            </p:cNvSpPr>
            <p:nvPr/>
          </p:nvSpPr>
          <p:spPr bwMode="auto">
            <a:xfrm>
              <a:off x="6483" y="4931"/>
              <a:ext cx="347" cy="1"/>
            </a:xfrm>
            <a:prstGeom prst="line">
              <a:avLst/>
            </a:prstGeom>
            <a:noFill/>
            <a:ln w="25400">
              <a:solidFill>
                <a:srgbClr val="8000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42" name="Line 206"/>
            <p:cNvSpPr>
              <a:spLocks noChangeShapeType="1"/>
            </p:cNvSpPr>
            <p:nvPr/>
          </p:nvSpPr>
          <p:spPr bwMode="auto">
            <a:xfrm>
              <a:off x="6581" y="4805"/>
              <a:ext cx="241" cy="1"/>
            </a:xfrm>
            <a:prstGeom prst="line">
              <a:avLst/>
            </a:prstGeom>
            <a:noFill/>
            <a:ln w="25400">
              <a:solidFill>
                <a:srgbClr val="8000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43" name="Line 207"/>
            <p:cNvSpPr>
              <a:spLocks noChangeShapeType="1"/>
            </p:cNvSpPr>
            <p:nvPr/>
          </p:nvSpPr>
          <p:spPr bwMode="auto">
            <a:xfrm>
              <a:off x="6807" y="4793"/>
              <a:ext cx="0" cy="135"/>
            </a:xfrm>
            <a:prstGeom prst="line">
              <a:avLst/>
            </a:prstGeom>
            <a:noFill/>
            <a:ln w="25400">
              <a:solidFill>
                <a:srgbClr val="8000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44" name="Line 208"/>
            <p:cNvSpPr>
              <a:spLocks noChangeShapeType="1"/>
            </p:cNvSpPr>
            <p:nvPr/>
          </p:nvSpPr>
          <p:spPr bwMode="auto">
            <a:xfrm>
              <a:off x="6481" y="4521"/>
              <a:ext cx="88" cy="0"/>
            </a:xfrm>
            <a:prstGeom prst="line">
              <a:avLst/>
            </a:prstGeom>
            <a:noFill/>
            <a:ln w="25400">
              <a:solidFill>
                <a:srgbClr val="8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45" name="Line 209"/>
            <p:cNvSpPr>
              <a:spLocks noChangeShapeType="1"/>
            </p:cNvSpPr>
            <p:nvPr/>
          </p:nvSpPr>
          <p:spPr bwMode="auto">
            <a:xfrm>
              <a:off x="6577" y="4521"/>
              <a:ext cx="0" cy="285"/>
            </a:xfrm>
            <a:prstGeom prst="line">
              <a:avLst/>
            </a:prstGeom>
            <a:noFill/>
            <a:ln w="25400">
              <a:solidFill>
                <a:srgbClr val="8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8458" name="Прямоугольник 235"/>
          <p:cNvSpPr>
            <a:spLocks noChangeArrowheads="1"/>
          </p:cNvSpPr>
          <p:nvPr/>
        </p:nvSpPr>
        <p:spPr bwMode="auto">
          <a:xfrm>
            <a:off x="9329738" y="4943475"/>
            <a:ext cx="500062" cy="285750"/>
          </a:xfrm>
          <a:prstGeom prst="rect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defTabSz="1279525"/>
            <a:endParaRPr lang="ru-RU"/>
          </a:p>
        </p:txBody>
      </p:sp>
      <p:sp>
        <p:nvSpPr>
          <p:cNvPr id="18459" name="Rectangle 67"/>
          <p:cNvSpPr>
            <a:spLocks noChangeArrowheads="1"/>
          </p:cNvSpPr>
          <p:nvPr/>
        </p:nvSpPr>
        <p:spPr bwMode="auto">
          <a:xfrm>
            <a:off x="9329738" y="6157913"/>
            <a:ext cx="431800" cy="360362"/>
          </a:xfrm>
          <a:prstGeom prst="rect">
            <a:avLst/>
          </a:prstGeom>
          <a:solidFill>
            <a:schemeClr val="accent1">
              <a:alpha val="7059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18460" name="AutoShape 68"/>
          <p:cNvSpPr>
            <a:spLocks noChangeArrowheads="1"/>
          </p:cNvSpPr>
          <p:nvPr/>
        </p:nvSpPr>
        <p:spPr bwMode="auto">
          <a:xfrm>
            <a:off x="9401175" y="6229350"/>
            <a:ext cx="287338" cy="215900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2147483647 w 21600"/>
              <a:gd name="T7" fmla="*/ 2147483647 h 21600"/>
              <a:gd name="T8" fmla="*/ 2147483647 w 21600"/>
              <a:gd name="T9" fmla="*/ 2147483647 h 21600"/>
              <a:gd name="T10" fmla="*/ 2147483647 w 21600"/>
              <a:gd name="T11" fmla="*/ 2147483647 h 21600"/>
              <a:gd name="T12" fmla="*/ 2147483647 w 21600"/>
              <a:gd name="T13" fmla="*/ 2147483647 h 21600"/>
              <a:gd name="T14" fmla="*/ 2147483647 w 21600"/>
              <a:gd name="T15" fmla="*/ 2147483647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400" y="10800"/>
                </a:moveTo>
                <a:cubicBezTo>
                  <a:pt x="5400" y="13782"/>
                  <a:pt x="7818" y="16200"/>
                  <a:pt x="10800" y="16200"/>
                </a:cubicBezTo>
                <a:cubicBezTo>
                  <a:pt x="13782" y="16200"/>
                  <a:pt x="16200" y="13782"/>
                  <a:pt x="16200" y="10800"/>
                </a:cubicBezTo>
                <a:cubicBezTo>
                  <a:pt x="16200" y="7818"/>
                  <a:pt x="13782" y="5400"/>
                  <a:pt x="10800" y="5400"/>
                </a:cubicBezTo>
                <a:cubicBezTo>
                  <a:pt x="7818" y="5400"/>
                  <a:pt x="5400" y="7818"/>
                  <a:pt x="5400" y="10800"/>
                </a:cubicBezTo>
                <a:close/>
              </a:path>
            </a:pathLst>
          </a:cu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defTabSz="1279525"/>
            <a:endParaRPr lang="ru-RU"/>
          </a:p>
        </p:txBody>
      </p:sp>
      <p:sp>
        <p:nvSpPr>
          <p:cNvPr id="18461" name="Text Box 137"/>
          <p:cNvSpPr txBox="1">
            <a:spLocks noChangeArrowheads="1"/>
          </p:cNvSpPr>
          <p:nvPr/>
        </p:nvSpPr>
        <p:spPr bwMode="auto">
          <a:xfrm>
            <a:off x="10115550" y="4800600"/>
            <a:ext cx="1554163" cy="381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defTabSz="1279525"/>
            <a:endParaRPr lang="ru-RU"/>
          </a:p>
        </p:txBody>
      </p:sp>
      <p:sp>
        <p:nvSpPr>
          <p:cNvPr id="18462" name="Text Box 137"/>
          <p:cNvSpPr txBox="1">
            <a:spLocks noChangeArrowheads="1"/>
          </p:cNvSpPr>
          <p:nvPr/>
        </p:nvSpPr>
        <p:spPr bwMode="auto">
          <a:xfrm>
            <a:off x="10115550" y="4872038"/>
            <a:ext cx="2214563" cy="973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defTabSz="1279525"/>
            <a:r>
              <a:rPr lang="ru-RU" sz="2800" b="1">
                <a:cs typeface="Arial" charset="0"/>
              </a:rPr>
              <a:t> </a:t>
            </a:r>
            <a:r>
              <a:rPr lang="ru-RU" sz="900" b="1">
                <a:cs typeface="Arial" charset="0"/>
              </a:rPr>
              <a:t>места дислокации сил и средств поиска и спасения (с указанием Ф.И.О руководителя организации, номера телефона рабочего и мобильного, номер телефона дежурной смены); </a:t>
            </a:r>
            <a:endParaRPr lang="ru-RU" sz="900"/>
          </a:p>
        </p:txBody>
      </p:sp>
      <p:sp>
        <p:nvSpPr>
          <p:cNvPr id="18463" name="Text Box 60"/>
          <p:cNvSpPr txBox="1">
            <a:spLocks noChangeArrowheads="1"/>
          </p:cNvSpPr>
          <p:nvPr/>
        </p:nvSpPr>
        <p:spPr bwMode="auto">
          <a:xfrm>
            <a:off x="9972675" y="6800850"/>
            <a:ext cx="1928813" cy="200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28" tIns="45714" rIns="91428" bIns="45714">
            <a:spAutoFit/>
          </a:bodyPr>
          <a:lstStyle/>
          <a:p>
            <a:pPr defTabSz="912813"/>
            <a:r>
              <a:rPr lang="ru-RU" sz="700"/>
              <a:t>Авио разведка</a:t>
            </a:r>
          </a:p>
        </p:txBody>
      </p:sp>
      <p:sp>
        <p:nvSpPr>
          <p:cNvPr id="18464" name="Овал 244"/>
          <p:cNvSpPr>
            <a:spLocks noChangeArrowheads="1"/>
          </p:cNvSpPr>
          <p:nvPr/>
        </p:nvSpPr>
        <p:spPr bwMode="auto">
          <a:xfrm>
            <a:off x="9329738" y="6800850"/>
            <a:ext cx="500062" cy="214313"/>
          </a:xfrm>
          <a:prstGeom prst="ellipse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defTabSz="1279525"/>
            <a:endParaRPr lang="ru-RU"/>
          </a:p>
        </p:txBody>
      </p:sp>
      <p:sp>
        <p:nvSpPr>
          <p:cNvPr id="18465" name="Text Box 60"/>
          <p:cNvSpPr txBox="1">
            <a:spLocks noChangeArrowheads="1"/>
          </p:cNvSpPr>
          <p:nvPr/>
        </p:nvSpPr>
        <p:spPr bwMode="auto">
          <a:xfrm>
            <a:off x="10196513" y="6381750"/>
            <a:ext cx="1928812" cy="200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28" tIns="45714" rIns="91428" bIns="45714">
            <a:spAutoFit/>
          </a:bodyPr>
          <a:lstStyle/>
          <a:p>
            <a:pPr defTabSz="912813"/>
            <a:r>
              <a:rPr lang="ru-RU" sz="700"/>
              <a:t>Вертолетные площадки</a:t>
            </a:r>
          </a:p>
        </p:txBody>
      </p:sp>
      <p:sp>
        <p:nvSpPr>
          <p:cNvPr id="18466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1055688"/>
            <a:ext cx="12801600" cy="766762"/>
          </a:xfrm>
          <a:solidFill>
            <a:srgbClr val="DDDDDD"/>
          </a:solidFill>
        </p:spPr>
        <p:txBody>
          <a:bodyPr/>
          <a:lstStyle/>
          <a:p>
            <a:pPr eaLnBrk="1" hangingPunct="1"/>
            <a:r>
              <a:rPr lang="ru-RU" sz="320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Риски обрушения зданий, сооружений, пород</a:t>
            </a:r>
            <a:r>
              <a:rPr lang="ru-RU" sz="3200" smtClean="0">
                <a:latin typeface="Times New Roman" pitchFamily="18" charset="0"/>
              </a:rPr>
              <a:t> </a:t>
            </a:r>
          </a:p>
        </p:txBody>
      </p:sp>
      <p:graphicFrame>
        <p:nvGraphicFramePr>
          <p:cNvPr id="18637" name="Group 205"/>
          <p:cNvGraphicFramePr>
            <a:graphicFrameLocks noGrp="1"/>
          </p:cNvGraphicFramePr>
          <p:nvPr/>
        </p:nvGraphicFramePr>
        <p:xfrm>
          <a:off x="0" y="1943100"/>
          <a:ext cx="5391150" cy="1368561"/>
        </p:xfrm>
        <a:graphic>
          <a:graphicData uri="http://schemas.openxmlformats.org/drawingml/2006/table">
            <a:tbl>
              <a:tblPr/>
              <a:tblGrid>
                <a:gridCol w="714375"/>
                <a:gridCol w="717550"/>
                <a:gridCol w="792163"/>
                <a:gridCol w="720725"/>
                <a:gridCol w="719137"/>
                <a:gridCol w="1727200"/>
              </a:tblGrid>
              <a:tr h="415925">
                <a:tc gridSpan="5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Статистика</a:t>
                      </a:r>
                      <a:endParaRPr kumimoji="0" lang="ru-RU" sz="2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79207" marR="179207" marT="89603" marB="896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Оценка риска возникновения ЧС</a:t>
                      </a:r>
                      <a:endParaRPr kumimoji="0" lang="ru-RU" sz="2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79207" marR="179207" marT="89603" marB="896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29845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2015</a:t>
                      </a:r>
                      <a:endParaRPr kumimoji="0" lang="ru-RU" sz="2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79207" marR="179207" marT="89603" marB="896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2016</a:t>
                      </a:r>
                      <a:endParaRPr kumimoji="0" lang="ru-RU" sz="2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79207" marR="179207" marT="89603" marB="896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2017</a:t>
                      </a:r>
                      <a:endParaRPr kumimoji="0" lang="ru-RU" sz="2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79207" marR="179207" marT="89603" marB="896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2018</a:t>
                      </a:r>
                      <a:endParaRPr kumimoji="0" lang="ru-RU" sz="2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79207" marR="179207" marT="89603" marB="896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2019</a:t>
                      </a:r>
                      <a:endParaRPr kumimoji="0" lang="ru-RU" sz="2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79207" marR="179207" marT="89603" marB="896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90550">
                <a:tc>
                  <a:txBody>
                    <a:bodyPr/>
                    <a:lstStyle/>
                    <a:p>
                      <a:pPr marL="0" marR="0" lvl="0" indent="0" algn="just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  <a:endParaRPr kumimoji="0" lang="ru-RU" sz="2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79207" marR="179207" marT="89603" marB="896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  <a:endParaRPr kumimoji="0" lang="ru-RU" sz="2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79207" marR="179207" marT="89603" marB="896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  <a:endParaRPr kumimoji="0" lang="ru-RU" sz="2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79207" marR="179207" marT="89603" marB="896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  <a:endParaRPr kumimoji="0" lang="ru-RU" sz="2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79207" marR="179207" marT="89603" marB="896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  <a:endParaRPr kumimoji="0" lang="ru-RU" sz="2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79207" marR="179207" marT="89603" marB="896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маловероятно</a:t>
                      </a:r>
                      <a:endParaRPr kumimoji="0" lang="ru-RU" sz="2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79207" marR="179207" marT="89603" marB="896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8642" name="Group 210"/>
          <p:cNvGraphicFramePr>
            <a:graphicFrameLocks noGrp="1"/>
          </p:cNvGraphicFramePr>
          <p:nvPr/>
        </p:nvGraphicFramePr>
        <p:xfrm>
          <a:off x="5608638" y="1847850"/>
          <a:ext cx="7084649" cy="2926688"/>
        </p:xfrm>
        <a:graphic>
          <a:graphicData uri="http://schemas.openxmlformats.org/drawingml/2006/table">
            <a:tbl>
              <a:tblPr/>
              <a:tblGrid>
                <a:gridCol w="1150937"/>
                <a:gridCol w="865188"/>
                <a:gridCol w="725487"/>
                <a:gridCol w="385400"/>
                <a:gridCol w="501650"/>
                <a:gridCol w="647700"/>
                <a:gridCol w="720725"/>
                <a:gridCol w="1079500"/>
                <a:gridCol w="1008062"/>
              </a:tblGrid>
              <a:tr h="355600">
                <a:tc gridSpan="8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Характеристика населенных пунктов</a:t>
                      </a:r>
                      <a:endParaRPr kumimoji="0" lang="ru-RU" sz="2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79222" marR="179222" marT="89611" marB="89611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>
                        <a:alpha val="50195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79222" marR="179222" marT="89611" marB="89611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>
                        <a:alpha val="50195"/>
                      </a:srgbClr>
                    </a:solidFill>
                  </a:tcPr>
                </a:tc>
              </a:tr>
              <a:tr h="354013"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Населенный пункт</a:t>
                      </a:r>
                      <a:endParaRPr kumimoji="0" lang="ru-RU" sz="2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79222" marR="179222" marT="89611" marB="8961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>
                        <a:alpha val="50195"/>
                      </a:srgb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кол-во жителей</a:t>
                      </a:r>
                      <a:endParaRPr kumimoji="0" lang="ru-RU" sz="2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79222" marR="179222" marT="89611" marB="8961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>
                        <a:alpha val="50195"/>
                      </a:srgbClr>
                    </a:solidFill>
                  </a:tcPr>
                </a:tc>
                <a:tc gridSpan="5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кол-во жилых домов</a:t>
                      </a:r>
                      <a:endParaRPr kumimoji="0" lang="ru-RU" sz="2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79222" marR="179222" marT="89611" marB="8961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>
                        <a:alpha val="50195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износа жилого сектора</a:t>
                      </a:r>
                      <a:endParaRPr kumimoji="0" lang="ru-RU" sz="2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79222" marR="179222" marT="89611" marB="8961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>
                        <a:alpha val="50195"/>
                      </a:srgb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негазофи-цированного жилья</a:t>
                      </a:r>
                      <a:endParaRPr kumimoji="0" lang="ru-RU" sz="2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79222" marR="179222" marT="89611" marB="8961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>
                        <a:alpha val="50195"/>
                      </a:srgbClr>
                    </a:solidFill>
                  </a:tcPr>
                </a:tc>
              </a:tr>
              <a:tr h="5746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всего</a:t>
                      </a:r>
                      <a:endParaRPr kumimoji="0" lang="ru-RU" sz="2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0000" marR="180000" marT="90000" marB="90000" vert="eaVert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 эт</a:t>
                      </a:r>
                      <a:endParaRPr kumimoji="0" lang="ru-RU" sz="2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0000" marR="180000" marT="90000" marB="90000" vert="eaVert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3-5 эт</a:t>
                      </a:r>
                      <a:endParaRPr kumimoji="0" lang="ru-RU" sz="2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0000" marR="180000" marT="90000" marB="90000" vert="eaVert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6-9 эт</a:t>
                      </a:r>
                      <a:endParaRPr kumimoji="0" lang="ru-RU" sz="2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0000" marR="180000" marT="90000" marB="90000" vert="eaVert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Свыше 9 эт</a:t>
                      </a:r>
                    </a:p>
                  </a:txBody>
                  <a:tcPr marL="180000" marR="180000" marT="90000" marB="90000" vert="eaVert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>
                        <a:alpha val="50195"/>
                      </a:srgb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8895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Красноярское СП</a:t>
                      </a:r>
                      <a:endParaRPr kumimoji="0" lang="ru-RU" sz="2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79222" marR="179222" marT="89611" marB="896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5779</a:t>
                      </a:r>
                      <a:endParaRPr kumimoji="0" lang="ru-RU" sz="2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79222" marR="179222" marT="89611" marB="896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2267</a:t>
                      </a:r>
                      <a:endParaRPr kumimoji="0" lang="ru-RU" sz="2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79222" marR="179222" marT="89611" marB="896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-</a:t>
                      </a:r>
                      <a:endParaRPr kumimoji="0" lang="ru-RU" sz="2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79222" marR="179222" marT="89611" marB="896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 -</a:t>
                      </a:r>
                      <a:endParaRPr kumimoji="0" lang="ru-RU" sz="2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79222" marR="179222" marT="89611" marB="896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 -</a:t>
                      </a:r>
                      <a:endParaRPr kumimoji="0" lang="ru-RU" sz="2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79222" marR="179222" marT="89611" marB="896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 -</a:t>
                      </a:r>
                      <a:endParaRPr kumimoji="0" lang="ru-RU" sz="2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79222" marR="179222" marT="89611" marB="896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 15</a:t>
                      </a:r>
                      <a:endParaRPr kumimoji="0" lang="ru-RU" sz="2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79222" marR="179222" marT="89611" marB="896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 30</a:t>
                      </a:r>
                      <a:endParaRPr kumimoji="0" lang="ru-RU" sz="2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79222" marR="179222" marT="89611" marB="896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>
                        <a:alpha val="50195"/>
                      </a:srgbClr>
                    </a:solidFill>
                  </a:tcPr>
                </a:tc>
              </a:tr>
              <a:tr h="29368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Итого за район</a:t>
                      </a:r>
                      <a:endParaRPr kumimoji="0" lang="ru-RU" sz="2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79222" marR="179222" marT="89611" marB="896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5779</a:t>
                      </a:r>
                    </a:p>
                  </a:txBody>
                  <a:tcPr marL="179222" marR="179222" marT="89611" marB="896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2267</a:t>
                      </a:r>
                      <a:endParaRPr kumimoji="0" lang="ru-RU" sz="2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79222" marR="179222" marT="89611" marB="896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- </a:t>
                      </a:r>
                      <a:endParaRPr kumimoji="0" lang="ru-RU" sz="2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79222" marR="179222" marT="89611" marB="896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 -</a:t>
                      </a:r>
                      <a:endParaRPr kumimoji="0" lang="ru-RU" sz="2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79222" marR="179222" marT="89611" marB="896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 -</a:t>
                      </a:r>
                      <a:endParaRPr kumimoji="0" lang="ru-RU" sz="2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79222" marR="179222" marT="89611" marB="896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 -</a:t>
                      </a:r>
                      <a:endParaRPr kumimoji="0" lang="ru-RU" sz="2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79222" marR="179222" marT="89611" marB="896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 15</a:t>
                      </a:r>
                      <a:endParaRPr kumimoji="0" lang="ru-RU" sz="2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79222" marR="179222" marT="89611" marB="896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 30</a:t>
                      </a:r>
                      <a:endParaRPr kumimoji="0" lang="ru-RU" sz="2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79222" marR="179222" marT="89611" marB="89611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>
                        <a:alpha val="50195"/>
                      </a:srgbClr>
                    </a:solidFill>
                  </a:tcPr>
                </a:tc>
              </a:tr>
            </a:tbl>
          </a:graphicData>
        </a:graphic>
      </p:graphicFrame>
      <p:sp>
        <p:nvSpPr>
          <p:cNvPr id="18538" name="Text Box 240"/>
          <p:cNvSpPr txBox="1">
            <a:spLocks noChangeArrowheads="1"/>
          </p:cNvSpPr>
          <p:nvPr/>
        </p:nvSpPr>
        <p:spPr bwMode="auto">
          <a:xfrm>
            <a:off x="0" y="5872163"/>
            <a:ext cx="9044006" cy="205287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wrap="square" lIns="128016" tIns="64008" rIns="128016" bIns="64008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>
                <a:solidFill>
                  <a:srgbClr val="FF3300"/>
                </a:solidFill>
              </a:rPr>
              <a:t>РИСКИ ВОЗНИКНОВЕНИЯ ОБРУШЕНИЯ ЗДАНИЙ, СООРУЖЕНИЙ И ПОРОД ОТСУТСТВУЮТ В СВЯЗИ С ОТСУТСТВИЕМ В КРАСНОЯРСКОМ СЕЛЬСКОМ ПОСЕЛЕНИИ ЗДАНИЙ И СООРУЖЕНИЙ ЭТАЖНОСТЬЮ 2 И БОЛЕЕ ЭТАЖЕЙ. </a:t>
            </a:r>
          </a:p>
        </p:txBody>
      </p:sp>
      <p:sp>
        <p:nvSpPr>
          <p:cNvPr id="18539" name="Text Box 4"/>
          <p:cNvSpPr txBox="1">
            <a:spLocks noChangeArrowheads="1"/>
          </p:cNvSpPr>
          <p:nvPr/>
        </p:nvSpPr>
        <p:spPr bwMode="auto">
          <a:xfrm>
            <a:off x="0" y="0"/>
            <a:ext cx="12801600" cy="1066800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91395" tIns="45697" rIns="91395" bIns="45697">
            <a:spAutoFit/>
          </a:bodyPr>
          <a:lstStyle/>
          <a:p>
            <a:pPr algn="ctr" defTabSz="1279525"/>
            <a:r>
              <a:rPr lang="ru-RU" sz="3200" b="1">
                <a:solidFill>
                  <a:schemeClr val="tx2"/>
                </a:solidFill>
                <a:latin typeface="Times New Roman" pitchFamily="18" charset="0"/>
              </a:rPr>
              <a:t>Паспорт территории Красноярского сельского поселения</a:t>
            </a:r>
          </a:p>
          <a:p>
            <a:pPr algn="ctr" defTabSz="1279525"/>
            <a:r>
              <a:rPr lang="ru-RU" sz="3200" b="1">
                <a:solidFill>
                  <a:schemeClr val="tx2"/>
                </a:solidFill>
                <a:latin typeface="Times New Roman" pitchFamily="18" charset="0"/>
              </a:rPr>
              <a:t>Цимлянского района Ростовской области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Grp="1" noChangeArrowheads="1"/>
          </p:cNvSpPr>
          <p:nvPr>
            <p:ph type="subTitle" idx="1"/>
          </p:nvPr>
        </p:nvSpPr>
        <p:spPr/>
        <p:txBody>
          <a:bodyPr/>
          <a:lstStyle/>
          <a:p>
            <a:pPr eaLnBrk="1" hangingPunct="1"/>
            <a:r>
              <a:rPr lang="ru-RU" smtClean="0"/>
              <a:t>Титульный лист</a:t>
            </a:r>
          </a:p>
        </p:txBody>
      </p:sp>
      <p:pic>
        <p:nvPicPr>
          <p:cNvPr id="19459" name="Picture 3" descr="заставка-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8308" name="Rectangle 4"/>
          <p:cNvSpPr>
            <a:spLocks noGrp="1" noChangeArrowheads="1"/>
          </p:cNvSpPr>
          <p:nvPr>
            <p:ph type="ctrTitle"/>
          </p:nvPr>
        </p:nvSpPr>
        <p:spPr>
          <a:xfrm>
            <a:off x="0" y="31226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/>
          <a:lstStyle/>
          <a:p>
            <a:pPr eaLnBrk="1" hangingPunct="1">
              <a:defRPr/>
            </a:pPr>
            <a:r>
              <a:rPr lang="ru-RU" sz="4300" b="1" smtClean="0">
                <a:solidFill>
                  <a:srgbClr val="FFFF00"/>
                </a:solidFill>
              </a:rPr>
              <a:t>РИСКИ ВОЗНИКНОВЕНИЯ ПОЖАРОВ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Freeform 58"/>
          <p:cNvSpPr>
            <a:spLocks/>
          </p:cNvSpPr>
          <p:nvPr/>
        </p:nvSpPr>
        <p:spPr bwMode="auto">
          <a:xfrm>
            <a:off x="4024313" y="2136775"/>
            <a:ext cx="4248150" cy="7488238"/>
          </a:xfrm>
          <a:custGeom>
            <a:avLst/>
            <a:gdLst>
              <a:gd name="T0" fmla="*/ 2404 w 2676"/>
              <a:gd name="T1" fmla="*/ 4717 h 4717"/>
              <a:gd name="T2" fmla="*/ 2223 w 2676"/>
              <a:gd name="T3" fmla="*/ 3765 h 4717"/>
              <a:gd name="T4" fmla="*/ 1815 w 2676"/>
              <a:gd name="T5" fmla="*/ 3266 h 4717"/>
              <a:gd name="T6" fmla="*/ 2132 w 2676"/>
              <a:gd name="T7" fmla="*/ 2494 h 4717"/>
              <a:gd name="T8" fmla="*/ 2041 w 2676"/>
              <a:gd name="T9" fmla="*/ 1996 h 4717"/>
              <a:gd name="T10" fmla="*/ 1860 w 2676"/>
              <a:gd name="T11" fmla="*/ 1859 h 4717"/>
              <a:gd name="T12" fmla="*/ 2676 w 2676"/>
              <a:gd name="T13" fmla="*/ 1451 h 4717"/>
              <a:gd name="T14" fmla="*/ 2631 w 2676"/>
              <a:gd name="T15" fmla="*/ 0 h 4717"/>
              <a:gd name="T16" fmla="*/ 1225 w 2676"/>
              <a:gd name="T17" fmla="*/ 45 h 4717"/>
              <a:gd name="T18" fmla="*/ 318 w 2676"/>
              <a:gd name="T19" fmla="*/ 136 h 4717"/>
              <a:gd name="T20" fmla="*/ 272 w 2676"/>
              <a:gd name="T21" fmla="*/ 363 h 4717"/>
              <a:gd name="T22" fmla="*/ 0 w 2676"/>
              <a:gd name="T23" fmla="*/ 453 h 4717"/>
              <a:gd name="T24" fmla="*/ 0 w 2676"/>
              <a:gd name="T25" fmla="*/ 725 h 4717"/>
              <a:gd name="T26" fmla="*/ 91 w 2676"/>
              <a:gd name="T27" fmla="*/ 816 h 4717"/>
              <a:gd name="T28" fmla="*/ 272 w 2676"/>
              <a:gd name="T29" fmla="*/ 816 h 4717"/>
              <a:gd name="T30" fmla="*/ 363 w 2676"/>
              <a:gd name="T31" fmla="*/ 1270 h 4717"/>
              <a:gd name="T32" fmla="*/ 91 w 2676"/>
              <a:gd name="T33" fmla="*/ 1315 h 4717"/>
              <a:gd name="T34" fmla="*/ 0 w 2676"/>
              <a:gd name="T35" fmla="*/ 1451 h 4717"/>
              <a:gd name="T36" fmla="*/ 182 w 2676"/>
              <a:gd name="T37" fmla="*/ 1814 h 4717"/>
              <a:gd name="T38" fmla="*/ 227 w 2676"/>
              <a:gd name="T39" fmla="*/ 1996 h 4717"/>
              <a:gd name="T40" fmla="*/ 0 w 2676"/>
              <a:gd name="T41" fmla="*/ 2132 h 4717"/>
              <a:gd name="T42" fmla="*/ 91 w 2676"/>
              <a:gd name="T43" fmla="*/ 2540 h 4717"/>
              <a:gd name="T44" fmla="*/ 363 w 2676"/>
              <a:gd name="T45" fmla="*/ 2767 h 4717"/>
              <a:gd name="T46" fmla="*/ 363 w 2676"/>
              <a:gd name="T47" fmla="*/ 2857 h 4717"/>
              <a:gd name="T48" fmla="*/ 590 w 2676"/>
              <a:gd name="T49" fmla="*/ 2812 h 4717"/>
              <a:gd name="T50" fmla="*/ 408 w 2676"/>
              <a:gd name="T51" fmla="*/ 3130 h 4717"/>
              <a:gd name="T52" fmla="*/ 590 w 2676"/>
              <a:gd name="T53" fmla="*/ 3084 h 4717"/>
              <a:gd name="T54" fmla="*/ 590 w 2676"/>
              <a:gd name="T55" fmla="*/ 3266 h 4717"/>
              <a:gd name="T56" fmla="*/ 499 w 2676"/>
              <a:gd name="T57" fmla="*/ 3492 h 4717"/>
              <a:gd name="T58" fmla="*/ 817 w 2676"/>
              <a:gd name="T59" fmla="*/ 3084 h 4717"/>
              <a:gd name="T60" fmla="*/ 998 w 2676"/>
              <a:gd name="T61" fmla="*/ 3175 h 4717"/>
              <a:gd name="T62" fmla="*/ 1179 w 2676"/>
              <a:gd name="T63" fmla="*/ 3311 h 4717"/>
              <a:gd name="T64" fmla="*/ 1270 w 2676"/>
              <a:gd name="T65" fmla="*/ 3628 h 4717"/>
              <a:gd name="T66" fmla="*/ 1406 w 2676"/>
              <a:gd name="T67" fmla="*/ 3719 h 4717"/>
              <a:gd name="T68" fmla="*/ 907 w 2676"/>
              <a:gd name="T69" fmla="*/ 4218 h 4717"/>
              <a:gd name="T70" fmla="*/ 1452 w 2676"/>
              <a:gd name="T71" fmla="*/ 4309 h 4717"/>
              <a:gd name="T72" fmla="*/ 1678 w 2676"/>
              <a:gd name="T73" fmla="*/ 4672 h 4717"/>
              <a:gd name="T74" fmla="*/ 2404 w 2676"/>
              <a:gd name="T75" fmla="*/ 4717 h 4717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676"/>
              <a:gd name="T115" fmla="*/ 0 h 4717"/>
              <a:gd name="T116" fmla="*/ 2676 w 2676"/>
              <a:gd name="T117" fmla="*/ 4717 h 4717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676" h="4717">
                <a:moveTo>
                  <a:pt x="1633" y="4717"/>
                </a:moveTo>
                <a:lnTo>
                  <a:pt x="2404" y="4717"/>
                </a:lnTo>
                <a:lnTo>
                  <a:pt x="2359" y="3855"/>
                </a:lnTo>
                <a:lnTo>
                  <a:pt x="2223" y="3765"/>
                </a:lnTo>
                <a:lnTo>
                  <a:pt x="2177" y="3628"/>
                </a:lnTo>
                <a:lnTo>
                  <a:pt x="1815" y="3266"/>
                </a:lnTo>
                <a:lnTo>
                  <a:pt x="1542" y="2767"/>
                </a:lnTo>
                <a:lnTo>
                  <a:pt x="2132" y="2494"/>
                </a:lnTo>
                <a:lnTo>
                  <a:pt x="2087" y="2086"/>
                </a:lnTo>
                <a:lnTo>
                  <a:pt x="2041" y="1996"/>
                </a:lnTo>
                <a:lnTo>
                  <a:pt x="1905" y="1996"/>
                </a:lnTo>
                <a:lnTo>
                  <a:pt x="1860" y="1859"/>
                </a:lnTo>
                <a:lnTo>
                  <a:pt x="2586" y="1859"/>
                </a:lnTo>
                <a:lnTo>
                  <a:pt x="2676" y="1451"/>
                </a:lnTo>
                <a:lnTo>
                  <a:pt x="2631" y="907"/>
                </a:lnTo>
                <a:lnTo>
                  <a:pt x="2631" y="0"/>
                </a:lnTo>
                <a:lnTo>
                  <a:pt x="1815" y="45"/>
                </a:lnTo>
                <a:lnTo>
                  <a:pt x="1225" y="45"/>
                </a:lnTo>
                <a:lnTo>
                  <a:pt x="590" y="136"/>
                </a:lnTo>
                <a:lnTo>
                  <a:pt x="318" y="136"/>
                </a:lnTo>
                <a:lnTo>
                  <a:pt x="363" y="317"/>
                </a:lnTo>
                <a:lnTo>
                  <a:pt x="272" y="363"/>
                </a:lnTo>
                <a:lnTo>
                  <a:pt x="0" y="363"/>
                </a:lnTo>
                <a:lnTo>
                  <a:pt x="0" y="453"/>
                </a:lnTo>
                <a:lnTo>
                  <a:pt x="91" y="499"/>
                </a:lnTo>
                <a:lnTo>
                  <a:pt x="0" y="725"/>
                </a:lnTo>
                <a:lnTo>
                  <a:pt x="136" y="680"/>
                </a:lnTo>
                <a:lnTo>
                  <a:pt x="91" y="816"/>
                </a:lnTo>
                <a:lnTo>
                  <a:pt x="182" y="862"/>
                </a:lnTo>
                <a:lnTo>
                  <a:pt x="272" y="816"/>
                </a:lnTo>
                <a:lnTo>
                  <a:pt x="408" y="1088"/>
                </a:lnTo>
                <a:lnTo>
                  <a:pt x="363" y="1270"/>
                </a:lnTo>
                <a:lnTo>
                  <a:pt x="272" y="1360"/>
                </a:lnTo>
                <a:lnTo>
                  <a:pt x="91" y="1315"/>
                </a:lnTo>
                <a:lnTo>
                  <a:pt x="0" y="1315"/>
                </a:lnTo>
                <a:lnTo>
                  <a:pt x="0" y="1451"/>
                </a:lnTo>
                <a:lnTo>
                  <a:pt x="91" y="1678"/>
                </a:lnTo>
                <a:lnTo>
                  <a:pt x="182" y="1814"/>
                </a:lnTo>
                <a:lnTo>
                  <a:pt x="272" y="1814"/>
                </a:lnTo>
                <a:lnTo>
                  <a:pt x="227" y="1996"/>
                </a:lnTo>
                <a:lnTo>
                  <a:pt x="46" y="2041"/>
                </a:lnTo>
                <a:lnTo>
                  <a:pt x="0" y="2132"/>
                </a:lnTo>
                <a:lnTo>
                  <a:pt x="0" y="2313"/>
                </a:lnTo>
                <a:lnTo>
                  <a:pt x="91" y="2540"/>
                </a:lnTo>
                <a:lnTo>
                  <a:pt x="182" y="2721"/>
                </a:lnTo>
                <a:lnTo>
                  <a:pt x="363" y="2767"/>
                </a:lnTo>
                <a:lnTo>
                  <a:pt x="408" y="2721"/>
                </a:lnTo>
                <a:lnTo>
                  <a:pt x="363" y="2857"/>
                </a:lnTo>
                <a:lnTo>
                  <a:pt x="590" y="2721"/>
                </a:lnTo>
                <a:lnTo>
                  <a:pt x="590" y="2812"/>
                </a:lnTo>
                <a:lnTo>
                  <a:pt x="408" y="3039"/>
                </a:lnTo>
                <a:lnTo>
                  <a:pt x="408" y="3130"/>
                </a:lnTo>
                <a:lnTo>
                  <a:pt x="499" y="3084"/>
                </a:lnTo>
                <a:lnTo>
                  <a:pt x="590" y="3084"/>
                </a:lnTo>
                <a:lnTo>
                  <a:pt x="726" y="3084"/>
                </a:lnTo>
                <a:lnTo>
                  <a:pt x="590" y="3266"/>
                </a:lnTo>
                <a:lnTo>
                  <a:pt x="499" y="3402"/>
                </a:lnTo>
                <a:lnTo>
                  <a:pt x="499" y="3492"/>
                </a:lnTo>
                <a:lnTo>
                  <a:pt x="726" y="3220"/>
                </a:lnTo>
                <a:lnTo>
                  <a:pt x="817" y="3084"/>
                </a:lnTo>
                <a:lnTo>
                  <a:pt x="953" y="3220"/>
                </a:lnTo>
                <a:lnTo>
                  <a:pt x="998" y="3175"/>
                </a:lnTo>
                <a:lnTo>
                  <a:pt x="1134" y="3356"/>
                </a:lnTo>
                <a:lnTo>
                  <a:pt x="1179" y="3311"/>
                </a:lnTo>
                <a:lnTo>
                  <a:pt x="1316" y="3583"/>
                </a:lnTo>
                <a:lnTo>
                  <a:pt x="1270" y="3628"/>
                </a:lnTo>
                <a:lnTo>
                  <a:pt x="1316" y="3765"/>
                </a:lnTo>
                <a:lnTo>
                  <a:pt x="1406" y="3719"/>
                </a:lnTo>
                <a:lnTo>
                  <a:pt x="907" y="3991"/>
                </a:lnTo>
                <a:lnTo>
                  <a:pt x="907" y="4218"/>
                </a:lnTo>
                <a:lnTo>
                  <a:pt x="1270" y="4309"/>
                </a:lnTo>
                <a:lnTo>
                  <a:pt x="1452" y="4309"/>
                </a:lnTo>
                <a:lnTo>
                  <a:pt x="1588" y="4536"/>
                </a:lnTo>
                <a:lnTo>
                  <a:pt x="1678" y="4672"/>
                </a:lnTo>
                <a:lnTo>
                  <a:pt x="1769" y="4717"/>
                </a:lnTo>
                <a:lnTo>
                  <a:pt x="2404" y="4717"/>
                </a:lnTo>
              </a:path>
            </a:pathLst>
          </a:custGeom>
          <a:noFill/>
          <a:ln w="635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grpSp>
        <p:nvGrpSpPr>
          <p:cNvPr id="20483" name="Group 174"/>
          <p:cNvGrpSpPr>
            <a:grpSpLocks/>
          </p:cNvGrpSpPr>
          <p:nvPr/>
        </p:nvGrpSpPr>
        <p:grpSpPr bwMode="auto">
          <a:xfrm>
            <a:off x="9056688" y="2460625"/>
            <a:ext cx="265112" cy="185738"/>
            <a:chOff x="4014" y="3375"/>
            <a:chExt cx="167" cy="117"/>
          </a:xfrm>
        </p:grpSpPr>
        <p:sp>
          <p:nvSpPr>
            <p:cNvPr id="20533" name="Freeform 175"/>
            <p:cNvSpPr>
              <a:spLocks noChangeArrowheads="1"/>
            </p:cNvSpPr>
            <p:nvPr/>
          </p:nvSpPr>
          <p:spPr bwMode="auto">
            <a:xfrm>
              <a:off x="4059" y="3393"/>
              <a:ext cx="75" cy="57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w 20000"/>
                <a:gd name="T9" fmla="*/ 0 h 20000"/>
                <a:gd name="T10" fmla="*/ 0 w 20000"/>
                <a:gd name="T11" fmla="*/ 0 h 20000"/>
                <a:gd name="T12" fmla="*/ 0 w 20000"/>
                <a:gd name="T13" fmla="*/ 0 h 20000"/>
                <a:gd name="T14" fmla="*/ 0 w 20000"/>
                <a:gd name="T15" fmla="*/ 0 h 20000"/>
                <a:gd name="T16" fmla="*/ 0 w 20000"/>
                <a:gd name="T17" fmla="*/ 0 h 20000"/>
                <a:gd name="T18" fmla="*/ 0 w 20000"/>
                <a:gd name="T19" fmla="*/ 0 h 20000"/>
                <a:gd name="T20" fmla="*/ 0 w 20000"/>
                <a:gd name="T21" fmla="*/ 0 h 20000"/>
                <a:gd name="T22" fmla="*/ 0 w 20000"/>
                <a:gd name="T23" fmla="*/ 0 h 20000"/>
                <a:gd name="T24" fmla="*/ 0 w 20000"/>
                <a:gd name="T25" fmla="*/ 0 h 20000"/>
                <a:gd name="T26" fmla="*/ 0 w 20000"/>
                <a:gd name="T27" fmla="*/ 0 h 20000"/>
                <a:gd name="T28" fmla="*/ 0 w 20000"/>
                <a:gd name="T29" fmla="*/ 0 h 20000"/>
                <a:gd name="T30" fmla="*/ 0 w 20000"/>
                <a:gd name="T31" fmla="*/ 0 h 20000"/>
                <a:gd name="T32" fmla="*/ 0 w 20000"/>
                <a:gd name="T33" fmla="*/ 0 h 20000"/>
                <a:gd name="T34" fmla="*/ 0 w 20000"/>
                <a:gd name="T35" fmla="*/ 0 h 20000"/>
                <a:gd name="T36" fmla="*/ 0 w 20000"/>
                <a:gd name="T37" fmla="*/ 0 h 20000"/>
                <a:gd name="T38" fmla="*/ 0 w 20000"/>
                <a:gd name="T39" fmla="*/ 0 h 20000"/>
                <a:gd name="T40" fmla="*/ 0 w 20000"/>
                <a:gd name="T41" fmla="*/ 0 h 20000"/>
                <a:gd name="T42" fmla="*/ 0 w 20000"/>
                <a:gd name="T43" fmla="*/ 0 h 20000"/>
                <a:gd name="T44" fmla="*/ 0 w 20000"/>
                <a:gd name="T45" fmla="*/ 0 h 20000"/>
                <a:gd name="T46" fmla="*/ 0 w 20000"/>
                <a:gd name="T47" fmla="*/ 0 h 20000"/>
                <a:gd name="T48" fmla="*/ 0 w 20000"/>
                <a:gd name="T49" fmla="*/ 0 h 20000"/>
                <a:gd name="T50" fmla="*/ 0 w 20000"/>
                <a:gd name="T51" fmla="*/ 0 h 20000"/>
                <a:gd name="T52" fmla="*/ 0 w 20000"/>
                <a:gd name="T53" fmla="*/ 0 h 20000"/>
                <a:gd name="T54" fmla="*/ 0 w 20000"/>
                <a:gd name="T55" fmla="*/ 0 h 20000"/>
                <a:gd name="T56" fmla="*/ 0 w 20000"/>
                <a:gd name="T57" fmla="*/ 0 h 20000"/>
                <a:gd name="T58" fmla="*/ 0 w 20000"/>
                <a:gd name="T59" fmla="*/ 0 h 20000"/>
                <a:gd name="T60" fmla="*/ 0 w 20000"/>
                <a:gd name="T61" fmla="*/ 0 h 20000"/>
                <a:gd name="T62" fmla="*/ 0 w 20000"/>
                <a:gd name="T63" fmla="*/ 0 h 20000"/>
                <a:gd name="T64" fmla="*/ 0 w 20000"/>
                <a:gd name="T65" fmla="*/ 0 h 20000"/>
                <a:gd name="T66" fmla="*/ 0 w 20000"/>
                <a:gd name="T67" fmla="*/ 0 h 20000"/>
                <a:gd name="T68" fmla="*/ 0 w 20000"/>
                <a:gd name="T69" fmla="*/ 0 h 20000"/>
                <a:gd name="T70" fmla="*/ 0 w 20000"/>
                <a:gd name="T71" fmla="*/ 0 h 20000"/>
                <a:gd name="T72" fmla="*/ 0 w 20000"/>
                <a:gd name="T73" fmla="*/ 0 h 20000"/>
                <a:gd name="T74" fmla="*/ 0 w 20000"/>
                <a:gd name="T75" fmla="*/ 0 h 20000"/>
                <a:gd name="T76" fmla="*/ 0 w 20000"/>
                <a:gd name="T77" fmla="*/ 0 h 20000"/>
                <a:gd name="T78" fmla="*/ 0 w 20000"/>
                <a:gd name="T79" fmla="*/ 0 h 20000"/>
                <a:gd name="T80" fmla="*/ 0 w 20000"/>
                <a:gd name="T81" fmla="*/ 0 h 20000"/>
                <a:gd name="T82" fmla="*/ 0 w 20000"/>
                <a:gd name="T83" fmla="*/ 0 h 20000"/>
                <a:gd name="T84" fmla="*/ 0 w 20000"/>
                <a:gd name="T85" fmla="*/ 0 h 20000"/>
                <a:gd name="T86" fmla="*/ 0 w 20000"/>
                <a:gd name="T87" fmla="*/ 0 h 20000"/>
                <a:gd name="T88" fmla="*/ 0 w 20000"/>
                <a:gd name="T89" fmla="*/ 0 h 20000"/>
                <a:gd name="T90" fmla="*/ 0 w 20000"/>
                <a:gd name="T91" fmla="*/ 0 h 20000"/>
                <a:gd name="T92" fmla="*/ 0 w 20000"/>
                <a:gd name="T93" fmla="*/ 0 h 20000"/>
                <a:gd name="T94" fmla="*/ 0 w 20000"/>
                <a:gd name="T95" fmla="*/ 0 h 20000"/>
                <a:gd name="T96" fmla="*/ 0 w 20000"/>
                <a:gd name="T97" fmla="*/ 0 h 20000"/>
                <a:gd name="T98" fmla="*/ 0 w 20000"/>
                <a:gd name="T99" fmla="*/ 0 h 20000"/>
                <a:gd name="T100" fmla="*/ 0 w 20000"/>
                <a:gd name="T101" fmla="*/ 0 h 20000"/>
                <a:gd name="T102" fmla="*/ 0 w 20000"/>
                <a:gd name="T103" fmla="*/ 0 h 20000"/>
                <a:gd name="T104" fmla="*/ 0 w 20000"/>
                <a:gd name="T105" fmla="*/ 0 h 200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0000"/>
                <a:gd name="T160" fmla="*/ 0 h 20000"/>
                <a:gd name="T161" fmla="*/ 20000 w 20000"/>
                <a:gd name="T162" fmla="*/ 20000 h 200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0000" h="20000">
                  <a:moveTo>
                    <a:pt x="4224" y="19380"/>
                  </a:moveTo>
                  <a:lnTo>
                    <a:pt x="4112" y="19638"/>
                  </a:lnTo>
                  <a:lnTo>
                    <a:pt x="3972" y="19638"/>
                  </a:lnTo>
                  <a:lnTo>
                    <a:pt x="3497" y="19380"/>
                  </a:lnTo>
                  <a:lnTo>
                    <a:pt x="3301" y="19380"/>
                  </a:lnTo>
                  <a:lnTo>
                    <a:pt x="2909" y="19018"/>
                  </a:lnTo>
                  <a:lnTo>
                    <a:pt x="2685" y="19018"/>
                  </a:lnTo>
                  <a:lnTo>
                    <a:pt x="2685" y="18760"/>
                  </a:lnTo>
                  <a:lnTo>
                    <a:pt x="2545" y="18398"/>
                  </a:lnTo>
                  <a:lnTo>
                    <a:pt x="2294" y="18398"/>
                  </a:lnTo>
                  <a:lnTo>
                    <a:pt x="2294" y="18140"/>
                  </a:lnTo>
                  <a:lnTo>
                    <a:pt x="1790" y="17829"/>
                  </a:lnTo>
                  <a:lnTo>
                    <a:pt x="1483" y="17209"/>
                  </a:lnTo>
                  <a:lnTo>
                    <a:pt x="1007" y="16951"/>
                  </a:lnTo>
                  <a:lnTo>
                    <a:pt x="867" y="16589"/>
                  </a:lnTo>
                  <a:lnTo>
                    <a:pt x="867" y="16021"/>
                  </a:lnTo>
                  <a:lnTo>
                    <a:pt x="671" y="15659"/>
                  </a:lnTo>
                  <a:lnTo>
                    <a:pt x="671" y="15401"/>
                  </a:lnTo>
                  <a:lnTo>
                    <a:pt x="420" y="15039"/>
                  </a:lnTo>
                  <a:lnTo>
                    <a:pt x="140" y="14470"/>
                  </a:lnTo>
                  <a:lnTo>
                    <a:pt x="0" y="14212"/>
                  </a:lnTo>
                  <a:lnTo>
                    <a:pt x="0" y="9561"/>
                  </a:lnTo>
                  <a:lnTo>
                    <a:pt x="140" y="9199"/>
                  </a:lnTo>
                  <a:lnTo>
                    <a:pt x="140" y="8372"/>
                  </a:lnTo>
                  <a:lnTo>
                    <a:pt x="420" y="8010"/>
                  </a:lnTo>
                  <a:lnTo>
                    <a:pt x="420" y="7649"/>
                  </a:lnTo>
                  <a:lnTo>
                    <a:pt x="671" y="7132"/>
                  </a:lnTo>
                  <a:lnTo>
                    <a:pt x="671" y="6098"/>
                  </a:lnTo>
                  <a:lnTo>
                    <a:pt x="867" y="6098"/>
                  </a:lnTo>
                  <a:lnTo>
                    <a:pt x="867" y="4651"/>
                  </a:lnTo>
                  <a:lnTo>
                    <a:pt x="1007" y="4289"/>
                  </a:lnTo>
                  <a:lnTo>
                    <a:pt x="1231" y="3721"/>
                  </a:lnTo>
                  <a:lnTo>
                    <a:pt x="2098" y="2481"/>
                  </a:lnTo>
                  <a:lnTo>
                    <a:pt x="2294" y="2481"/>
                  </a:lnTo>
                  <a:lnTo>
                    <a:pt x="2294" y="2222"/>
                  </a:lnTo>
                  <a:lnTo>
                    <a:pt x="2545" y="1912"/>
                  </a:lnTo>
                  <a:lnTo>
                    <a:pt x="2685" y="1912"/>
                  </a:lnTo>
                  <a:lnTo>
                    <a:pt x="2909" y="1189"/>
                  </a:lnTo>
                  <a:lnTo>
                    <a:pt x="3105" y="1189"/>
                  </a:lnTo>
                  <a:lnTo>
                    <a:pt x="3105" y="930"/>
                  </a:lnTo>
                  <a:lnTo>
                    <a:pt x="3301" y="930"/>
                  </a:lnTo>
                  <a:lnTo>
                    <a:pt x="3301" y="672"/>
                  </a:lnTo>
                  <a:lnTo>
                    <a:pt x="3497" y="672"/>
                  </a:lnTo>
                  <a:lnTo>
                    <a:pt x="3497" y="362"/>
                  </a:lnTo>
                  <a:lnTo>
                    <a:pt x="3748" y="362"/>
                  </a:lnTo>
                  <a:lnTo>
                    <a:pt x="3748" y="930"/>
                  </a:lnTo>
                  <a:lnTo>
                    <a:pt x="3497" y="1189"/>
                  </a:lnTo>
                  <a:lnTo>
                    <a:pt x="3497" y="2481"/>
                  </a:lnTo>
                  <a:lnTo>
                    <a:pt x="3301" y="2481"/>
                  </a:lnTo>
                  <a:lnTo>
                    <a:pt x="3301" y="6822"/>
                  </a:lnTo>
                  <a:lnTo>
                    <a:pt x="3497" y="7132"/>
                  </a:lnTo>
                  <a:lnTo>
                    <a:pt x="3497" y="7390"/>
                  </a:lnTo>
                  <a:lnTo>
                    <a:pt x="3748" y="7390"/>
                  </a:lnTo>
                  <a:lnTo>
                    <a:pt x="3748" y="7649"/>
                  </a:lnTo>
                  <a:lnTo>
                    <a:pt x="3972" y="7649"/>
                  </a:lnTo>
                  <a:lnTo>
                    <a:pt x="3972" y="8372"/>
                  </a:lnTo>
                  <a:lnTo>
                    <a:pt x="4364" y="8372"/>
                  </a:lnTo>
                  <a:lnTo>
                    <a:pt x="4364" y="8010"/>
                  </a:lnTo>
                  <a:lnTo>
                    <a:pt x="4783" y="8010"/>
                  </a:lnTo>
                  <a:lnTo>
                    <a:pt x="4979" y="7649"/>
                  </a:lnTo>
                  <a:lnTo>
                    <a:pt x="5147" y="7390"/>
                  </a:lnTo>
                  <a:lnTo>
                    <a:pt x="5790" y="7390"/>
                  </a:lnTo>
                  <a:lnTo>
                    <a:pt x="5790" y="7132"/>
                  </a:lnTo>
                  <a:lnTo>
                    <a:pt x="6042" y="6822"/>
                  </a:lnTo>
                  <a:lnTo>
                    <a:pt x="6462" y="6460"/>
                  </a:lnTo>
                  <a:lnTo>
                    <a:pt x="6657" y="6098"/>
                  </a:lnTo>
                  <a:lnTo>
                    <a:pt x="6657" y="5840"/>
                  </a:lnTo>
                  <a:lnTo>
                    <a:pt x="6825" y="5840"/>
                  </a:lnTo>
                  <a:lnTo>
                    <a:pt x="6825" y="4910"/>
                  </a:lnTo>
                  <a:lnTo>
                    <a:pt x="7105" y="4910"/>
                  </a:lnTo>
                  <a:lnTo>
                    <a:pt x="7273" y="4651"/>
                  </a:lnTo>
                  <a:lnTo>
                    <a:pt x="7273" y="3101"/>
                  </a:lnTo>
                  <a:lnTo>
                    <a:pt x="7105" y="3101"/>
                  </a:lnTo>
                  <a:lnTo>
                    <a:pt x="7105" y="2481"/>
                  </a:lnTo>
                  <a:lnTo>
                    <a:pt x="6825" y="2222"/>
                  </a:lnTo>
                  <a:lnTo>
                    <a:pt x="6825" y="1550"/>
                  </a:lnTo>
                  <a:lnTo>
                    <a:pt x="6657" y="1189"/>
                  </a:lnTo>
                  <a:lnTo>
                    <a:pt x="6657" y="672"/>
                  </a:lnTo>
                  <a:lnTo>
                    <a:pt x="6462" y="362"/>
                  </a:lnTo>
                  <a:lnTo>
                    <a:pt x="6462" y="0"/>
                  </a:lnTo>
                  <a:lnTo>
                    <a:pt x="7413" y="0"/>
                  </a:lnTo>
                  <a:lnTo>
                    <a:pt x="7664" y="362"/>
                  </a:lnTo>
                  <a:lnTo>
                    <a:pt x="8336" y="362"/>
                  </a:lnTo>
                  <a:lnTo>
                    <a:pt x="8476" y="672"/>
                  </a:lnTo>
                  <a:lnTo>
                    <a:pt x="9343" y="672"/>
                  </a:lnTo>
                  <a:lnTo>
                    <a:pt x="9343" y="930"/>
                  </a:lnTo>
                  <a:lnTo>
                    <a:pt x="9706" y="930"/>
                  </a:lnTo>
                  <a:lnTo>
                    <a:pt x="9706" y="1189"/>
                  </a:lnTo>
                  <a:lnTo>
                    <a:pt x="10154" y="1189"/>
                  </a:lnTo>
                  <a:lnTo>
                    <a:pt x="10154" y="1550"/>
                  </a:lnTo>
                  <a:lnTo>
                    <a:pt x="10434" y="1550"/>
                  </a:lnTo>
                  <a:lnTo>
                    <a:pt x="10629" y="1912"/>
                  </a:lnTo>
                  <a:lnTo>
                    <a:pt x="10629" y="2222"/>
                  </a:lnTo>
                  <a:lnTo>
                    <a:pt x="10881" y="2222"/>
                  </a:lnTo>
                  <a:lnTo>
                    <a:pt x="10881" y="2739"/>
                  </a:lnTo>
                  <a:lnTo>
                    <a:pt x="11021" y="2739"/>
                  </a:lnTo>
                  <a:lnTo>
                    <a:pt x="11021" y="3463"/>
                  </a:lnTo>
                  <a:lnTo>
                    <a:pt x="11245" y="3463"/>
                  </a:lnTo>
                  <a:lnTo>
                    <a:pt x="11245" y="3721"/>
                  </a:lnTo>
                  <a:lnTo>
                    <a:pt x="11497" y="4031"/>
                  </a:lnTo>
                  <a:lnTo>
                    <a:pt x="11497" y="4651"/>
                  </a:lnTo>
                  <a:lnTo>
                    <a:pt x="11692" y="4910"/>
                  </a:lnTo>
                  <a:lnTo>
                    <a:pt x="11692" y="8630"/>
                  </a:lnTo>
                  <a:lnTo>
                    <a:pt x="11692" y="8010"/>
                  </a:lnTo>
                  <a:lnTo>
                    <a:pt x="11832" y="8010"/>
                  </a:lnTo>
                  <a:lnTo>
                    <a:pt x="12112" y="7649"/>
                  </a:lnTo>
                  <a:lnTo>
                    <a:pt x="12252" y="7649"/>
                  </a:lnTo>
                  <a:lnTo>
                    <a:pt x="12252" y="7390"/>
                  </a:lnTo>
                  <a:lnTo>
                    <a:pt x="12559" y="7390"/>
                  </a:lnTo>
                  <a:lnTo>
                    <a:pt x="12559" y="7132"/>
                  </a:lnTo>
                  <a:lnTo>
                    <a:pt x="12699" y="7132"/>
                  </a:lnTo>
                  <a:lnTo>
                    <a:pt x="12699" y="6822"/>
                  </a:lnTo>
                  <a:lnTo>
                    <a:pt x="12923" y="6460"/>
                  </a:lnTo>
                  <a:lnTo>
                    <a:pt x="13175" y="6098"/>
                  </a:lnTo>
                  <a:lnTo>
                    <a:pt x="13175" y="5581"/>
                  </a:lnTo>
                  <a:lnTo>
                    <a:pt x="13371" y="5581"/>
                  </a:lnTo>
                  <a:lnTo>
                    <a:pt x="13371" y="4651"/>
                  </a:lnTo>
                  <a:lnTo>
                    <a:pt x="13510" y="4289"/>
                  </a:lnTo>
                  <a:lnTo>
                    <a:pt x="13510" y="3721"/>
                  </a:lnTo>
                  <a:lnTo>
                    <a:pt x="13371" y="3463"/>
                  </a:lnTo>
                  <a:lnTo>
                    <a:pt x="13371" y="2481"/>
                  </a:lnTo>
                  <a:lnTo>
                    <a:pt x="13175" y="2481"/>
                  </a:lnTo>
                  <a:lnTo>
                    <a:pt x="13175" y="1550"/>
                  </a:lnTo>
                  <a:lnTo>
                    <a:pt x="12923" y="1550"/>
                  </a:lnTo>
                  <a:lnTo>
                    <a:pt x="12923" y="1189"/>
                  </a:lnTo>
                  <a:lnTo>
                    <a:pt x="13371" y="1189"/>
                  </a:lnTo>
                  <a:lnTo>
                    <a:pt x="13371" y="1550"/>
                  </a:lnTo>
                  <a:lnTo>
                    <a:pt x="13762" y="1550"/>
                  </a:lnTo>
                  <a:lnTo>
                    <a:pt x="13930" y="1912"/>
                  </a:lnTo>
                  <a:lnTo>
                    <a:pt x="14322" y="1912"/>
                  </a:lnTo>
                  <a:lnTo>
                    <a:pt x="14322" y="2222"/>
                  </a:lnTo>
                  <a:lnTo>
                    <a:pt x="14601" y="2222"/>
                  </a:lnTo>
                  <a:lnTo>
                    <a:pt x="14853" y="2481"/>
                  </a:lnTo>
                  <a:lnTo>
                    <a:pt x="15049" y="2481"/>
                  </a:lnTo>
                  <a:lnTo>
                    <a:pt x="15049" y="2739"/>
                  </a:lnTo>
                  <a:lnTo>
                    <a:pt x="15161" y="3101"/>
                  </a:lnTo>
                  <a:lnTo>
                    <a:pt x="15161" y="3463"/>
                  </a:lnTo>
                  <a:lnTo>
                    <a:pt x="15441" y="3463"/>
                  </a:lnTo>
                  <a:lnTo>
                    <a:pt x="15664" y="3721"/>
                  </a:lnTo>
                  <a:lnTo>
                    <a:pt x="15664" y="4031"/>
                  </a:lnTo>
                  <a:lnTo>
                    <a:pt x="15804" y="4289"/>
                  </a:lnTo>
                  <a:lnTo>
                    <a:pt x="15804" y="4651"/>
                  </a:lnTo>
                  <a:lnTo>
                    <a:pt x="16000" y="4651"/>
                  </a:lnTo>
                  <a:lnTo>
                    <a:pt x="16000" y="5840"/>
                  </a:lnTo>
                  <a:lnTo>
                    <a:pt x="16224" y="6098"/>
                  </a:lnTo>
                  <a:lnTo>
                    <a:pt x="16224" y="6822"/>
                  </a:lnTo>
                  <a:lnTo>
                    <a:pt x="16476" y="7132"/>
                  </a:lnTo>
                  <a:lnTo>
                    <a:pt x="16476" y="8372"/>
                  </a:lnTo>
                  <a:lnTo>
                    <a:pt x="16476" y="7649"/>
                  </a:lnTo>
                  <a:lnTo>
                    <a:pt x="16671" y="7649"/>
                  </a:lnTo>
                  <a:lnTo>
                    <a:pt x="16671" y="7390"/>
                  </a:lnTo>
                  <a:lnTo>
                    <a:pt x="16839" y="7390"/>
                  </a:lnTo>
                  <a:lnTo>
                    <a:pt x="17119" y="7132"/>
                  </a:lnTo>
                  <a:lnTo>
                    <a:pt x="17343" y="7132"/>
                  </a:lnTo>
                  <a:lnTo>
                    <a:pt x="17343" y="6822"/>
                  </a:lnTo>
                  <a:lnTo>
                    <a:pt x="17678" y="6822"/>
                  </a:lnTo>
                  <a:lnTo>
                    <a:pt x="17678" y="6460"/>
                  </a:lnTo>
                  <a:lnTo>
                    <a:pt x="17902" y="6460"/>
                  </a:lnTo>
                  <a:lnTo>
                    <a:pt x="18154" y="6098"/>
                  </a:lnTo>
                  <a:lnTo>
                    <a:pt x="18154" y="5840"/>
                  </a:lnTo>
                  <a:lnTo>
                    <a:pt x="18490" y="5271"/>
                  </a:lnTo>
                  <a:lnTo>
                    <a:pt x="18965" y="4910"/>
                  </a:lnTo>
                  <a:lnTo>
                    <a:pt x="18965" y="4651"/>
                  </a:lnTo>
                  <a:lnTo>
                    <a:pt x="19161" y="4651"/>
                  </a:lnTo>
                  <a:lnTo>
                    <a:pt x="19161" y="3101"/>
                  </a:lnTo>
                  <a:lnTo>
                    <a:pt x="19357" y="3101"/>
                  </a:lnTo>
                  <a:lnTo>
                    <a:pt x="19357" y="3463"/>
                  </a:lnTo>
                  <a:lnTo>
                    <a:pt x="19608" y="3463"/>
                  </a:lnTo>
                  <a:lnTo>
                    <a:pt x="19608" y="3721"/>
                  </a:lnTo>
                  <a:lnTo>
                    <a:pt x="19720" y="3721"/>
                  </a:lnTo>
                  <a:lnTo>
                    <a:pt x="19720" y="5581"/>
                  </a:lnTo>
                  <a:lnTo>
                    <a:pt x="19972" y="5840"/>
                  </a:lnTo>
                  <a:lnTo>
                    <a:pt x="19972" y="11421"/>
                  </a:lnTo>
                  <a:lnTo>
                    <a:pt x="19720" y="11680"/>
                  </a:lnTo>
                  <a:lnTo>
                    <a:pt x="19720" y="12403"/>
                  </a:lnTo>
                  <a:lnTo>
                    <a:pt x="19608" y="12661"/>
                  </a:lnTo>
                  <a:lnTo>
                    <a:pt x="19608" y="12920"/>
                  </a:lnTo>
                  <a:lnTo>
                    <a:pt x="19357" y="12920"/>
                  </a:lnTo>
                  <a:lnTo>
                    <a:pt x="19357" y="13592"/>
                  </a:lnTo>
                  <a:lnTo>
                    <a:pt x="19161" y="13850"/>
                  </a:lnTo>
                  <a:lnTo>
                    <a:pt x="19161" y="14212"/>
                  </a:lnTo>
                  <a:lnTo>
                    <a:pt x="18965" y="14212"/>
                  </a:lnTo>
                  <a:lnTo>
                    <a:pt x="18965" y="14470"/>
                  </a:lnTo>
                  <a:lnTo>
                    <a:pt x="18797" y="14470"/>
                  </a:lnTo>
                  <a:lnTo>
                    <a:pt x="18490" y="15039"/>
                  </a:lnTo>
                  <a:lnTo>
                    <a:pt x="18350" y="15401"/>
                  </a:lnTo>
                  <a:lnTo>
                    <a:pt x="18350" y="15659"/>
                  </a:lnTo>
                  <a:lnTo>
                    <a:pt x="17902" y="16021"/>
                  </a:lnTo>
                  <a:lnTo>
                    <a:pt x="17483" y="16589"/>
                  </a:lnTo>
                  <a:lnTo>
                    <a:pt x="17343" y="16589"/>
                  </a:lnTo>
                  <a:lnTo>
                    <a:pt x="17343" y="16951"/>
                  </a:lnTo>
                  <a:lnTo>
                    <a:pt x="17119" y="17209"/>
                  </a:lnTo>
                  <a:lnTo>
                    <a:pt x="16671" y="17209"/>
                  </a:lnTo>
                  <a:lnTo>
                    <a:pt x="16671" y="17571"/>
                  </a:lnTo>
                  <a:lnTo>
                    <a:pt x="16476" y="17571"/>
                  </a:lnTo>
                  <a:lnTo>
                    <a:pt x="16224" y="17829"/>
                  </a:lnTo>
                  <a:lnTo>
                    <a:pt x="15804" y="17829"/>
                  </a:lnTo>
                  <a:lnTo>
                    <a:pt x="15664" y="18140"/>
                  </a:lnTo>
                  <a:lnTo>
                    <a:pt x="13930" y="18140"/>
                  </a:lnTo>
                  <a:lnTo>
                    <a:pt x="13762" y="18398"/>
                  </a:lnTo>
                  <a:lnTo>
                    <a:pt x="12699" y="18398"/>
                  </a:lnTo>
                  <a:lnTo>
                    <a:pt x="12559" y="18760"/>
                  </a:lnTo>
                  <a:lnTo>
                    <a:pt x="12112" y="18760"/>
                  </a:lnTo>
                  <a:lnTo>
                    <a:pt x="12112" y="19018"/>
                  </a:lnTo>
                  <a:lnTo>
                    <a:pt x="11692" y="19018"/>
                  </a:lnTo>
                  <a:lnTo>
                    <a:pt x="11692" y="19380"/>
                  </a:lnTo>
                  <a:lnTo>
                    <a:pt x="11021" y="19380"/>
                  </a:lnTo>
                  <a:lnTo>
                    <a:pt x="10881" y="19638"/>
                  </a:lnTo>
                  <a:lnTo>
                    <a:pt x="9343" y="19638"/>
                  </a:lnTo>
                  <a:lnTo>
                    <a:pt x="9343" y="19948"/>
                  </a:lnTo>
                  <a:lnTo>
                    <a:pt x="7413" y="19948"/>
                  </a:lnTo>
                  <a:lnTo>
                    <a:pt x="7273" y="19638"/>
                  </a:lnTo>
                  <a:lnTo>
                    <a:pt x="7105" y="19638"/>
                  </a:lnTo>
                  <a:lnTo>
                    <a:pt x="4224" y="1938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lIns="110478" tIns="55239" rIns="110478" bIns="55239" anchor="ctr"/>
            <a:lstStyle/>
            <a:p>
              <a:pPr defTabSz="1104900"/>
              <a:endParaRPr lang="ru-RU" sz="1900" b="1">
                <a:latin typeface="Times New Roman" pitchFamily="18" charset="0"/>
              </a:endParaRPr>
            </a:p>
          </p:txBody>
        </p:sp>
        <p:sp>
          <p:nvSpPr>
            <p:cNvPr id="20534" name="Oval 176"/>
            <p:cNvSpPr>
              <a:spLocks noChangeArrowheads="1"/>
            </p:cNvSpPr>
            <p:nvPr/>
          </p:nvSpPr>
          <p:spPr bwMode="auto">
            <a:xfrm>
              <a:off x="4038" y="3431"/>
              <a:ext cx="120" cy="46"/>
            </a:xfrm>
            <a:prstGeom prst="ellipse">
              <a:avLst/>
            </a:prstGeom>
            <a:noFill/>
            <a:ln w="2556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lIns="110478" tIns="55239" rIns="110478" bIns="55239" anchor="ctr"/>
            <a:lstStyle/>
            <a:p>
              <a:pPr defTabSz="1104900"/>
              <a:endParaRPr lang="ru-RU" sz="1900" b="1">
                <a:latin typeface="Times New Roman" pitchFamily="18" charset="0"/>
              </a:endParaRPr>
            </a:p>
          </p:txBody>
        </p:sp>
        <p:sp>
          <p:nvSpPr>
            <p:cNvPr id="20535" name="Rectangle 177"/>
            <p:cNvSpPr>
              <a:spLocks noChangeArrowheads="1"/>
            </p:cNvSpPr>
            <p:nvPr/>
          </p:nvSpPr>
          <p:spPr bwMode="auto">
            <a:xfrm>
              <a:off x="4014" y="3375"/>
              <a:ext cx="168" cy="118"/>
            </a:xfrm>
            <a:prstGeom prst="rect">
              <a:avLst/>
            </a:prstGeom>
            <a:noFill/>
            <a:ln w="2556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lIns="110478" tIns="55239" rIns="110478" bIns="55239" anchor="ctr"/>
            <a:lstStyle/>
            <a:p>
              <a:pPr defTabSz="1104900"/>
              <a:endParaRPr lang="ru-RU" sz="1900" b="1">
                <a:latin typeface="Times New Roman" pitchFamily="18" charset="0"/>
              </a:endParaRPr>
            </a:p>
          </p:txBody>
        </p:sp>
      </p:grpSp>
      <p:sp>
        <p:nvSpPr>
          <p:cNvPr id="20484" name="Rectangle 4"/>
          <p:cNvSpPr>
            <a:spLocks noChangeArrowheads="1"/>
          </p:cNvSpPr>
          <p:nvPr/>
        </p:nvSpPr>
        <p:spPr bwMode="auto">
          <a:xfrm>
            <a:off x="8993188" y="5372100"/>
            <a:ext cx="3808412" cy="422910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 lim="800000"/>
            <a:headEnd/>
            <a:tailEnd/>
          </a:ln>
        </p:spPr>
        <p:txBody>
          <a:bodyPr wrap="none" lIns="110444" tIns="55224" rIns="110444" bIns="55224" anchor="ctr"/>
          <a:lstStyle/>
          <a:p>
            <a:pPr algn="ctr" defTabSz="1104900"/>
            <a:endParaRPr lang="ru-RU" sz="1900" b="1">
              <a:latin typeface="Times New Roman" pitchFamily="18" charset="0"/>
            </a:endParaRPr>
          </a:p>
        </p:txBody>
      </p:sp>
      <p:sp>
        <p:nvSpPr>
          <p:cNvPr id="20485" name="Text Box 5"/>
          <p:cNvSpPr txBox="1">
            <a:spLocks noChangeArrowheads="1"/>
          </p:cNvSpPr>
          <p:nvPr/>
        </p:nvSpPr>
        <p:spPr bwMode="auto">
          <a:xfrm>
            <a:off x="9186863" y="5514975"/>
            <a:ext cx="3233737" cy="306388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lIns="124860" tIns="62608" rIns="124860" bIns="62608">
            <a:spAutoFit/>
          </a:bodyPr>
          <a:lstStyle/>
          <a:p>
            <a:pPr algn="ctr" defTabSz="444500">
              <a:spcBef>
                <a:spcPts val="875"/>
              </a:spcBef>
              <a:buClr>
                <a:srgbClr val="000000"/>
              </a:buClr>
              <a:buSzPct val="100000"/>
              <a:tabLst>
                <a:tab pos="0" algn="l"/>
                <a:tab pos="442913" algn="l"/>
                <a:tab pos="893763" algn="l"/>
                <a:tab pos="1343025" algn="l"/>
                <a:tab pos="1790700" algn="l"/>
                <a:tab pos="2239963" algn="l"/>
                <a:tab pos="2689225" algn="l"/>
                <a:tab pos="3140075" algn="l"/>
                <a:tab pos="3589338" algn="l"/>
                <a:tab pos="4037013" algn="l"/>
                <a:tab pos="4484688" algn="l"/>
                <a:tab pos="4935538" algn="l"/>
                <a:tab pos="5386388" algn="l"/>
                <a:tab pos="5834063" algn="l"/>
                <a:tab pos="6281738" algn="l"/>
                <a:tab pos="6732588" algn="l"/>
                <a:tab pos="7183438" algn="l"/>
                <a:tab pos="7631113" algn="l"/>
                <a:tab pos="8078788" algn="l"/>
                <a:tab pos="8524875" algn="l"/>
                <a:tab pos="8975725" algn="l"/>
              </a:tabLst>
            </a:pPr>
            <a:r>
              <a:rPr lang="ru-RU" sz="1200" b="1">
                <a:solidFill>
                  <a:srgbClr val="000000"/>
                </a:solidFill>
                <a:latin typeface="Times New Roman" pitchFamily="18" charset="0"/>
                <a:cs typeface="Arial" charset="0"/>
              </a:rPr>
              <a:t>Условные обозначения</a:t>
            </a:r>
          </a:p>
        </p:txBody>
      </p:sp>
      <p:sp>
        <p:nvSpPr>
          <p:cNvPr id="20486" name="Text Box 6"/>
          <p:cNvSpPr txBox="1">
            <a:spLocks noChangeArrowheads="1"/>
          </p:cNvSpPr>
          <p:nvPr/>
        </p:nvSpPr>
        <p:spPr bwMode="auto">
          <a:xfrm>
            <a:off x="8988425" y="8021638"/>
            <a:ext cx="242888" cy="225425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lIns="110444" tIns="55224" rIns="110444" bIns="55224" anchor="ctr"/>
          <a:lstStyle/>
          <a:p>
            <a:pPr algn="ctr" defTabSz="1104900"/>
            <a:endParaRPr lang="ru-RU" sz="1900" b="1">
              <a:latin typeface="Times New Roman" pitchFamily="18" charset="0"/>
            </a:endParaRPr>
          </a:p>
        </p:txBody>
      </p:sp>
      <p:sp>
        <p:nvSpPr>
          <p:cNvPr id="20487" name="Text Box 7"/>
          <p:cNvSpPr txBox="1">
            <a:spLocks noChangeArrowheads="1"/>
          </p:cNvSpPr>
          <p:nvPr/>
        </p:nvSpPr>
        <p:spPr bwMode="auto">
          <a:xfrm>
            <a:off x="9028113" y="8405813"/>
            <a:ext cx="200025" cy="225425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lIns="110444" tIns="55224" rIns="110444" bIns="55224" anchor="ctr"/>
          <a:lstStyle/>
          <a:p>
            <a:pPr algn="ctr" defTabSz="1104900"/>
            <a:endParaRPr lang="ru-RU" sz="1900" b="1">
              <a:latin typeface="Times New Roman" pitchFamily="18" charset="0"/>
            </a:endParaRPr>
          </a:p>
        </p:txBody>
      </p:sp>
      <p:sp>
        <p:nvSpPr>
          <p:cNvPr id="20488" name="Text Box 183"/>
          <p:cNvSpPr txBox="1">
            <a:spLocks noChangeArrowheads="1"/>
          </p:cNvSpPr>
          <p:nvPr/>
        </p:nvSpPr>
        <p:spPr bwMode="auto">
          <a:xfrm>
            <a:off x="9901238" y="8443913"/>
            <a:ext cx="2014537" cy="336550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lIns="91395" tIns="45701" rIns="91395" bIns="45701">
            <a:spAutoFit/>
          </a:bodyPr>
          <a:lstStyle/>
          <a:p>
            <a:pPr defTabSz="444500">
              <a:spcBef>
                <a:spcPts val="563"/>
              </a:spcBef>
              <a:buClr>
                <a:srgbClr val="000000"/>
              </a:buClr>
              <a:buSzPct val="100000"/>
              <a:tabLst>
                <a:tab pos="0" algn="l"/>
                <a:tab pos="911225" algn="l"/>
                <a:tab pos="1824038" algn="l"/>
                <a:tab pos="2738438" algn="l"/>
                <a:tab pos="3654425" algn="l"/>
                <a:tab pos="4567238" algn="l"/>
                <a:tab pos="5480050" algn="l"/>
                <a:tab pos="6396038" algn="l"/>
                <a:tab pos="7312025" algn="l"/>
                <a:tab pos="8220075" algn="l"/>
                <a:tab pos="9136063" algn="l"/>
                <a:tab pos="10052050" algn="l"/>
              </a:tabLst>
            </a:pPr>
            <a:r>
              <a:rPr lang="ru-RU" sz="800">
                <a:solidFill>
                  <a:srgbClr val="000000"/>
                </a:solidFill>
                <a:latin typeface="Times New Roman" pitchFamily="18" charset="0"/>
                <a:cs typeface="Arial" charset="0"/>
              </a:rPr>
              <a:t>пожароопасные, взрывоопасные объекты</a:t>
            </a:r>
          </a:p>
        </p:txBody>
      </p:sp>
      <p:grpSp>
        <p:nvGrpSpPr>
          <p:cNvPr id="20489" name="Group 184"/>
          <p:cNvGrpSpPr>
            <a:grpSpLocks/>
          </p:cNvGrpSpPr>
          <p:nvPr/>
        </p:nvGrpSpPr>
        <p:grpSpPr bwMode="auto">
          <a:xfrm>
            <a:off x="9329738" y="8515350"/>
            <a:ext cx="193675" cy="144463"/>
            <a:chOff x="4014" y="3375"/>
            <a:chExt cx="167" cy="117"/>
          </a:xfrm>
        </p:grpSpPr>
        <p:sp>
          <p:nvSpPr>
            <p:cNvPr id="20530" name="Freeform 185"/>
            <p:cNvSpPr>
              <a:spLocks noChangeArrowheads="1"/>
            </p:cNvSpPr>
            <p:nvPr/>
          </p:nvSpPr>
          <p:spPr bwMode="auto">
            <a:xfrm>
              <a:off x="4059" y="3393"/>
              <a:ext cx="75" cy="57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w 20000"/>
                <a:gd name="T9" fmla="*/ 0 h 20000"/>
                <a:gd name="T10" fmla="*/ 0 w 20000"/>
                <a:gd name="T11" fmla="*/ 0 h 20000"/>
                <a:gd name="T12" fmla="*/ 0 w 20000"/>
                <a:gd name="T13" fmla="*/ 0 h 20000"/>
                <a:gd name="T14" fmla="*/ 0 w 20000"/>
                <a:gd name="T15" fmla="*/ 0 h 20000"/>
                <a:gd name="T16" fmla="*/ 0 w 20000"/>
                <a:gd name="T17" fmla="*/ 0 h 20000"/>
                <a:gd name="T18" fmla="*/ 0 w 20000"/>
                <a:gd name="T19" fmla="*/ 0 h 20000"/>
                <a:gd name="T20" fmla="*/ 0 w 20000"/>
                <a:gd name="T21" fmla="*/ 0 h 20000"/>
                <a:gd name="T22" fmla="*/ 0 w 20000"/>
                <a:gd name="T23" fmla="*/ 0 h 20000"/>
                <a:gd name="T24" fmla="*/ 0 w 20000"/>
                <a:gd name="T25" fmla="*/ 0 h 20000"/>
                <a:gd name="T26" fmla="*/ 0 w 20000"/>
                <a:gd name="T27" fmla="*/ 0 h 20000"/>
                <a:gd name="T28" fmla="*/ 0 w 20000"/>
                <a:gd name="T29" fmla="*/ 0 h 20000"/>
                <a:gd name="T30" fmla="*/ 0 w 20000"/>
                <a:gd name="T31" fmla="*/ 0 h 20000"/>
                <a:gd name="T32" fmla="*/ 0 w 20000"/>
                <a:gd name="T33" fmla="*/ 0 h 20000"/>
                <a:gd name="T34" fmla="*/ 0 w 20000"/>
                <a:gd name="T35" fmla="*/ 0 h 20000"/>
                <a:gd name="T36" fmla="*/ 0 w 20000"/>
                <a:gd name="T37" fmla="*/ 0 h 20000"/>
                <a:gd name="T38" fmla="*/ 0 w 20000"/>
                <a:gd name="T39" fmla="*/ 0 h 20000"/>
                <a:gd name="T40" fmla="*/ 0 w 20000"/>
                <a:gd name="T41" fmla="*/ 0 h 20000"/>
                <a:gd name="T42" fmla="*/ 0 w 20000"/>
                <a:gd name="T43" fmla="*/ 0 h 20000"/>
                <a:gd name="T44" fmla="*/ 0 w 20000"/>
                <a:gd name="T45" fmla="*/ 0 h 20000"/>
                <a:gd name="T46" fmla="*/ 0 w 20000"/>
                <a:gd name="T47" fmla="*/ 0 h 20000"/>
                <a:gd name="T48" fmla="*/ 0 w 20000"/>
                <a:gd name="T49" fmla="*/ 0 h 20000"/>
                <a:gd name="T50" fmla="*/ 0 w 20000"/>
                <a:gd name="T51" fmla="*/ 0 h 20000"/>
                <a:gd name="T52" fmla="*/ 0 w 20000"/>
                <a:gd name="T53" fmla="*/ 0 h 20000"/>
                <a:gd name="T54" fmla="*/ 0 w 20000"/>
                <a:gd name="T55" fmla="*/ 0 h 20000"/>
                <a:gd name="T56" fmla="*/ 0 w 20000"/>
                <a:gd name="T57" fmla="*/ 0 h 20000"/>
                <a:gd name="T58" fmla="*/ 0 w 20000"/>
                <a:gd name="T59" fmla="*/ 0 h 20000"/>
                <a:gd name="T60" fmla="*/ 0 w 20000"/>
                <a:gd name="T61" fmla="*/ 0 h 20000"/>
                <a:gd name="T62" fmla="*/ 0 w 20000"/>
                <a:gd name="T63" fmla="*/ 0 h 20000"/>
                <a:gd name="T64" fmla="*/ 0 w 20000"/>
                <a:gd name="T65" fmla="*/ 0 h 20000"/>
                <a:gd name="T66" fmla="*/ 0 w 20000"/>
                <a:gd name="T67" fmla="*/ 0 h 20000"/>
                <a:gd name="T68" fmla="*/ 0 w 20000"/>
                <a:gd name="T69" fmla="*/ 0 h 20000"/>
                <a:gd name="T70" fmla="*/ 0 w 20000"/>
                <a:gd name="T71" fmla="*/ 0 h 20000"/>
                <a:gd name="T72" fmla="*/ 0 w 20000"/>
                <a:gd name="T73" fmla="*/ 0 h 20000"/>
                <a:gd name="T74" fmla="*/ 0 w 20000"/>
                <a:gd name="T75" fmla="*/ 0 h 20000"/>
                <a:gd name="T76" fmla="*/ 0 w 20000"/>
                <a:gd name="T77" fmla="*/ 0 h 20000"/>
                <a:gd name="T78" fmla="*/ 0 w 20000"/>
                <a:gd name="T79" fmla="*/ 0 h 20000"/>
                <a:gd name="T80" fmla="*/ 0 w 20000"/>
                <a:gd name="T81" fmla="*/ 0 h 20000"/>
                <a:gd name="T82" fmla="*/ 0 w 20000"/>
                <a:gd name="T83" fmla="*/ 0 h 20000"/>
                <a:gd name="T84" fmla="*/ 0 w 20000"/>
                <a:gd name="T85" fmla="*/ 0 h 20000"/>
                <a:gd name="T86" fmla="*/ 0 w 20000"/>
                <a:gd name="T87" fmla="*/ 0 h 20000"/>
                <a:gd name="T88" fmla="*/ 0 w 20000"/>
                <a:gd name="T89" fmla="*/ 0 h 20000"/>
                <a:gd name="T90" fmla="*/ 0 w 20000"/>
                <a:gd name="T91" fmla="*/ 0 h 20000"/>
                <a:gd name="T92" fmla="*/ 0 w 20000"/>
                <a:gd name="T93" fmla="*/ 0 h 20000"/>
                <a:gd name="T94" fmla="*/ 0 w 20000"/>
                <a:gd name="T95" fmla="*/ 0 h 20000"/>
                <a:gd name="T96" fmla="*/ 0 w 20000"/>
                <a:gd name="T97" fmla="*/ 0 h 20000"/>
                <a:gd name="T98" fmla="*/ 0 w 20000"/>
                <a:gd name="T99" fmla="*/ 0 h 20000"/>
                <a:gd name="T100" fmla="*/ 0 w 20000"/>
                <a:gd name="T101" fmla="*/ 0 h 20000"/>
                <a:gd name="T102" fmla="*/ 0 w 20000"/>
                <a:gd name="T103" fmla="*/ 0 h 20000"/>
                <a:gd name="T104" fmla="*/ 0 w 20000"/>
                <a:gd name="T105" fmla="*/ 0 h 200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0000"/>
                <a:gd name="T160" fmla="*/ 0 h 20000"/>
                <a:gd name="T161" fmla="*/ 20000 w 20000"/>
                <a:gd name="T162" fmla="*/ 20000 h 200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0000" h="20000">
                  <a:moveTo>
                    <a:pt x="4224" y="19380"/>
                  </a:moveTo>
                  <a:lnTo>
                    <a:pt x="4112" y="19638"/>
                  </a:lnTo>
                  <a:lnTo>
                    <a:pt x="3972" y="19638"/>
                  </a:lnTo>
                  <a:lnTo>
                    <a:pt x="3497" y="19380"/>
                  </a:lnTo>
                  <a:lnTo>
                    <a:pt x="3301" y="19380"/>
                  </a:lnTo>
                  <a:lnTo>
                    <a:pt x="2909" y="19018"/>
                  </a:lnTo>
                  <a:lnTo>
                    <a:pt x="2685" y="19018"/>
                  </a:lnTo>
                  <a:lnTo>
                    <a:pt x="2685" y="18760"/>
                  </a:lnTo>
                  <a:lnTo>
                    <a:pt x="2545" y="18398"/>
                  </a:lnTo>
                  <a:lnTo>
                    <a:pt x="2294" y="18398"/>
                  </a:lnTo>
                  <a:lnTo>
                    <a:pt x="2294" y="18140"/>
                  </a:lnTo>
                  <a:lnTo>
                    <a:pt x="1790" y="17829"/>
                  </a:lnTo>
                  <a:lnTo>
                    <a:pt x="1483" y="17209"/>
                  </a:lnTo>
                  <a:lnTo>
                    <a:pt x="1007" y="16951"/>
                  </a:lnTo>
                  <a:lnTo>
                    <a:pt x="867" y="16589"/>
                  </a:lnTo>
                  <a:lnTo>
                    <a:pt x="867" y="16021"/>
                  </a:lnTo>
                  <a:lnTo>
                    <a:pt x="671" y="15659"/>
                  </a:lnTo>
                  <a:lnTo>
                    <a:pt x="671" y="15401"/>
                  </a:lnTo>
                  <a:lnTo>
                    <a:pt x="420" y="15039"/>
                  </a:lnTo>
                  <a:lnTo>
                    <a:pt x="140" y="14470"/>
                  </a:lnTo>
                  <a:lnTo>
                    <a:pt x="0" y="14212"/>
                  </a:lnTo>
                  <a:lnTo>
                    <a:pt x="0" y="9561"/>
                  </a:lnTo>
                  <a:lnTo>
                    <a:pt x="140" y="9199"/>
                  </a:lnTo>
                  <a:lnTo>
                    <a:pt x="140" y="8372"/>
                  </a:lnTo>
                  <a:lnTo>
                    <a:pt x="420" y="8010"/>
                  </a:lnTo>
                  <a:lnTo>
                    <a:pt x="420" y="7649"/>
                  </a:lnTo>
                  <a:lnTo>
                    <a:pt x="671" y="7132"/>
                  </a:lnTo>
                  <a:lnTo>
                    <a:pt x="671" y="6098"/>
                  </a:lnTo>
                  <a:lnTo>
                    <a:pt x="867" y="6098"/>
                  </a:lnTo>
                  <a:lnTo>
                    <a:pt x="867" y="4651"/>
                  </a:lnTo>
                  <a:lnTo>
                    <a:pt x="1007" y="4289"/>
                  </a:lnTo>
                  <a:lnTo>
                    <a:pt x="1231" y="3721"/>
                  </a:lnTo>
                  <a:lnTo>
                    <a:pt x="2098" y="2481"/>
                  </a:lnTo>
                  <a:lnTo>
                    <a:pt x="2294" y="2481"/>
                  </a:lnTo>
                  <a:lnTo>
                    <a:pt x="2294" y="2222"/>
                  </a:lnTo>
                  <a:lnTo>
                    <a:pt x="2545" y="1912"/>
                  </a:lnTo>
                  <a:lnTo>
                    <a:pt x="2685" y="1912"/>
                  </a:lnTo>
                  <a:lnTo>
                    <a:pt x="2909" y="1189"/>
                  </a:lnTo>
                  <a:lnTo>
                    <a:pt x="3105" y="1189"/>
                  </a:lnTo>
                  <a:lnTo>
                    <a:pt x="3105" y="930"/>
                  </a:lnTo>
                  <a:lnTo>
                    <a:pt x="3301" y="930"/>
                  </a:lnTo>
                  <a:lnTo>
                    <a:pt x="3301" y="672"/>
                  </a:lnTo>
                  <a:lnTo>
                    <a:pt x="3497" y="672"/>
                  </a:lnTo>
                  <a:lnTo>
                    <a:pt x="3497" y="362"/>
                  </a:lnTo>
                  <a:lnTo>
                    <a:pt x="3748" y="362"/>
                  </a:lnTo>
                  <a:lnTo>
                    <a:pt x="3748" y="930"/>
                  </a:lnTo>
                  <a:lnTo>
                    <a:pt x="3497" y="1189"/>
                  </a:lnTo>
                  <a:lnTo>
                    <a:pt x="3497" y="2481"/>
                  </a:lnTo>
                  <a:lnTo>
                    <a:pt x="3301" y="2481"/>
                  </a:lnTo>
                  <a:lnTo>
                    <a:pt x="3301" y="6822"/>
                  </a:lnTo>
                  <a:lnTo>
                    <a:pt x="3497" y="7132"/>
                  </a:lnTo>
                  <a:lnTo>
                    <a:pt x="3497" y="7390"/>
                  </a:lnTo>
                  <a:lnTo>
                    <a:pt x="3748" y="7390"/>
                  </a:lnTo>
                  <a:lnTo>
                    <a:pt x="3748" y="7649"/>
                  </a:lnTo>
                  <a:lnTo>
                    <a:pt x="3972" y="7649"/>
                  </a:lnTo>
                  <a:lnTo>
                    <a:pt x="3972" y="8372"/>
                  </a:lnTo>
                  <a:lnTo>
                    <a:pt x="4364" y="8372"/>
                  </a:lnTo>
                  <a:lnTo>
                    <a:pt x="4364" y="8010"/>
                  </a:lnTo>
                  <a:lnTo>
                    <a:pt x="4783" y="8010"/>
                  </a:lnTo>
                  <a:lnTo>
                    <a:pt x="4979" y="7649"/>
                  </a:lnTo>
                  <a:lnTo>
                    <a:pt x="5147" y="7390"/>
                  </a:lnTo>
                  <a:lnTo>
                    <a:pt x="5790" y="7390"/>
                  </a:lnTo>
                  <a:lnTo>
                    <a:pt x="5790" y="7132"/>
                  </a:lnTo>
                  <a:lnTo>
                    <a:pt x="6042" y="6822"/>
                  </a:lnTo>
                  <a:lnTo>
                    <a:pt x="6462" y="6460"/>
                  </a:lnTo>
                  <a:lnTo>
                    <a:pt x="6657" y="6098"/>
                  </a:lnTo>
                  <a:lnTo>
                    <a:pt x="6657" y="5840"/>
                  </a:lnTo>
                  <a:lnTo>
                    <a:pt x="6825" y="5840"/>
                  </a:lnTo>
                  <a:lnTo>
                    <a:pt x="6825" y="4910"/>
                  </a:lnTo>
                  <a:lnTo>
                    <a:pt x="7105" y="4910"/>
                  </a:lnTo>
                  <a:lnTo>
                    <a:pt x="7273" y="4651"/>
                  </a:lnTo>
                  <a:lnTo>
                    <a:pt x="7273" y="3101"/>
                  </a:lnTo>
                  <a:lnTo>
                    <a:pt x="7105" y="3101"/>
                  </a:lnTo>
                  <a:lnTo>
                    <a:pt x="7105" y="2481"/>
                  </a:lnTo>
                  <a:lnTo>
                    <a:pt x="6825" y="2222"/>
                  </a:lnTo>
                  <a:lnTo>
                    <a:pt x="6825" y="1550"/>
                  </a:lnTo>
                  <a:lnTo>
                    <a:pt x="6657" y="1189"/>
                  </a:lnTo>
                  <a:lnTo>
                    <a:pt x="6657" y="672"/>
                  </a:lnTo>
                  <a:lnTo>
                    <a:pt x="6462" y="362"/>
                  </a:lnTo>
                  <a:lnTo>
                    <a:pt x="6462" y="0"/>
                  </a:lnTo>
                  <a:lnTo>
                    <a:pt x="7413" y="0"/>
                  </a:lnTo>
                  <a:lnTo>
                    <a:pt x="7664" y="362"/>
                  </a:lnTo>
                  <a:lnTo>
                    <a:pt x="8336" y="362"/>
                  </a:lnTo>
                  <a:lnTo>
                    <a:pt x="8476" y="672"/>
                  </a:lnTo>
                  <a:lnTo>
                    <a:pt x="9343" y="672"/>
                  </a:lnTo>
                  <a:lnTo>
                    <a:pt x="9343" y="930"/>
                  </a:lnTo>
                  <a:lnTo>
                    <a:pt x="9706" y="930"/>
                  </a:lnTo>
                  <a:lnTo>
                    <a:pt x="9706" y="1189"/>
                  </a:lnTo>
                  <a:lnTo>
                    <a:pt x="10154" y="1189"/>
                  </a:lnTo>
                  <a:lnTo>
                    <a:pt x="10154" y="1550"/>
                  </a:lnTo>
                  <a:lnTo>
                    <a:pt x="10434" y="1550"/>
                  </a:lnTo>
                  <a:lnTo>
                    <a:pt x="10629" y="1912"/>
                  </a:lnTo>
                  <a:lnTo>
                    <a:pt x="10629" y="2222"/>
                  </a:lnTo>
                  <a:lnTo>
                    <a:pt x="10881" y="2222"/>
                  </a:lnTo>
                  <a:lnTo>
                    <a:pt x="10881" y="2739"/>
                  </a:lnTo>
                  <a:lnTo>
                    <a:pt x="11021" y="2739"/>
                  </a:lnTo>
                  <a:lnTo>
                    <a:pt x="11021" y="3463"/>
                  </a:lnTo>
                  <a:lnTo>
                    <a:pt x="11245" y="3463"/>
                  </a:lnTo>
                  <a:lnTo>
                    <a:pt x="11245" y="3721"/>
                  </a:lnTo>
                  <a:lnTo>
                    <a:pt x="11497" y="4031"/>
                  </a:lnTo>
                  <a:lnTo>
                    <a:pt x="11497" y="4651"/>
                  </a:lnTo>
                  <a:lnTo>
                    <a:pt x="11692" y="4910"/>
                  </a:lnTo>
                  <a:lnTo>
                    <a:pt x="11692" y="8630"/>
                  </a:lnTo>
                  <a:lnTo>
                    <a:pt x="11692" y="8010"/>
                  </a:lnTo>
                  <a:lnTo>
                    <a:pt x="11832" y="8010"/>
                  </a:lnTo>
                  <a:lnTo>
                    <a:pt x="12112" y="7649"/>
                  </a:lnTo>
                  <a:lnTo>
                    <a:pt x="12252" y="7649"/>
                  </a:lnTo>
                  <a:lnTo>
                    <a:pt x="12252" y="7390"/>
                  </a:lnTo>
                  <a:lnTo>
                    <a:pt x="12559" y="7390"/>
                  </a:lnTo>
                  <a:lnTo>
                    <a:pt x="12559" y="7132"/>
                  </a:lnTo>
                  <a:lnTo>
                    <a:pt x="12699" y="7132"/>
                  </a:lnTo>
                  <a:lnTo>
                    <a:pt x="12699" y="6822"/>
                  </a:lnTo>
                  <a:lnTo>
                    <a:pt x="12923" y="6460"/>
                  </a:lnTo>
                  <a:lnTo>
                    <a:pt x="13175" y="6098"/>
                  </a:lnTo>
                  <a:lnTo>
                    <a:pt x="13175" y="5581"/>
                  </a:lnTo>
                  <a:lnTo>
                    <a:pt x="13371" y="5581"/>
                  </a:lnTo>
                  <a:lnTo>
                    <a:pt x="13371" y="4651"/>
                  </a:lnTo>
                  <a:lnTo>
                    <a:pt x="13510" y="4289"/>
                  </a:lnTo>
                  <a:lnTo>
                    <a:pt x="13510" y="3721"/>
                  </a:lnTo>
                  <a:lnTo>
                    <a:pt x="13371" y="3463"/>
                  </a:lnTo>
                  <a:lnTo>
                    <a:pt x="13371" y="2481"/>
                  </a:lnTo>
                  <a:lnTo>
                    <a:pt x="13175" y="2481"/>
                  </a:lnTo>
                  <a:lnTo>
                    <a:pt x="13175" y="1550"/>
                  </a:lnTo>
                  <a:lnTo>
                    <a:pt x="12923" y="1550"/>
                  </a:lnTo>
                  <a:lnTo>
                    <a:pt x="12923" y="1189"/>
                  </a:lnTo>
                  <a:lnTo>
                    <a:pt x="13371" y="1189"/>
                  </a:lnTo>
                  <a:lnTo>
                    <a:pt x="13371" y="1550"/>
                  </a:lnTo>
                  <a:lnTo>
                    <a:pt x="13762" y="1550"/>
                  </a:lnTo>
                  <a:lnTo>
                    <a:pt x="13930" y="1912"/>
                  </a:lnTo>
                  <a:lnTo>
                    <a:pt x="14322" y="1912"/>
                  </a:lnTo>
                  <a:lnTo>
                    <a:pt x="14322" y="2222"/>
                  </a:lnTo>
                  <a:lnTo>
                    <a:pt x="14601" y="2222"/>
                  </a:lnTo>
                  <a:lnTo>
                    <a:pt x="14853" y="2481"/>
                  </a:lnTo>
                  <a:lnTo>
                    <a:pt x="15049" y="2481"/>
                  </a:lnTo>
                  <a:lnTo>
                    <a:pt x="15049" y="2739"/>
                  </a:lnTo>
                  <a:lnTo>
                    <a:pt x="15161" y="3101"/>
                  </a:lnTo>
                  <a:lnTo>
                    <a:pt x="15161" y="3463"/>
                  </a:lnTo>
                  <a:lnTo>
                    <a:pt x="15441" y="3463"/>
                  </a:lnTo>
                  <a:lnTo>
                    <a:pt x="15664" y="3721"/>
                  </a:lnTo>
                  <a:lnTo>
                    <a:pt x="15664" y="4031"/>
                  </a:lnTo>
                  <a:lnTo>
                    <a:pt x="15804" y="4289"/>
                  </a:lnTo>
                  <a:lnTo>
                    <a:pt x="15804" y="4651"/>
                  </a:lnTo>
                  <a:lnTo>
                    <a:pt x="16000" y="4651"/>
                  </a:lnTo>
                  <a:lnTo>
                    <a:pt x="16000" y="5840"/>
                  </a:lnTo>
                  <a:lnTo>
                    <a:pt x="16224" y="6098"/>
                  </a:lnTo>
                  <a:lnTo>
                    <a:pt x="16224" y="6822"/>
                  </a:lnTo>
                  <a:lnTo>
                    <a:pt x="16476" y="7132"/>
                  </a:lnTo>
                  <a:lnTo>
                    <a:pt x="16476" y="8372"/>
                  </a:lnTo>
                  <a:lnTo>
                    <a:pt x="16476" y="7649"/>
                  </a:lnTo>
                  <a:lnTo>
                    <a:pt x="16671" y="7649"/>
                  </a:lnTo>
                  <a:lnTo>
                    <a:pt x="16671" y="7390"/>
                  </a:lnTo>
                  <a:lnTo>
                    <a:pt x="16839" y="7390"/>
                  </a:lnTo>
                  <a:lnTo>
                    <a:pt x="17119" y="7132"/>
                  </a:lnTo>
                  <a:lnTo>
                    <a:pt x="17343" y="7132"/>
                  </a:lnTo>
                  <a:lnTo>
                    <a:pt x="17343" y="6822"/>
                  </a:lnTo>
                  <a:lnTo>
                    <a:pt x="17678" y="6822"/>
                  </a:lnTo>
                  <a:lnTo>
                    <a:pt x="17678" y="6460"/>
                  </a:lnTo>
                  <a:lnTo>
                    <a:pt x="17902" y="6460"/>
                  </a:lnTo>
                  <a:lnTo>
                    <a:pt x="18154" y="6098"/>
                  </a:lnTo>
                  <a:lnTo>
                    <a:pt x="18154" y="5840"/>
                  </a:lnTo>
                  <a:lnTo>
                    <a:pt x="18490" y="5271"/>
                  </a:lnTo>
                  <a:lnTo>
                    <a:pt x="18965" y="4910"/>
                  </a:lnTo>
                  <a:lnTo>
                    <a:pt x="18965" y="4651"/>
                  </a:lnTo>
                  <a:lnTo>
                    <a:pt x="19161" y="4651"/>
                  </a:lnTo>
                  <a:lnTo>
                    <a:pt x="19161" y="3101"/>
                  </a:lnTo>
                  <a:lnTo>
                    <a:pt x="19357" y="3101"/>
                  </a:lnTo>
                  <a:lnTo>
                    <a:pt x="19357" y="3463"/>
                  </a:lnTo>
                  <a:lnTo>
                    <a:pt x="19608" y="3463"/>
                  </a:lnTo>
                  <a:lnTo>
                    <a:pt x="19608" y="3721"/>
                  </a:lnTo>
                  <a:lnTo>
                    <a:pt x="19720" y="3721"/>
                  </a:lnTo>
                  <a:lnTo>
                    <a:pt x="19720" y="5581"/>
                  </a:lnTo>
                  <a:lnTo>
                    <a:pt x="19972" y="5840"/>
                  </a:lnTo>
                  <a:lnTo>
                    <a:pt x="19972" y="11421"/>
                  </a:lnTo>
                  <a:lnTo>
                    <a:pt x="19720" y="11680"/>
                  </a:lnTo>
                  <a:lnTo>
                    <a:pt x="19720" y="12403"/>
                  </a:lnTo>
                  <a:lnTo>
                    <a:pt x="19608" y="12661"/>
                  </a:lnTo>
                  <a:lnTo>
                    <a:pt x="19608" y="12920"/>
                  </a:lnTo>
                  <a:lnTo>
                    <a:pt x="19357" y="12920"/>
                  </a:lnTo>
                  <a:lnTo>
                    <a:pt x="19357" y="13592"/>
                  </a:lnTo>
                  <a:lnTo>
                    <a:pt x="19161" y="13850"/>
                  </a:lnTo>
                  <a:lnTo>
                    <a:pt x="19161" y="14212"/>
                  </a:lnTo>
                  <a:lnTo>
                    <a:pt x="18965" y="14212"/>
                  </a:lnTo>
                  <a:lnTo>
                    <a:pt x="18965" y="14470"/>
                  </a:lnTo>
                  <a:lnTo>
                    <a:pt x="18797" y="14470"/>
                  </a:lnTo>
                  <a:lnTo>
                    <a:pt x="18490" y="15039"/>
                  </a:lnTo>
                  <a:lnTo>
                    <a:pt x="18350" y="15401"/>
                  </a:lnTo>
                  <a:lnTo>
                    <a:pt x="18350" y="15659"/>
                  </a:lnTo>
                  <a:lnTo>
                    <a:pt x="17902" y="16021"/>
                  </a:lnTo>
                  <a:lnTo>
                    <a:pt x="17483" y="16589"/>
                  </a:lnTo>
                  <a:lnTo>
                    <a:pt x="17343" y="16589"/>
                  </a:lnTo>
                  <a:lnTo>
                    <a:pt x="17343" y="16951"/>
                  </a:lnTo>
                  <a:lnTo>
                    <a:pt x="17119" y="17209"/>
                  </a:lnTo>
                  <a:lnTo>
                    <a:pt x="16671" y="17209"/>
                  </a:lnTo>
                  <a:lnTo>
                    <a:pt x="16671" y="17571"/>
                  </a:lnTo>
                  <a:lnTo>
                    <a:pt x="16476" y="17571"/>
                  </a:lnTo>
                  <a:lnTo>
                    <a:pt x="16224" y="17829"/>
                  </a:lnTo>
                  <a:lnTo>
                    <a:pt x="15804" y="17829"/>
                  </a:lnTo>
                  <a:lnTo>
                    <a:pt x="15664" y="18140"/>
                  </a:lnTo>
                  <a:lnTo>
                    <a:pt x="13930" y="18140"/>
                  </a:lnTo>
                  <a:lnTo>
                    <a:pt x="13762" y="18398"/>
                  </a:lnTo>
                  <a:lnTo>
                    <a:pt x="12699" y="18398"/>
                  </a:lnTo>
                  <a:lnTo>
                    <a:pt x="12559" y="18760"/>
                  </a:lnTo>
                  <a:lnTo>
                    <a:pt x="12112" y="18760"/>
                  </a:lnTo>
                  <a:lnTo>
                    <a:pt x="12112" y="19018"/>
                  </a:lnTo>
                  <a:lnTo>
                    <a:pt x="11692" y="19018"/>
                  </a:lnTo>
                  <a:lnTo>
                    <a:pt x="11692" y="19380"/>
                  </a:lnTo>
                  <a:lnTo>
                    <a:pt x="11021" y="19380"/>
                  </a:lnTo>
                  <a:lnTo>
                    <a:pt x="10881" y="19638"/>
                  </a:lnTo>
                  <a:lnTo>
                    <a:pt x="9343" y="19638"/>
                  </a:lnTo>
                  <a:lnTo>
                    <a:pt x="9343" y="19948"/>
                  </a:lnTo>
                  <a:lnTo>
                    <a:pt x="7413" y="19948"/>
                  </a:lnTo>
                  <a:lnTo>
                    <a:pt x="7273" y="19638"/>
                  </a:lnTo>
                  <a:lnTo>
                    <a:pt x="7105" y="19638"/>
                  </a:lnTo>
                  <a:lnTo>
                    <a:pt x="4224" y="1938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lIns="110478" tIns="55239" rIns="110478" bIns="55239" anchor="ctr"/>
            <a:lstStyle/>
            <a:p>
              <a:pPr algn="ctr" defTabSz="1104900"/>
              <a:endParaRPr lang="ru-RU" sz="1900" b="1">
                <a:latin typeface="Times New Roman" pitchFamily="18" charset="0"/>
              </a:endParaRPr>
            </a:p>
          </p:txBody>
        </p:sp>
        <p:sp>
          <p:nvSpPr>
            <p:cNvPr id="20531" name="Oval 186"/>
            <p:cNvSpPr>
              <a:spLocks noChangeArrowheads="1"/>
            </p:cNvSpPr>
            <p:nvPr/>
          </p:nvSpPr>
          <p:spPr bwMode="auto">
            <a:xfrm>
              <a:off x="4038" y="3431"/>
              <a:ext cx="120" cy="46"/>
            </a:xfrm>
            <a:prstGeom prst="ellipse">
              <a:avLst/>
            </a:prstGeom>
            <a:noFill/>
            <a:ln w="2556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lIns="110478" tIns="55239" rIns="110478" bIns="55239" anchor="ctr"/>
            <a:lstStyle/>
            <a:p>
              <a:pPr algn="ctr" defTabSz="1104900"/>
              <a:endParaRPr lang="ru-RU" sz="1900" b="1">
                <a:latin typeface="Times New Roman" pitchFamily="18" charset="0"/>
              </a:endParaRPr>
            </a:p>
          </p:txBody>
        </p:sp>
        <p:sp>
          <p:nvSpPr>
            <p:cNvPr id="20532" name="Rectangle 187"/>
            <p:cNvSpPr>
              <a:spLocks noChangeArrowheads="1"/>
            </p:cNvSpPr>
            <p:nvPr/>
          </p:nvSpPr>
          <p:spPr bwMode="auto">
            <a:xfrm>
              <a:off x="4014" y="3375"/>
              <a:ext cx="168" cy="118"/>
            </a:xfrm>
            <a:prstGeom prst="rect">
              <a:avLst/>
            </a:prstGeom>
            <a:noFill/>
            <a:ln w="2556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lIns="110478" tIns="55239" rIns="110478" bIns="55239" anchor="ctr"/>
            <a:lstStyle/>
            <a:p>
              <a:pPr algn="ctr" defTabSz="1104900"/>
              <a:endParaRPr lang="ru-RU" sz="1900" b="1">
                <a:latin typeface="Times New Roman" pitchFamily="18" charset="0"/>
              </a:endParaRPr>
            </a:p>
          </p:txBody>
        </p:sp>
      </p:grpSp>
      <p:sp>
        <p:nvSpPr>
          <p:cNvPr id="20490" name="Rectangle 67"/>
          <p:cNvSpPr>
            <a:spLocks noChangeArrowheads="1"/>
          </p:cNvSpPr>
          <p:nvPr/>
        </p:nvSpPr>
        <p:spPr bwMode="auto">
          <a:xfrm>
            <a:off x="9258300" y="5943600"/>
            <a:ext cx="431800" cy="360363"/>
          </a:xfrm>
          <a:prstGeom prst="rect">
            <a:avLst/>
          </a:prstGeom>
          <a:solidFill>
            <a:schemeClr val="accent1">
              <a:alpha val="7059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20491" name="AutoShape 68"/>
          <p:cNvSpPr>
            <a:spLocks noChangeArrowheads="1"/>
          </p:cNvSpPr>
          <p:nvPr/>
        </p:nvSpPr>
        <p:spPr bwMode="auto">
          <a:xfrm>
            <a:off x="9329738" y="6015038"/>
            <a:ext cx="287337" cy="215900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2147483647 w 21600"/>
              <a:gd name="T7" fmla="*/ 2147483647 h 21600"/>
              <a:gd name="T8" fmla="*/ 2147483647 w 21600"/>
              <a:gd name="T9" fmla="*/ 2147483647 h 21600"/>
              <a:gd name="T10" fmla="*/ 2147483647 w 21600"/>
              <a:gd name="T11" fmla="*/ 2147483647 h 21600"/>
              <a:gd name="T12" fmla="*/ 2147483647 w 21600"/>
              <a:gd name="T13" fmla="*/ 2147483647 h 21600"/>
              <a:gd name="T14" fmla="*/ 2147483647 w 21600"/>
              <a:gd name="T15" fmla="*/ 2147483647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400" y="10800"/>
                </a:moveTo>
                <a:cubicBezTo>
                  <a:pt x="5400" y="13782"/>
                  <a:pt x="7818" y="16200"/>
                  <a:pt x="10800" y="16200"/>
                </a:cubicBezTo>
                <a:cubicBezTo>
                  <a:pt x="13782" y="16200"/>
                  <a:pt x="16200" y="13782"/>
                  <a:pt x="16200" y="10800"/>
                </a:cubicBezTo>
                <a:cubicBezTo>
                  <a:pt x="16200" y="7818"/>
                  <a:pt x="13782" y="5400"/>
                  <a:pt x="10800" y="5400"/>
                </a:cubicBezTo>
                <a:cubicBezTo>
                  <a:pt x="7818" y="5400"/>
                  <a:pt x="5400" y="7818"/>
                  <a:pt x="5400" y="10800"/>
                </a:cubicBezTo>
                <a:close/>
              </a:path>
            </a:pathLst>
          </a:cu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defTabSz="1279525"/>
            <a:endParaRPr lang="ru-RU"/>
          </a:p>
        </p:txBody>
      </p:sp>
      <p:cxnSp>
        <p:nvCxnSpPr>
          <p:cNvPr id="20492" name="Прямая соединительная линия 58"/>
          <p:cNvCxnSpPr>
            <a:cxnSpLocks noChangeShapeType="1"/>
          </p:cNvCxnSpPr>
          <p:nvPr/>
        </p:nvCxnSpPr>
        <p:spPr bwMode="auto">
          <a:xfrm>
            <a:off x="9186863" y="6586538"/>
            <a:ext cx="571500" cy="1587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</p:spPr>
      </p:cxnSp>
      <p:sp>
        <p:nvSpPr>
          <p:cNvPr id="20493" name="Овал 67"/>
          <p:cNvSpPr>
            <a:spLocks noChangeArrowheads="1"/>
          </p:cNvSpPr>
          <p:nvPr/>
        </p:nvSpPr>
        <p:spPr bwMode="auto">
          <a:xfrm>
            <a:off x="9186863" y="6800850"/>
            <a:ext cx="642937" cy="142875"/>
          </a:xfrm>
          <a:prstGeom prst="ellipse">
            <a:avLst/>
          </a:prstGeom>
          <a:solidFill>
            <a:srgbClr val="00B05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defTabSz="1279525"/>
            <a:endParaRPr lang="ru-RU"/>
          </a:p>
        </p:txBody>
      </p:sp>
      <p:sp>
        <p:nvSpPr>
          <p:cNvPr id="20494" name="Овал 69"/>
          <p:cNvSpPr>
            <a:spLocks noChangeArrowheads="1"/>
          </p:cNvSpPr>
          <p:nvPr/>
        </p:nvSpPr>
        <p:spPr bwMode="auto">
          <a:xfrm>
            <a:off x="9186863" y="7158038"/>
            <a:ext cx="642937" cy="214312"/>
          </a:xfrm>
          <a:prstGeom prst="ellipse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defTabSz="1279525"/>
            <a:endParaRPr lang="ru-RU"/>
          </a:p>
        </p:txBody>
      </p:sp>
      <p:cxnSp>
        <p:nvCxnSpPr>
          <p:cNvPr id="20495" name="Прямая соединительная линия 75"/>
          <p:cNvCxnSpPr>
            <a:cxnSpLocks noChangeShapeType="1"/>
          </p:cNvCxnSpPr>
          <p:nvPr/>
        </p:nvCxnSpPr>
        <p:spPr bwMode="auto">
          <a:xfrm>
            <a:off x="9186863" y="7658100"/>
            <a:ext cx="571500" cy="1588"/>
          </a:xfrm>
          <a:prstGeom prst="line">
            <a:avLst/>
          </a:prstGeom>
          <a:noFill/>
          <a:ln w="9525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20496" name="Text Box 60"/>
          <p:cNvSpPr txBox="1">
            <a:spLocks noChangeArrowheads="1"/>
          </p:cNvSpPr>
          <p:nvPr/>
        </p:nvSpPr>
        <p:spPr bwMode="auto">
          <a:xfrm>
            <a:off x="10044113" y="6015038"/>
            <a:ext cx="2000250" cy="200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28" tIns="45714" rIns="91428" bIns="45714">
            <a:spAutoFit/>
          </a:bodyPr>
          <a:lstStyle/>
          <a:p>
            <a:pPr defTabSz="912813"/>
            <a:r>
              <a:rPr lang="ru-RU" sz="700"/>
              <a:t>Вертолетные площадки</a:t>
            </a:r>
          </a:p>
        </p:txBody>
      </p:sp>
      <p:sp>
        <p:nvSpPr>
          <p:cNvPr id="20497" name="Text Box 60"/>
          <p:cNvSpPr txBox="1">
            <a:spLocks noChangeArrowheads="1"/>
          </p:cNvSpPr>
          <p:nvPr/>
        </p:nvSpPr>
        <p:spPr bwMode="auto">
          <a:xfrm>
            <a:off x="9901238" y="6515100"/>
            <a:ext cx="858837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defTabSz="912813"/>
            <a:r>
              <a:rPr lang="ru-RU" sz="700"/>
              <a:t>Пути  эвакуации</a:t>
            </a:r>
          </a:p>
        </p:txBody>
      </p:sp>
      <p:sp>
        <p:nvSpPr>
          <p:cNvPr id="20498" name="Text Box 60"/>
          <p:cNvSpPr txBox="1">
            <a:spLocks noChangeArrowheads="1"/>
          </p:cNvSpPr>
          <p:nvPr/>
        </p:nvSpPr>
        <p:spPr bwMode="auto">
          <a:xfrm>
            <a:off x="9972675" y="6800850"/>
            <a:ext cx="222885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defTabSz="912813"/>
            <a:r>
              <a:rPr lang="ru-RU" sz="700"/>
              <a:t>районы размещения эвакуированного населения</a:t>
            </a:r>
          </a:p>
        </p:txBody>
      </p:sp>
      <p:sp>
        <p:nvSpPr>
          <p:cNvPr id="20499" name="Text Box 60"/>
          <p:cNvSpPr txBox="1">
            <a:spLocks noChangeArrowheads="1"/>
          </p:cNvSpPr>
          <p:nvPr/>
        </p:nvSpPr>
        <p:spPr bwMode="auto">
          <a:xfrm>
            <a:off x="9972675" y="7158038"/>
            <a:ext cx="1136650" cy="198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defTabSz="912813"/>
            <a:r>
              <a:rPr lang="ru-RU" sz="700"/>
              <a:t>Авиационная разведка</a:t>
            </a:r>
          </a:p>
        </p:txBody>
      </p:sp>
      <p:sp>
        <p:nvSpPr>
          <p:cNvPr id="20500" name="Text Box 60"/>
          <p:cNvSpPr txBox="1">
            <a:spLocks noChangeArrowheads="1"/>
          </p:cNvSpPr>
          <p:nvPr/>
        </p:nvSpPr>
        <p:spPr bwMode="auto">
          <a:xfrm>
            <a:off x="9901238" y="7515225"/>
            <a:ext cx="2357437" cy="825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28" tIns="45714" rIns="91428" bIns="45714">
            <a:spAutoFit/>
          </a:bodyPr>
          <a:lstStyle/>
          <a:p>
            <a:pPr defTabSz="1279525"/>
            <a:r>
              <a:rPr lang="ru-RU" sz="800" b="1">
                <a:cs typeface="Arial" charset="0"/>
              </a:rPr>
              <a:t>маршруты движения к водоемам  предназначенных для забора воды при тушении техногенных пожаров (их характеристика);</a:t>
            </a:r>
          </a:p>
          <a:p>
            <a:pPr defTabSz="1279525"/>
            <a:r>
              <a:rPr lang="ru-RU" sz="800" b="1">
                <a:cs typeface="Arial" charset="0"/>
              </a:rPr>
              <a:t>- места забора воды на водоемах при тушении техногенных пожаров</a:t>
            </a:r>
            <a:endParaRPr lang="ru-RU" sz="700"/>
          </a:p>
        </p:txBody>
      </p:sp>
      <p:sp>
        <p:nvSpPr>
          <p:cNvPr id="20501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1055688"/>
            <a:ext cx="12801600" cy="766762"/>
          </a:xfrm>
          <a:solidFill>
            <a:srgbClr val="DDDDDD"/>
          </a:solidFill>
        </p:spPr>
        <p:txBody>
          <a:bodyPr/>
          <a:lstStyle/>
          <a:p>
            <a:pPr eaLnBrk="1" hangingPunct="1"/>
            <a:r>
              <a:rPr lang="ru-RU" sz="3200" smtClean="0">
                <a:latin typeface="Times New Roman" pitchFamily="18" charset="0"/>
              </a:rPr>
              <a:t>Риски возникновения техногенных пожаров</a:t>
            </a:r>
          </a:p>
        </p:txBody>
      </p:sp>
      <p:graphicFrame>
        <p:nvGraphicFramePr>
          <p:cNvPr id="239632" name="Group 16"/>
          <p:cNvGraphicFramePr>
            <a:graphicFrameLocks noGrp="1"/>
          </p:cNvGraphicFramePr>
          <p:nvPr/>
        </p:nvGraphicFramePr>
        <p:xfrm>
          <a:off x="0" y="1776413"/>
          <a:ext cx="12803188" cy="1000126"/>
        </p:xfrm>
        <a:graphic>
          <a:graphicData uri="http://schemas.openxmlformats.org/drawingml/2006/table">
            <a:tbl>
              <a:tblPr/>
              <a:tblGrid>
                <a:gridCol w="1085850"/>
                <a:gridCol w="1085850"/>
                <a:gridCol w="1085850"/>
                <a:gridCol w="1084263"/>
                <a:gridCol w="1084262"/>
                <a:gridCol w="7377113"/>
              </a:tblGrid>
              <a:tr h="195263">
                <a:tc gridSpan="5">
                  <a:txBody>
                    <a:bodyPr/>
                    <a:lstStyle/>
                    <a:p>
                      <a:pPr marL="0" marR="0" lvl="0" indent="0" algn="ctr" defTabSz="449263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4288" algn="l"/>
                          <a:tab pos="8083550" algn="l"/>
                          <a:tab pos="8532813" algn="l"/>
                          <a:tab pos="8982075" algn="l"/>
                          <a:tab pos="9409113" algn="l"/>
                          <a:tab pos="10133013" algn="l"/>
                          <a:tab pos="10856913" algn="l"/>
                          <a:tab pos="11580813" algn="l"/>
                          <a:tab pos="12304713" algn="l"/>
                        </a:tabLst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Статистика</a:t>
                      </a:r>
                    </a:p>
                  </a:txBody>
                  <a:tcPr marL="0" marR="0" marT="0" marB="0" anchor="ctr" anchorCtr="1" horzOverflow="overflow">
                    <a:lnL w="126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6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6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6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449263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4288" algn="l"/>
                          <a:tab pos="8083550" algn="l"/>
                          <a:tab pos="8532813" algn="l"/>
                          <a:tab pos="8982075" algn="l"/>
                          <a:tab pos="9409113" algn="l"/>
                          <a:tab pos="10133013" algn="l"/>
                          <a:tab pos="10856913" algn="l"/>
                          <a:tab pos="11580813" algn="l"/>
                          <a:tab pos="12304713" algn="l"/>
                        </a:tabLst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Оценка риска возникновения ЧС</a:t>
                      </a:r>
                    </a:p>
                  </a:txBody>
                  <a:tcPr marL="0" marR="0" marT="0" marB="0" anchor="ctr" anchorCtr="1" horzOverflow="overflow">
                    <a:lnL w="126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6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6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6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198438">
                <a:tc>
                  <a:txBody>
                    <a:bodyPr/>
                    <a:lstStyle/>
                    <a:p>
                      <a:pPr marL="0" marR="0" lvl="0" indent="0" algn="ctr" defTabSz="449263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4288" algn="l"/>
                          <a:tab pos="8083550" algn="l"/>
                          <a:tab pos="8532813" algn="l"/>
                          <a:tab pos="8982075" algn="l"/>
                          <a:tab pos="9409113" algn="l"/>
                          <a:tab pos="10133013" algn="l"/>
                          <a:tab pos="10856913" algn="l"/>
                          <a:tab pos="11580813" algn="l"/>
                          <a:tab pos="12304713" algn="l"/>
                        </a:tabLst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2015</a:t>
                      </a:r>
                    </a:p>
                  </a:txBody>
                  <a:tcPr marL="0" marR="0" marT="0" marB="0" anchor="ctr" anchorCtr="1" horzOverflow="overflow">
                    <a:lnL w="126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6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6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6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49263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4288" algn="l"/>
                          <a:tab pos="8083550" algn="l"/>
                          <a:tab pos="8532813" algn="l"/>
                          <a:tab pos="8982075" algn="l"/>
                          <a:tab pos="9409113" algn="l"/>
                          <a:tab pos="10133013" algn="l"/>
                          <a:tab pos="10856913" algn="l"/>
                          <a:tab pos="11580813" algn="l"/>
                          <a:tab pos="12304713" algn="l"/>
                        </a:tabLst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2016</a:t>
                      </a:r>
                    </a:p>
                  </a:txBody>
                  <a:tcPr marL="0" marR="0" marT="0" marB="0" anchor="ctr" anchorCtr="1" horzOverflow="overflow">
                    <a:lnL w="126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6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6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6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49263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4288" algn="l"/>
                          <a:tab pos="8083550" algn="l"/>
                          <a:tab pos="8532813" algn="l"/>
                          <a:tab pos="8982075" algn="l"/>
                          <a:tab pos="9409113" algn="l"/>
                          <a:tab pos="10133013" algn="l"/>
                          <a:tab pos="10856913" algn="l"/>
                          <a:tab pos="11580813" algn="l"/>
                          <a:tab pos="12304713" algn="l"/>
                        </a:tabLst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2017</a:t>
                      </a:r>
                    </a:p>
                  </a:txBody>
                  <a:tcPr marL="0" marR="0" marT="0" marB="0" anchor="ctr" anchorCtr="1" horzOverflow="overflow">
                    <a:lnL w="126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6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6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6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49263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4288" algn="l"/>
                          <a:tab pos="8083550" algn="l"/>
                          <a:tab pos="8532813" algn="l"/>
                          <a:tab pos="8982075" algn="l"/>
                          <a:tab pos="9409113" algn="l"/>
                          <a:tab pos="10133013" algn="l"/>
                          <a:tab pos="10856913" algn="l"/>
                          <a:tab pos="11580813" algn="l"/>
                          <a:tab pos="12304713" algn="l"/>
                        </a:tabLst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2018</a:t>
                      </a:r>
                    </a:p>
                  </a:txBody>
                  <a:tcPr marL="0" marR="0" marT="0" marB="0" anchor="ctr" anchorCtr="1" horzOverflow="overflow">
                    <a:lnL w="126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6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6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6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49263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4288" algn="l"/>
                          <a:tab pos="8083550" algn="l"/>
                          <a:tab pos="8532813" algn="l"/>
                          <a:tab pos="8982075" algn="l"/>
                          <a:tab pos="9409113" algn="l"/>
                          <a:tab pos="10133013" algn="l"/>
                          <a:tab pos="10856913" algn="l"/>
                          <a:tab pos="11580813" algn="l"/>
                          <a:tab pos="12304713" algn="l"/>
                        </a:tabLst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2019</a:t>
                      </a:r>
                    </a:p>
                  </a:txBody>
                  <a:tcPr marL="0" marR="0" marT="0" marB="0" anchor="ctr" anchorCtr="1" horzOverflow="overflow">
                    <a:lnL w="126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6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6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6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606425">
                <a:tc>
                  <a:txBody>
                    <a:bodyPr/>
                    <a:lstStyle/>
                    <a:p>
                      <a:pPr marL="0" marR="0" lvl="0" indent="0" algn="ctr" defTabSz="449263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4288" algn="l"/>
                          <a:tab pos="8083550" algn="l"/>
                          <a:tab pos="8532813" algn="l"/>
                          <a:tab pos="8982075" algn="l"/>
                          <a:tab pos="9409113" algn="l"/>
                          <a:tab pos="10133013" algn="l"/>
                          <a:tab pos="10856913" algn="l"/>
                          <a:tab pos="11580813" algn="l"/>
                          <a:tab pos="12304713" algn="l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Нет </a:t>
                      </a:r>
                    </a:p>
                  </a:txBody>
                  <a:tcPr marL="0" marR="0" marT="0" marB="0" anchor="ctr" anchorCtr="1" horzOverflow="overflow">
                    <a:lnL w="126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6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6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6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49263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4288" algn="l"/>
                          <a:tab pos="8083550" algn="l"/>
                          <a:tab pos="8532813" algn="l"/>
                          <a:tab pos="8982075" algn="l"/>
                          <a:tab pos="9409113" algn="l"/>
                          <a:tab pos="10133013" algn="l"/>
                          <a:tab pos="10856913" algn="l"/>
                          <a:tab pos="11580813" algn="l"/>
                          <a:tab pos="12304713" algn="l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Нет </a:t>
                      </a:r>
                    </a:p>
                  </a:txBody>
                  <a:tcPr marL="0" marR="0" marT="0" marB="0" anchor="ctr" anchorCtr="1" horzOverflow="overflow">
                    <a:lnL w="126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6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6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6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49263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4288" algn="l"/>
                          <a:tab pos="8083550" algn="l"/>
                          <a:tab pos="8532813" algn="l"/>
                          <a:tab pos="8982075" algn="l"/>
                          <a:tab pos="9409113" algn="l"/>
                          <a:tab pos="10133013" algn="l"/>
                          <a:tab pos="10856913" algn="l"/>
                          <a:tab pos="11580813" algn="l"/>
                          <a:tab pos="12304713" algn="l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Нет </a:t>
                      </a:r>
                    </a:p>
                  </a:txBody>
                  <a:tcPr marL="0" marR="0" marT="0" marB="0" anchor="ctr" anchorCtr="1" horzOverflow="overflow">
                    <a:lnL w="126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6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6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6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49263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4288" algn="l"/>
                          <a:tab pos="8083550" algn="l"/>
                          <a:tab pos="8532813" algn="l"/>
                          <a:tab pos="8982075" algn="l"/>
                          <a:tab pos="9409113" algn="l"/>
                          <a:tab pos="10133013" algn="l"/>
                          <a:tab pos="10856913" algn="l"/>
                          <a:tab pos="11580813" algn="l"/>
                          <a:tab pos="12304713" algn="l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Нет </a:t>
                      </a:r>
                    </a:p>
                  </a:txBody>
                  <a:tcPr marL="0" marR="0" marT="0" marB="0" anchor="ctr" anchorCtr="1" horzOverflow="overflow">
                    <a:lnL w="126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6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6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6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49263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4288" algn="l"/>
                          <a:tab pos="8083550" algn="l"/>
                          <a:tab pos="8532813" algn="l"/>
                          <a:tab pos="8982075" algn="l"/>
                          <a:tab pos="9409113" algn="l"/>
                          <a:tab pos="10133013" algn="l"/>
                          <a:tab pos="10856913" algn="l"/>
                          <a:tab pos="11580813" algn="l"/>
                          <a:tab pos="12304713" algn="l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Нет </a:t>
                      </a:r>
                    </a:p>
                  </a:txBody>
                  <a:tcPr marL="0" marR="0" marT="0" marB="0" anchor="ctr" anchorCtr="1" horzOverflow="overflow">
                    <a:lnL w="126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6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6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6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449263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4288" algn="l"/>
                          <a:tab pos="8083550" algn="l"/>
                          <a:tab pos="8532813" algn="l"/>
                          <a:tab pos="8982075" algn="l"/>
                          <a:tab pos="9409113" algn="l"/>
                          <a:tab pos="10133013" algn="l"/>
                          <a:tab pos="10856913" algn="l"/>
                          <a:tab pos="11580813" algn="l"/>
                          <a:tab pos="12304713" algn="l"/>
                        </a:tabLst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Нет.</a:t>
                      </a:r>
                    </a:p>
                  </a:txBody>
                  <a:tcPr marL="0" marR="0" marT="0" marB="0" anchor="ctr" anchorCtr="1" horzOverflow="overflow">
                    <a:lnL w="126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6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6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6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</a:tr>
            </a:tbl>
          </a:graphicData>
        </a:graphic>
      </p:graphicFrame>
      <p:sp>
        <p:nvSpPr>
          <p:cNvPr id="20527" name="Text Box 240"/>
          <p:cNvSpPr txBox="1">
            <a:spLocks noChangeArrowheads="1"/>
          </p:cNvSpPr>
          <p:nvPr/>
        </p:nvSpPr>
        <p:spPr bwMode="auto">
          <a:xfrm>
            <a:off x="0" y="3937000"/>
            <a:ext cx="12801600" cy="127000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>
                <a:solidFill>
                  <a:srgbClr val="FF3300"/>
                </a:solidFill>
              </a:rPr>
              <a:t>РИСКИ ВОЗНИКНОВЕНИЯ ТЕХНОГЕННЫХ ПОЖАРОВ ОТСУТСТВУЮТ В СВЯЗИ С ОТСУТСТВИЕМ В КРАСНОЯРСКОМ СЕЛЬСКОМ ПОСЕЛЕНИИ ПОЖАРООПАСНЫХ И ВЗРЫВООПАСНЫХ ОБЪЕКТОВ.</a:t>
            </a:r>
          </a:p>
        </p:txBody>
      </p:sp>
      <p:sp>
        <p:nvSpPr>
          <p:cNvPr id="20528" name="Text Box 4"/>
          <p:cNvSpPr txBox="1">
            <a:spLocks noChangeArrowheads="1"/>
          </p:cNvSpPr>
          <p:nvPr/>
        </p:nvSpPr>
        <p:spPr bwMode="auto">
          <a:xfrm>
            <a:off x="0" y="0"/>
            <a:ext cx="12801600" cy="1066800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91395" tIns="45697" rIns="91395" bIns="45697">
            <a:spAutoFit/>
          </a:bodyPr>
          <a:lstStyle/>
          <a:p>
            <a:pPr algn="ctr" defTabSz="1279525"/>
            <a:r>
              <a:rPr lang="ru-RU" sz="3200" b="1">
                <a:solidFill>
                  <a:schemeClr val="tx2"/>
                </a:solidFill>
                <a:latin typeface="Times New Roman" pitchFamily="18" charset="0"/>
              </a:rPr>
              <a:t>Паспорт территории Красноярского сельского поселения</a:t>
            </a:r>
          </a:p>
          <a:p>
            <a:pPr algn="ctr" defTabSz="1279525"/>
            <a:r>
              <a:rPr lang="ru-RU" sz="3200" b="1">
                <a:solidFill>
                  <a:schemeClr val="tx2"/>
                </a:solidFill>
                <a:latin typeface="Times New Roman" pitchFamily="18" charset="0"/>
              </a:rPr>
              <a:t>Цимлянского района Ростовской области</a:t>
            </a:r>
          </a:p>
        </p:txBody>
      </p:sp>
      <p:sp>
        <p:nvSpPr>
          <p:cNvPr id="20529" name="Text Box 59"/>
          <p:cNvSpPr txBox="1">
            <a:spLocks noChangeArrowheads="1"/>
          </p:cNvSpPr>
          <p:nvPr/>
        </p:nvSpPr>
        <p:spPr bwMode="auto">
          <a:xfrm>
            <a:off x="7696200" y="5664200"/>
            <a:ext cx="1009650" cy="473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defTabSz="1279525">
              <a:spcBef>
                <a:spcPct val="50000"/>
              </a:spcBef>
            </a:pPr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/>
          <p:cNvSpPr>
            <a:spLocks noGrp="1" noChangeArrowheads="1"/>
          </p:cNvSpPr>
          <p:nvPr>
            <p:ph type="subTitle" idx="1"/>
          </p:nvPr>
        </p:nvSpPr>
        <p:spPr/>
        <p:txBody>
          <a:bodyPr lIns="91227" tIns="45613" rIns="91227" bIns="45613"/>
          <a:lstStyle/>
          <a:p>
            <a:pPr eaLnBrk="1" hangingPunct="1"/>
            <a:r>
              <a:rPr lang="ru-RU" altLang="ru-RU" smtClean="0"/>
              <a:t>Титульный лист</a:t>
            </a:r>
          </a:p>
        </p:txBody>
      </p:sp>
      <p:pic>
        <p:nvPicPr>
          <p:cNvPr id="12291" name="Picture 3" descr="заставка-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52400" y="136525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Прямоугольник 1"/>
          <p:cNvSpPr/>
          <p:nvPr/>
        </p:nvSpPr>
        <p:spPr>
          <a:xfrm>
            <a:off x="0" y="4322785"/>
            <a:ext cx="12801600" cy="1570037"/>
          </a:xfrm>
          <a:prstGeom prst="rect">
            <a:avLst/>
          </a:prstGeom>
        </p:spPr>
        <p:txBody>
          <a:bodyPr lIns="91260" tIns="45630" rIns="91260" bIns="45630">
            <a:spAutoFit/>
          </a:bodyPr>
          <a:lstStyle/>
          <a:p>
            <a:pPr algn="ctr">
              <a:defRPr/>
            </a:pPr>
            <a:r>
              <a:rPr lang="ru-RU" sz="4800" i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itchFamily="34" charset="0"/>
              </a:rPr>
              <a:t>РИСКИ ВОЗНИКНОВЕНИЯ ЧС</a:t>
            </a:r>
            <a:br>
              <a:rPr lang="ru-RU" sz="4800" i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itchFamily="34" charset="0"/>
              </a:rPr>
            </a:br>
            <a:r>
              <a:rPr lang="ru-RU" sz="4800" i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itchFamily="34" charset="0"/>
              </a:rPr>
              <a:t>ПРИРОДНОГО ХАРАКТЕРА</a:t>
            </a:r>
            <a:endParaRPr lang="ru-RU" sz="4800" dirty="0">
              <a:solidFill>
                <a:srgbClr val="000000"/>
              </a:solidFill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996996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124"/>
          <p:cNvGrpSpPr>
            <a:grpSpLocks/>
          </p:cNvGrpSpPr>
          <p:nvPr/>
        </p:nvGrpSpPr>
        <p:grpSpPr bwMode="auto">
          <a:xfrm>
            <a:off x="10721975" y="7177088"/>
            <a:ext cx="325438" cy="339725"/>
            <a:chOff x="5364" y="2382"/>
            <a:chExt cx="272" cy="272"/>
          </a:xfrm>
        </p:grpSpPr>
        <p:grpSp>
          <p:nvGrpSpPr>
            <p:cNvPr id="4" name="Group 125"/>
            <p:cNvGrpSpPr>
              <a:grpSpLocks/>
            </p:cNvGrpSpPr>
            <p:nvPr/>
          </p:nvGrpSpPr>
          <p:grpSpPr bwMode="auto">
            <a:xfrm>
              <a:off x="5364" y="2382"/>
              <a:ext cx="272" cy="272"/>
              <a:chOff x="3168" y="192"/>
              <a:chExt cx="528" cy="672"/>
            </a:xfrm>
          </p:grpSpPr>
          <p:sp>
            <p:nvSpPr>
              <p:cNvPr id="1170" name="Line 126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0" cy="67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171" name="Line 127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172" name="Line 128"/>
              <p:cNvSpPr>
                <a:spLocks noChangeShapeType="1"/>
              </p:cNvSpPr>
              <p:nvPr/>
            </p:nvSpPr>
            <p:spPr bwMode="auto">
              <a:xfrm flipV="1">
                <a:off x="3168" y="480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173" name="Line 129"/>
              <p:cNvSpPr>
                <a:spLocks noChangeShapeType="1"/>
              </p:cNvSpPr>
              <p:nvPr/>
            </p:nvSpPr>
            <p:spPr bwMode="auto">
              <a:xfrm>
                <a:off x="3696" y="288"/>
                <a:ext cx="0" cy="19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sp>
          <p:nvSpPr>
            <p:cNvPr id="1169" name="Freeform 130"/>
            <p:cNvSpPr>
              <a:spLocks/>
            </p:cNvSpPr>
            <p:nvPr/>
          </p:nvSpPr>
          <p:spPr bwMode="auto">
            <a:xfrm>
              <a:off x="5364" y="2388"/>
              <a:ext cx="261" cy="148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44 h 159"/>
                <a:gd name="T4" fmla="*/ 41 w 291"/>
                <a:gd name="T5" fmla="*/ 32 h 159"/>
                <a:gd name="T6" fmla="*/ 41 w 291"/>
                <a:gd name="T7" fmla="*/ 11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91395" tIns="45697" rIns="91395" bIns="45697"/>
            <a:lstStyle>
              <a:lvl1pPr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sp>
        <p:nvSpPr>
          <p:cNvPr id="1030" name="Freeform 126"/>
          <p:cNvSpPr>
            <a:spLocks/>
          </p:cNvSpPr>
          <p:nvPr/>
        </p:nvSpPr>
        <p:spPr bwMode="auto">
          <a:xfrm>
            <a:off x="2368550" y="407988"/>
            <a:ext cx="7704138" cy="9145587"/>
          </a:xfrm>
          <a:custGeom>
            <a:avLst/>
            <a:gdLst>
              <a:gd name="T0" fmla="*/ 2147483647 w 4853"/>
              <a:gd name="T1" fmla="*/ 2147483647 h 5761"/>
              <a:gd name="T2" fmla="*/ 2147483647 w 4853"/>
              <a:gd name="T3" fmla="*/ 2147483647 h 5761"/>
              <a:gd name="T4" fmla="*/ 2147483647 w 4853"/>
              <a:gd name="T5" fmla="*/ 2147483647 h 5761"/>
              <a:gd name="T6" fmla="*/ 2147483647 w 4853"/>
              <a:gd name="T7" fmla="*/ 2147483647 h 5761"/>
              <a:gd name="T8" fmla="*/ 2147483647 w 4853"/>
              <a:gd name="T9" fmla="*/ 2147483647 h 5761"/>
              <a:gd name="T10" fmla="*/ 2147483647 w 4853"/>
              <a:gd name="T11" fmla="*/ 2147483647 h 5761"/>
              <a:gd name="T12" fmla="*/ 2147483647 w 4853"/>
              <a:gd name="T13" fmla="*/ 2147483647 h 5761"/>
              <a:gd name="T14" fmla="*/ 2147483647 w 4853"/>
              <a:gd name="T15" fmla="*/ 0 h 5761"/>
              <a:gd name="T16" fmla="*/ 2147483647 w 4853"/>
              <a:gd name="T17" fmla="*/ 2147483647 h 5761"/>
              <a:gd name="T18" fmla="*/ 2147483647 w 4853"/>
              <a:gd name="T19" fmla="*/ 2147483647 h 5761"/>
              <a:gd name="T20" fmla="*/ 0 w 4853"/>
              <a:gd name="T21" fmla="*/ 2147483647 h 5761"/>
              <a:gd name="T22" fmla="*/ 2147483647 w 4853"/>
              <a:gd name="T23" fmla="*/ 2147483647 h 5761"/>
              <a:gd name="T24" fmla="*/ 2147483647 w 4853"/>
              <a:gd name="T25" fmla="*/ 2147483647 h 5761"/>
              <a:gd name="T26" fmla="*/ 2147483647 w 4853"/>
              <a:gd name="T27" fmla="*/ 2147483647 h 5761"/>
              <a:gd name="T28" fmla="*/ 2147483647 w 4853"/>
              <a:gd name="T29" fmla="*/ 2147483647 h 5761"/>
              <a:gd name="T30" fmla="*/ 2147483647 w 4853"/>
              <a:gd name="T31" fmla="*/ 2147483647 h 5761"/>
              <a:gd name="T32" fmla="*/ 2147483647 w 4853"/>
              <a:gd name="T33" fmla="*/ 2147483647 h 5761"/>
              <a:gd name="T34" fmla="*/ 2147483647 w 4853"/>
              <a:gd name="T35" fmla="*/ 2147483647 h 5761"/>
              <a:gd name="T36" fmla="*/ 2147483647 w 4853"/>
              <a:gd name="T37" fmla="*/ 2147483647 h 5761"/>
              <a:gd name="T38" fmla="*/ 2147483647 w 4853"/>
              <a:gd name="T39" fmla="*/ 2147483647 h 5761"/>
              <a:gd name="T40" fmla="*/ 2147483647 w 4853"/>
              <a:gd name="T41" fmla="*/ 2147483647 h 5761"/>
              <a:gd name="T42" fmla="*/ 2147483647 w 4853"/>
              <a:gd name="T43" fmla="*/ 2147483647 h 576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4853"/>
              <a:gd name="T67" fmla="*/ 0 h 5761"/>
              <a:gd name="T68" fmla="*/ 4853 w 4853"/>
              <a:gd name="T69" fmla="*/ 5761 h 576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4853" h="5761">
                <a:moveTo>
                  <a:pt x="4853" y="5761"/>
                </a:moveTo>
                <a:lnTo>
                  <a:pt x="4853" y="4536"/>
                </a:lnTo>
                <a:lnTo>
                  <a:pt x="4354" y="4264"/>
                </a:lnTo>
                <a:lnTo>
                  <a:pt x="3629" y="3311"/>
                </a:lnTo>
                <a:lnTo>
                  <a:pt x="3311" y="2586"/>
                </a:lnTo>
                <a:lnTo>
                  <a:pt x="2812" y="1633"/>
                </a:lnTo>
                <a:lnTo>
                  <a:pt x="2676" y="1043"/>
                </a:lnTo>
                <a:lnTo>
                  <a:pt x="2313" y="0"/>
                </a:lnTo>
                <a:lnTo>
                  <a:pt x="907" y="45"/>
                </a:lnTo>
                <a:lnTo>
                  <a:pt x="91" y="499"/>
                </a:lnTo>
                <a:lnTo>
                  <a:pt x="0" y="1134"/>
                </a:lnTo>
                <a:lnTo>
                  <a:pt x="227" y="1860"/>
                </a:lnTo>
                <a:lnTo>
                  <a:pt x="680" y="1814"/>
                </a:lnTo>
                <a:lnTo>
                  <a:pt x="862" y="2631"/>
                </a:lnTo>
                <a:lnTo>
                  <a:pt x="1587" y="3130"/>
                </a:lnTo>
                <a:lnTo>
                  <a:pt x="1769" y="3447"/>
                </a:lnTo>
                <a:lnTo>
                  <a:pt x="2222" y="3402"/>
                </a:lnTo>
                <a:lnTo>
                  <a:pt x="2404" y="3629"/>
                </a:lnTo>
                <a:lnTo>
                  <a:pt x="2858" y="4581"/>
                </a:lnTo>
                <a:lnTo>
                  <a:pt x="3175" y="5398"/>
                </a:lnTo>
                <a:lnTo>
                  <a:pt x="3175" y="5761"/>
                </a:lnTo>
                <a:lnTo>
                  <a:pt x="4853" y="5761"/>
                </a:lnTo>
                <a:close/>
              </a:path>
            </a:pathLst>
          </a:cu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1031" name="Text Box 68"/>
          <p:cNvSpPr txBox="1">
            <a:spLocks noChangeArrowheads="1"/>
          </p:cNvSpPr>
          <p:nvPr/>
        </p:nvSpPr>
        <p:spPr bwMode="auto">
          <a:xfrm>
            <a:off x="6400800" y="7105650"/>
            <a:ext cx="704850" cy="207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2535" tIns="26271" rIns="52535" bIns="26271">
            <a:spAutoFit/>
          </a:bodyPr>
          <a:lstStyle>
            <a:lvl1pPr defTabSz="527050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527050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527050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527050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527050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52705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52705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52705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52705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ru-RU" altLang="ru-RU" sz="1000" b="1"/>
              <a:t>ПЧ-65</a:t>
            </a:r>
          </a:p>
        </p:txBody>
      </p:sp>
      <p:grpSp>
        <p:nvGrpSpPr>
          <p:cNvPr id="5" name="Group 36"/>
          <p:cNvGrpSpPr>
            <a:grpSpLocks/>
          </p:cNvGrpSpPr>
          <p:nvPr/>
        </p:nvGrpSpPr>
        <p:grpSpPr bwMode="auto">
          <a:xfrm>
            <a:off x="7553325" y="4872038"/>
            <a:ext cx="376238" cy="260350"/>
            <a:chOff x="4059" y="671"/>
            <a:chExt cx="180" cy="80"/>
          </a:xfrm>
        </p:grpSpPr>
        <p:sp>
          <p:nvSpPr>
            <p:cNvPr id="1165" name="Freeform 37"/>
            <p:cNvSpPr>
              <a:spLocks/>
            </p:cNvSpPr>
            <p:nvPr/>
          </p:nvSpPr>
          <p:spPr bwMode="auto">
            <a:xfrm>
              <a:off x="4107" y="683"/>
              <a:ext cx="81" cy="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w 20000"/>
                <a:gd name="T9" fmla="*/ 0 h 20000"/>
                <a:gd name="T10" fmla="*/ 0 w 20000"/>
                <a:gd name="T11" fmla="*/ 0 h 20000"/>
                <a:gd name="T12" fmla="*/ 0 w 20000"/>
                <a:gd name="T13" fmla="*/ 0 h 20000"/>
                <a:gd name="T14" fmla="*/ 0 w 20000"/>
                <a:gd name="T15" fmla="*/ 0 h 20000"/>
                <a:gd name="T16" fmla="*/ 0 w 20000"/>
                <a:gd name="T17" fmla="*/ 0 h 20000"/>
                <a:gd name="T18" fmla="*/ 0 w 20000"/>
                <a:gd name="T19" fmla="*/ 0 h 20000"/>
                <a:gd name="T20" fmla="*/ 0 w 20000"/>
                <a:gd name="T21" fmla="*/ 0 h 20000"/>
                <a:gd name="T22" fmla="*/ 0 w 20000"/>
                <a:gd name="T23" fmla="*/ 0 h 20000"/>
                <a:gd name="T24" fmla="*/ 0 w 20000"/>
                <a:gd name="T25" fmla="*/ 0 h 20000"/>
                <a:gd name="T26" fmla="*/ 0 w 20000"/>
                <a:gd name="T27" fmla="*/ 0 h 20000"/>
                <a:gd name="T28" fmla="*/ 0 w 20000"/>
                <a:gd name="T29" fmla="*/ 0 h 20000"/>
                <a:gd name="T30" fmla="*/ 0 w 20000"/>
                <a:gd name="T31" fmla="*/ 0 h 20000"/>
                <a:gd name="T32" fmla="*/ 0 w 20000"/>
                <a:gd name="T33" fmla="*/ 0 h 20000"/>
                <a:gd name="T34" fmla="*/ 0 w 20000"/>
                <a:gd name="T35" fmla="*/ 0 h 20000"/>
                <a:gd name="T36" fmla="*/ 0 w 20000"/>
                <a:gd name="T37" fmla="*/ 0 h 20000"/>
                <a:gd name="T38" fmla="*/ 0 w 20000"/>
                <a:gd name="T39" fmla="*/ 0 h 20000"/>
                <a:gd name="T40" fmla="*/ 0 w 20000"/>
                <a:gd name="T41" fmla="*/ 0 h 20000"/>
                <a:gd name="T42" fmla="*/ 0 w 20000"/>
                <a:gd name="T43" fmla="*/ 0 h 20000"/>
                <a:gd name="T44" fmla="*/ 0 w 20000"/>
                <a:gd name="T45" fmla="*/ 0 h 20000"/>
                <a:gd name="T46" fmla="*/ 0 w 20000"/>
                <a:gd name="T47" fmla="*/ 0 h 20000"/>
                <a:gd name="T48" fmla="*/ 0 w 20000"/>
                <a:gd name="T49" fmla="*/ 0 h 20000"/>
                <a:gd name="T50" fmla="*/ 0 w 20000"/>
                <a:gd name="T51" fmla="*/ 0 h 20000"/>
                <a:gd name="T52" fmla="*/ 0 w 20000"/>
                <a:gd name="T53" fmla="*/ 0 h 20000"/>
                <a:gd name="T54" fmla="*/ 0 w 20000"/>
                <a:gd name="T55" fmla="*/ 0 h 20000"/>
                <a:gd name="T56" fmla="*/ 0 w 20000"/>
                <a:gd name="T57" fmla="*/ 0 h 20000"/>
                <a:gd name="T58" fmla="*/ 0 w 20000"/>
                <a:gd name="T59" fmla="*/ 0 h 20000"/>
                <a:gd name="T60" fmla="*/ 0 w 20000"/>
                <a:gd name="T61" fmla="*/ 0 h 20000"/>
                <a:gd name="T62" fmla="*/ 0 w 20000"/>
                <a:gd name="T63" fmla="*/ 0 h 20000"/>
                <a:gd name="T64" fmla="*/ 0 w 20000"/>
                <a:gd name="T65" fmla="*/ 0 h 20000"/>
                <a:gd name="T66" fmla="*/ 0 w 20000"/>
                <a:gd name="T67" fmla="*/ 0 h 20000"/>
                <a:gd name="T68" fmla="*/ 0 w 20000"/>
                <a:gd name="T69" fmla="*/ 0 h 20000"/>
                <a:gd name="T70" fmla="*/ 0 w 20000"/>
                <a:gd name="T71" fmla="*/ 0 h 20000"/>
                <a:gd name="T72" fmla="*/ 0 w 20000"/>
                <a:gd name="T73" fmla="*/ 0 h 20000"/>
                <a:gd name="T74" fmla="*/ 0 w 20000"/>
                <a:gd name="T75" fmla="*/ 0 h 20000"/>
                <a:gd name="T76" fmla="*/ 0 w 20000"/>
                <a:gd name="T77" fmla="*/ 0 h 20000"/>
                <a:gd name="T78" fmla="*/ 0 w 20000"/>
                <a:gd name="T79" fmla="*/ 0 h 20000"/>
                <a:gd name="T80" fmla="*/ 0 w 20000"/>
                <a:gd name="T81" fmla="*/ 0 h 20000"/>
                <a:gd name="T82" fmla="*/ 0 w 20000"/>
                <a:gd name="T83" fmla="*/ 0 h 20000"/>
                <a:gd name="T84" fmla="*/ 0 w 20000"/>
                <a:gd name="T85" fmla="*/ 0 h 20000"/>
                <a:gd name="T86" fmla="*/ 0 w 20000"/>
                <a:gd name="T87" fmla="*/ 0 h 20000"/>
                <a:gd name="T88" fmla="*/ 0 w 20000"/>
                <a:gd name="T89" fmla="*/ 0 h 20000"/>
                <a:gd name="T90" fmla="*/ 0 w 20000"/>
                <a:gd name="T91" fmla="*/ 0 h 20000"/>
                <a:gd name="T92" fmla="*/ 0 w 20000"/>
                <a:gd name="T93" fmla="*/ 0 h 20000"/>
                <a:gd name="T94" fmla="*/ 0 w 20000"/>
                <a:gd name="T95" fmla="*/ 0 h 20000"/>
                <a:gd name="T96" fmla="*/ 0 w 20000"/>
                <a:gd name="T97" fmla="*/ 0 h 20000"/>
                <a:gd name="T98" fmla="*/ 0 w 20000"/>
                <a:gd name="T99" fmla="*/ 0 h 20000"/>
                <a:gd name="T100" fmla="*/ 0 w 20000"/>
                <a:gd name="T101" fmla="*/ 0 h 20000"/>
                <a:gd name="T102" fmla="*/ 0 w 20000"/>
                <a:gd name="T103" fmla="*/ 0 h 20000"/>
                <a:gd name="T104" fmla="*/ 0 w 20000"/>
                <a:gd name="T105" fmla="*/ 0 h 200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0000"/>
                <a:gd name="T160" fmla="*/ 0 h 20000"/>
                <a:gd name="T161" fmla="*/ 20000 w 20000"/>
                <a:gd name="T162" fmla="*/ 20000 h 200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0000" h="20000">
                  <a:moveTo>
                    <a:pt x="4224" y="19380"/>
                  </a:moveTo>
                  <a:lnTo>
                    <a:pt x="4112" y="19638"/>
                  </a:lnTo>
                  <a:lnTo>
                    <a:pt x="3972" y="19638"/>
                  </a:lnTo>
                  <a:lnTo>
                    <a:pt x="3497" y="19380"/>
                  </a:lnTo>
                  <a:lnTo>
                    <a:pt x="3301" y="19380"/>
                  </a:lnTo>
                  <a:lnTo>
                    <a:pt x="2909" y="19018"/>
                  </a:lnTo>
                  <a:lnTo>
                    <a:pt x="2685" y="19018"/>
                  </a:lnTo>
                  <a:lnTo>
                    <a:pt x="2685" y="18760"/>
                  </a:lnTo>
                  <a:lnTo>
                    <a:pt x="2545" y="18398"/>
                  </a:lnTo>
                  <a:lnTo>
                    <a:pt x="2294" y="18398"/>
                  </a:lnTo>
                  <a:lnTo>
                    <a:pt x="2294" y="18140"/>
                  </a:lnTo>
                  <a:lnTo>
                    <a:pt x="1790" y="17829"/>
                  </a:lnTo>
                  <a:lnTo>
                    <a:pt x="1483" y="17209"/>
                  </a:lnTo>
                  <a:lnTo>
                    <a:pt x="1007" y="16951"/>
                  </a:lnTo>
                  <a:lnTo>
                    <a:pt x="867" y="16589"/>
                  </a:lnTo>
                  <a:lnTo>
                    <a:pt x="867" y="16021"/>
                  </a:lnTo>
                  <a:lnTo>
                    <a:pt x="671" y="15659"/>
                  </a:lnTo>
                  <a:lnTo>
                    <a:pt x="671" y="15401"/>
                  </a:lnTo>
                  <a:lnTo>
                    <a:pt x="420" y="15039"/>
                  </a:lnTo>
                  <a:lnTo>
                    <a:pt x="140" y="14470"/>
                  </a:lnTo>
                  <a:lnTo>
                    <a:pt x="0" y="14212"/>
                  </a:lnTo>
                  <a:lnTo>
                    <a:pt x="0" y="9561"/>
                  </a:lnTo>
                  <a:lnTo>
                    <a:pt x="140" y="9199"/>
                  </a:lnTo>
                  <a:lnTo>
                    <a:pt x="140" y="8372"/>
                  </a:lnTo>
                  <a:lnTo>
                    <a:pt x="420" y="8010"/>
                  </a:lnTo>
                  <a:lnTo>
                    <a:pt x="420" y="7649"/>
                  </a:lnTo>
                  <a:lnTo>
                    <a:pt x="671" y="7132"/>
                  </a:lnTo>
                  <a:lnTo>
                    <a:pt x="671" y="6098"/>
                  </a:lnTo>
                  <a:lnTo>
                    <a:pt x="867" y="6098"/>
                  </a:lnTo>
                  <a:lnTo>
                    <a:pt x="867" y="4651"/>
                  </a:lnTo>
                  <a:lnTo>
                    <a:pt x="1007" y="4289"/>
                  </a:lnTo>
                  <a:lnTo>
                    <a:pt x="1231" y="3721"/>
                  </a:lnTo>
                  <a:lnTo>
                    <a:pt x="2098" y="2481"/>
                  </a:lnTo>
                  <a:lnTo>
                    <a:pt x="2294" y="2481"/>
                  </a:lnTo>
                  <a:lnTo>
                    <a:pt x="2294" y="2222"/>
                  </a:lnTo>
                  <a:lnTo>
                    <a:pt x="2545" y="1912"/>
                  </a:lnTo>
                  <a:lnTo>
                    <a:pt x="2685" y="1912"/>
                  </a:lnTo>
                  <a:lnTo>
                    <a:pt x="2909" y="1189"/>
                  </a:lnTo>
                  <a:lnTo>
                    <a:pt x="3105" y="1189"/>
                  </a:lnTo>
                  <a:lnTo>
                    <a:pt x="3105" y="930"/>
                  </a:lnTo>
                  <a:lnTo>
                    <a:pt x="3301" y="930"/>
                  </a:lnTo>
                  <a:lnTo>
                    <a:pt x="3301" y="672"/>
                  </a:lnTo>
                  <a:lnTo>
                    <a:pt x="3497" y="672"/>
                  </a:lnTo>
                  <a:lnTo>
                    <a:pt x="3497" y="362"/>
                  </a:lnTo>
                  <a:lnTo>
                    <a:pt x="3748" y="362"/>
                  </a:lnTo>
                  <a:lnTo>
                    <a:pt x="3748" y="930"/>
                  </a:lnTo>
                  <a:lnTo>
                    <a:pt x="3497" y="1189"/>
                  </a:lnTo>
                  <a:lnTo>
                    <a:pt x="3497" y="2481"/>
                  </a:lnTo>
                  <a:lnTo>
                    <a:pt x="3301" y="2481"/>
                  </a:lnTo>
                  <a:lnTo>
                    <a:pt x="3301" y="6822"/>
                  </a:lnTo>
                  <a:lnTo>
                    <a:pt x="3497" y="7132"/>
                  </a:lnTo>
                  <a:lnTo>
                    <a:pt x="3497" y="7390"/>
                  </a:lnTo>
                  <a:lnTo>
                    <a:pt x="3748" y="7390"/>
                  </a:lnTo>
                  <a:lnTo>
                    <a:pt x="3748" y="7649"/>
                  </a:lnTo>
                  <a:lnTo>
                    <a:pt x="3972" y="7649"/>
                  </a:lnTo>
                  <a:lnTo>
                    <a:pt x="3972" y="8372"/>
                  </a:lnTo>
                  <a:lnTo>
                    <a:pt x="4364" y="8372"/>
                  </a:lnTo>
                  <a:lnTo>
                    <a:pt x="4364" y="8010"/>
                  </a:lnTo>
                  <a:lnTo>
                    <a:pt x="4783" y="8010"/>
                  </a:lnTo>
                  <a:lnTo>
                    <a:pt x="4979" y="7649"/>
                  </a:lnTo>
                  <a:lnTo>
                    <a:pt x="5147" y="7390"/>
                  </a:lnTo>
                  <a:lnTo>
                    <a:pt x="5790" y="7390"/>
                  </a:lnTo>
                  <a:lnTo>
                    <a:pt x="5790" y="7132"/>
                  </a:lnTo>
                  <a:lnTo>
                    <a:pt x="6042" y="6822"/>
                  </a:lnTo>
                  <a:lnTo>
                    <a:pt x="6462" y="6460"/>
                  </a:lnTo>
                  <a:lnTo>
                    <a:pt x="6657" y="6098"/>
                  </a:lnTo>
                  <a:lnTo>
                    <a:pt x="6657" y="5840"/>
                  </a:lnTo>
                  <a:lnTo>
                    <a:pt x="6825" y="5840"/>
                  </a:lnTo>
                  <a:lnTo>
                    <a:pt x="6825" y="4910"/>
                  </a:lnTo>
                  <a:lnTo>
                    <a:pt x="7105" y="4910"/>
                  </a:lnTo>
                  <a:lnTo>
                    <a:pt x="7273" y="4651"/>
                  </a:lnTo>
                  <a:lnTo>
                    <a:pt x="7273" y="3101"/>
                  </a:lnTo>
                  <a:lnTo>
                    <a:pt x="7105" y="3101"/>
                  </a:lnTo>
                  <a:lnTo>
                    <a:pt x="7105" y="2481"/>
                  </a:lnTo>
                  <a:lnTo>
                    <a:pt x="6825" y="2222"/>
                  </a:lnTo>
                  <a:lnTo>
                    <a:pt x="6825" y="1550"/>
                  </a:lnTo>
                  <a:lnTo>
                    <a:pt x="6657" y="1189"/>
                  </a:lnTo>
                  <a:lnTo>
                    <a:pt x="6657" y="672"/>
                  </a:lnTo>
                  <a:lnTo>
                    <a:pt x="6462" y="362"/>
                  </a:lnTo>
                  <a:lnTo>
                    <a:pt x="6462" y="0"/>
                  </a:lnTo>
                  <a:lnTo>
                    <a:pt x="7413" y="0"/>
                  </a:lnTo>
                  <a:lnTo>
                    <a:pt x="7664" y="362"/>
                  </a:lnTo>
                  <a:lnTo>
                    <a:pt x="8336" y="362"/>
                  </a:lnTo>
                  <a:lnTo>
                    <a:pt x="8476" y="672"/>
                  </a:lnTo>
                  <a:lnTo>
                    <a:pt x="9343" y="672"/>
                  </a:lnTo>
                  <a:lnTo>
                    <a:pt x="9343" y="930"/>
                  </a:lnTo>
                  <a:lnTo>
                    <a:pt x="9706" y="930"/>
                  </a:lnTo>
                  <a:lnTo>
                    <a:pt x="9706" y="1189"/>
                  </a:lnTo>
                  <a:lnTo>
                    <a:pt x="10154" y="1189"/>
                  </a:lnTo>
                  <a:lnTo>
                    <a:pt x="10154" y="1550"/>
                  </a:lnTo>
                  <a:lnTo>
                    <a:pt x="10434" y="1550"/>
                  </a:lnTo>
                  <a:lnTo>
                    <a:pt x="10629" y="1912"/>
                  </a:lnTo>
                  <a:lnTo>
                    <a:pt x="10629" y="2222"/>
                  </a:lnTo>
                  <a:lnTo>
                    <a:pt x="10881" y="2222"/>
                  </a:lnTo>
                  <a:lnTo>
                    <a:pt x="10881" y="2739"/>
                  </a:lnTo>
                  <a:lnTo>
                    <a:pt x="11021" y="2739"/>
                  </a:lnTo>
                  <a:lnTo>
                    <a:pt x="11021" y="3463"/>
                  </a:lnTo>
                  <a:lnTo>
                    <a:pt x="11245" y="3463"/>
                  </a:lnTo>
                  <a:lnTo>
                    <a:pt x="11245" y="3721"/>
                  </a:lnTo>
                  <a:lnTo>
                    <a:pt x="11497" y="4031"/>
                  </a:lnTo>
                  <a:lnTo>
                    <a:pt x="11497" y="4651"/>
                  </a:lnTo>
                  <a:lnTo>
                    <a:pt x="11692" y="4910"/>
                  </a:lnTo>
                  <a:lnTo>
                    <a:pt x="11692" y="8630"/>
                  </a:lnTo>
                  <a:lnTo>
                    <a:pt x="11692" y="8010"/>
                  </a:lnTo>
                  <a:lnTo>
                    <a:pt x="11832" y="8010"/>
                  </a:lnTo>
                  <a:lnTo>
                    <a:pt x="12112" y="7649"/>
                  </a:lnTo>
                  <a:lnTo>
                    <a:pt x="12252" y="7649"/>
                  </a:lnTo>
                  <a:lnTo>
                    <a:pt x="12252" y="7390"/>
                  </a:lnTo>
                  <a:lnTo>
                    <a:pt x="12559" y="7390"/>
                  </a:lnTo>
                  <a:lnTo>
                    <a:pt x="12559" y="7132"/>
                  </a:lnTo>
                  <a:lnTo>
                    <a:pt x="12699" y="7132"/>
                  </a:lnTo>
                  <a:lnTo>
                    <a:pt x="12699" y="6822"/>
                  </a:lnTo>
                  <a:lnTo>
                    <a:pt x="12923" y="6460"/>
                  </a:lnTo>
                  <a:lnTo>
                    <a:pt x="13175" y="6098"/>
                  </a:lnTo>
                  <a:lnTo>
                    <a:pt x="13175" y="5581"/>
                  </a:lnTo>
                  <a:lnTo>
                    <a:pt x="13371" y="5581"/>
                  </a:lnTo>
                  <a:lnTo>
                    <a:pt x="13371" y="4651"/>
                  </a:lnTo>
                  <a:lnTo>
                    <a:pt x="13510" y="4289"/>
                  </a:lnTo>
                  <a:lnTo>
                    <a:pt x="13510" y="3721"/>
                  </a:lnTo>
                  <a:lnTo>
                    <a:pt x="13371" y="3463"/>
                  </a:lnTo>
                  <a:lnTo>
                    <a:pt x="13371" y="2481"/>
                  </a:lnTo>
                  <a:lnTo>
                    <a:pt x="13175" y="2481"/>
                  </a:lnTo>
                  <a:lnTo>
                    <a:pt x="13175" y="1550"/>
                  </a:lnTo>
                  <a:lnTo>
                    <a:pt x="12923" y="1550"/>
                  </a:lnTo>
                  <a:lnTo>
                    <a:pt x="12923" y="1189"/>
                  </a:lnTo>
                  <a:lnTo>
                    <a:pt x="13371" y="1189"/>
                  </a:lnTo>
                  <a:lnTo>
                    <a:pt x="13371" y="1550"/>
                  </a:lnTo>
                  <a:lnTo>
                    <a:pt x="13762" y="1550"/>
                  </a:lnTo>
                  <a:lnTo>
                    <a:pt x="13930" y="1912"/>
                  </a:lnTo>
                  <a:lnTo>
                    <a:pt x="14322" y="1912"/>
                  </a:lnTo>
                  <a:lnTo>
                    <a:pt x="14322" y="2222"/>
                  </a:lnTo>
                  <a:lnTo>
                    <a:pt x="14601" y="2222"/>
                  </a:lnTo>
                  <a:lnTo>
                    <a:pt x="14853" y="2481"/>
                  </a:lnTo>
                  <a:lnTo>
                    <a:pt x="15049" y="2481"/>
                  </a:lnTo>
                  <a:lnTo>
                    <a:pt x="15049" y="2739"/>
                  </a:lnTo>
                  <a:lnTo>
                    <a:pt x="15161" y="3101"/>
                  </a:lnTo>
                  <a:lnTo>
                    <a:pt x="15161" y="3463"/>
                  </a:lnTo>
                  <a:lnTo>
                    <a:pt x="15441" y="3463"/>
                  </a:lnTo>
                  <a:lnTo>
                    <a:pt x="15664" y="3721"/>
                  </a:lnTo>
                  <a:lnTo>
                    <a:pt x="15664" y="4031"/>
                  </a:lnTo>
                  <a:lnTo>
                    <a:pt x="15804" y="4289"/>
                  </a:lnTo>
                  <a:lnTo>
                    <a:pt x="15804" y="4651"/>
                  </a:lnTo>
                  <a:lnTo>
                    <a:pt x="16000" y="4651"/>
                  </a:lnTo>
                  <a:lnTo>
                    <a:pt x="16000" y="5840"/>
                  </a:lnTo>
                  <a:lnTo>
                    <a:pt x="16224" y="6098"/>
                  </a:lnTo>
                  <a:lnTo>
                    <a:pt x="16224" y="6822"/>
                  </a:lnTo>
                  <a:lnTo>
                    <a:pt x="16476" y="7132"/>
                  </a:lnTo>
                  <a:lnTo>
                    <a:pt x="16476" y="8372"/>
                  </a:lnTo>
                  <a:lnTo>
                    <a:pt x="16476" y="7649"/>
                  </a:lnTo>
                  <a:lnTo>
                    <a:pt x="16671" y="7649"/>
                  </a:lnTo>
                  <a:lnTo>
                    <a:pt x="16671" y="7390"/>
                  </a:lnTo>
                  <a:lnTo>
                    <a:pt x="16839" y="7390"/>
                  </a:lnTo>
                  <a:lnTo>
                    <a:pt x="17119" y="7132"/>
                  </a:lnTo>
                  <a:lnTo>
                    <a:pt x="17343" y="7132"/>
                  </a:lnTo>
                  <a:lnTo>
                    <a:pt x="17343" y="6822"/>
                  </a:lnTo>
                  <a:lnTo>
                    <a:pt x="17678" y="6822"/>
                  </a:lnTo>
                  <a:lnTo>
                    <a:pt x="17678" y="6460"/>
                  </a:lnTo>
                  <a:lnTo>
                    <a:pt x="17902" y="6460"/>
                  </a:lnTo>
                  <a:lnTo>
                    <a:pt x="18154" y="6098"/>
                  </a:lnTo>
                  <a:lnTo>
                    <a:pt x="18154" y="5840"/>
                  </a:lnTo>
                  <a:lnTo>
                    <a:pt x="18490" y="5271"/>
                  </a:lnTo>
                  <a:lnTo>
                    <a:pt x="18965" y="4910"/>
                  </a:lnTo>
                  <a:lnTo>
                    <a:pt x="18965" y="4651"/>
                  </a:lnTo>
                  <a:lnTo>
                    <a:pt x="19161" y="4651"/>
                  </a:lnTo>
                  <a:lnTo>
                    <a:pt x="19161" y="3101"/>
                  </a:lnTo>
                  <a:lnTo>
                    <a:pt x="19357" y="3101"/>
                  </a:lnTo>
                  <a:lnTo>
                    <a:pt x="19357" y="3463"/>
                  </a:lnTo>
                  <a:lnTo>
                    <a:pt x="19608" y="3463"/>
                  </a:lnTo>
                  <a:lnTo>
                    <a:pt x="19608" y="3721"/>
                  </a:lnTo>
                  <a:lnTo>
                    <a:pt x="19720" y="3721"/>
                  </a:lnTo>
                  <a:lnTo>
                    <a:pt x="19720" y="5581"/>
                  </a:lnTo>
                  <a:lnTo>
                    <a:pt x="19972" y="5840"/>
                  </a:lnTo>
                  <a:lnTo>
                    <a:pt x="19972" y="11421"/>
                  </a:lnTo>
                  <a:lnTo>
                    <a:pt x="19720" y="11680"/>
                  </a:lnTo>
                  <a:lnTo>
                    <a:pt x="19720" y="12403"/>
                  </a:lnTo>
                  <a:lnTo>
                    <a:pt x="19608" y="12661"/>
                  </a:lnTo>
                  <a:lnTo>
                    <a:pt x="19608" y="12920"/>
                  </a:lnTo>
                  <a:lnTo>
                    <a:pt x="19357" y="12920"/>
                  </a:lnTo>
                  <a:lnTo>
                    <a:pt x="19357" y="13592"/>
                  </a:lnTo>
                  <a:lnTo>
                    <a:pt x="19161" y="13850"/>
                  </a:lnTo>
                  <a:lnTo>
                    <a:pt x="19161" y="14212"/>
                  </a:lnTo>
                  <a:lnTo>
                    <a:pt x="18965" y="14212"/>
                  </a:lnTo>
                  <a:lnTo>
                    <a:pt x="18965" y="14470"/>
                  </a:lnTo>
                  <a:lnTo>
                    <a:pt x="18797" y="14470"/>
                  </a:lnTo>
                  <a:lnTo>
                    <a:pt x="18490" y="15039"/>
                  </a:lnTo>
                  <a:lnTo>
                    <a:pt x="18350" y="15401"/>
                  </a:lnTo>
                  <a:lnTo>
                    <a:pt x="18350" y="15659"/>
                  </a:lnTo>
                  <a:lnTo>
                    <a:pt x="17902" y="16021"/>
                  </a:lnTo>
                  <a:lnTo>
                    <a:pt x="17483" y="16589"/>
                  </a:lnTo>
                  <a:lnTo>
                    <a:pt x="17343" y="16589"/>
                  </a:lnTo>
                  <a:lnTo>
                    <a:pt x="17343" y="16951"/>
                  </a:lnTo>
                  <a:lnTo>
                    <a:pt x="17119" y="17209"/>
                  </a:lnTo>
                  <a:lnTo>
                    <a:pt x="16671" y="17209"/>
                  </a:lnTo>
                  <a:lnTo>
                    <a:pt x="16671" y="17571"/>
                  </a:lnTo>
                  <a:lnTo>
                    <a:pt x="16476" y="17571"/>
                  </a:lnTo>
                  <a:lnTo>
                    <a:pt x="16224" y="17829"/>
                  </a:lnTo>
                  <a:lnTo>
                    <a:pt x="15804" y="17829"/>
                  </a:lnTo>
                  <a:lnTo>
                    <a:pt x="15664" y="18140"/>
                  </a:lnTo>
                  <a:lnTo>
                    <a:pt x="13930" y="18140"/>
                  </a:lnTo>
                  <a:lnTo>
                    <a:pt x="13762" y="18398"/>
                  </a:lnTo>
                  <a:lnTo>
                    <a:pt x="12699" y="18398"/>
                  </a:lnTo>
                  <a:lnTo>
                    <a:pt x="12559" y="18760"/>
                  </a:lnTo>
                  <a:lnTo>
                    <a:pt x="12112" y="18760"/>
                  </a:lnTo>
                  <a:lnTo>
                    <a:pt x="12112" y="19018"/>
                  </a:lnTo>
                  <a:lnTo>
                    <a:pt x="11692" y="19018"/>
                  </a:lnTo>
                  <a:lnTo>
                    <a:pt x="11692" y="19380"/>
                  </a:lnTo>
                  <a:lnTo>
                    <a:pt x="11021" y="19380"/>
                  </a:lnTo>
                  <a:lnTo>
                    <a:pt x="10881" y="19638"/>
                  </a:lnTo>
                  <a:lnTo>
                    <a:pt x="9343" y="19638"/>
                  </a:lnTo>
                  <a:lnTo>
                    <a:pt x="9343" y="19948"/>
                  </a:lnTo>
                  <a:lnTo>
                    <a:pt x="7413" y="19948"/>
                  </a:lnTo>
                  <a:lnTo>
                    <a:pt x="7273" y="19638"/>
                  </a:lnTo>
                  <a:lnTo>
                    <a:pt x="7105" y="19638"/>
                  </a:lnTo>
                  <a:lnTo>
                    <a:pt x="4224" y="1938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round/>
                  <a:headEnd type="none" w="sm" len="med"/>
                  <a:tailEnd type="none" w="sm" len="med"/>
                </a14:hiddenLine>
              </a:ext>
            </a:extLst>
          </p:spPr>
          <p:txBody>
            <a:bodyPr lIns="127939" tIns="63973" rIns="127939" bIns="63973"/>
            <a:lstStyle>
              <a:lvl1pPr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166" name="Oval 38"/>
            <p:cNvSpPr>
              <a:spLocks noChangeArrowheads="1"/>
            </p:cNvSpPr>
            <p:nvPr/>
          </p:nvSpPr>
          <p:spPr bwMode="auto">
            <a:xfrm>
              <a:off x="4085" y="709"/>
              <a:ext cx="129" cy="31"/>
            </a:xfrm>
            <a:prstGeom prst="ellips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7939" tIns="63973" rIns="127939" bIns="63973"/>
            <a:lstStyle>
              <a:lvl1pPr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ru-RU" altLang="ru-RU">
                <a:latin typeface="Calibri" pitchFamily="34" charset="0"/>
              </a:endParaRPr>
            </a:p>
          </p:txBody>
        </p:sp>
        <p:sp>
          <p:nvSpPr>
            <p:cNvPr id="1167" name="Rectangle 39"/>
            <p:cNvSpPr>
              <a:spLocks noChangeArrowheads="1"/>
            </p:cNvSpPr>
            <p:nvPr/>
          </p:nvSpPr>
          <p:spPr bwMode="auto">
            <a:xfrm>
              <a:off x="4059" y="671"/>
              <a:ext cx="180" cy="80"/>
            </a:xfrm>
            <a:prstGeom prst="rect">
              <a:avLst/>
            </a:prstGeom>
            <a:noFill/>
            <a:ln w="25400" algn="ctr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127939" tIns="63973" rIns="127939" bIns="63973" anchor="ctr"/>
            <a:lstStyle>
              <a:lvl1pPr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ru-RU" altLang="ru-RU">
                <a:latin typeface="Calibri" pitchFamily="34" charset="0"/>
              </a:endParaRPr>
            </a:p>
          </p:txBody>
        </p:sp>
      </p:grpSp>
      <p:graphicFrame>
        <p:nvGraphicFramePr>
          <p:cNvPr id="1184" name="Group 160"/>
          <p:cNvGraphicFramePr>
            <a:graphicFrameLocks noGrp="1"/>
          </p:cNvGraphicFramePr>
          <p:nvPr/>
        </p:nvGraphicFramePr>
        <p:xfrm>
          <a:off x="0" y="7758113"/>
          <a:ext cx="6975475" cy="1844674"/>
        </p:xfrm>
        <a:graphic>
          <a:graphicData uri="http://schemas.openxmlformats.org/drawingml/2006/table">
            <a:tbl>
              <a:tblPr/>
              <a:tblGrid>
                <a:gridCol w="554038"/>
                <a:gridCol w="1616075"/>
                <a:gridCol w="2797175"/>
                <a:gridCol w="2008187"/>
              </a:tblGrid>
              <a:tr h="41289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п/п</a:t>
                      </a: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36" marB="4573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36" marB="4573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Адрес,  место  нахождения, телефон  </a:t>
                      </a: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36" marB="4573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Владелец</a:t>
                      </a: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36" marB="4573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701281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36" marB="4573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АЗС  №81 ООО «ТНК ЮГ-Менедмент»</a:t>
                      </a: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36" marB="4573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Победы 116б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ст. Красноярская Цимлянский  район,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Ростовская  область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Тел. 8(86391) 58-6-20</a:t>
                      </a:r>
                    </a:p>
                  </a:txBody>
                  <a:tcPr marT="45736" marB="4573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Сидоренко Юрий Николаевич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89185524992</a:t>
                      </a:r>
                    </a:p>
                  </a:txBody>
                  <a:tcPr marT="45736" marB="4573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730501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</a:p>
                  </a:txBody>
                  <a:tcPr marT="45736" marB="4573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АЗС  ООО «НАФТА»</a:t>
                      </a: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36" marB="4573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Победы 104а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ст. Красноярская Цимлянский  район,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Ростовская  область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Тел. 8(86391) 58-7-70</a:t>
                      </a:r>
                    </a:p>
                  </a:txBody>
                  <a:tcPr marT="45736" marB="4573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Медведев Владимир Алексеевич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Тел. 8(86391) 58-7-70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36" marB="4573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</a:tbl>
          </a:graphicData>
        </a:graphic>
      </p:graphicFrame>
      <p:sp>
        <p:nvSpPr>
          <p:cNvPr id="1055" name="Oval 31"/>
          <p:cNvSpPr>
            <a:spLocks noChangeArrowheads="1"/>
          </p:cNvSpPr>
          <p:nvPr/>
        </p:nvSpPr>
        <p:spPr bwMode="auto">
          <a:xfrm>
            <a:off x="4529138" y="2855913"/>
            <a:ext cx="330200" cy="290512"/>
          </a:xfrm>
          <a:prstGeom prst="ellipse">
            <a:avLst/>
          </a:prstGeom>
          <a:solidFill>
            <a:schemeClr val="bg1"/>
          </a:solidFill>
          <a:ln w="57150">
            <a:solidFill>
              <a:srgbClr val="FF0000"/>
            </a:solidFill>
            <a:round/>
            <a:headEnd/>
            <a:tailEnd/>
          </a:ln>
        </p:spPr>
        <p:txBody>
          <a:bodyPr wrap="none" lIns="178800" tIns="89403" rIns="178800" bIns="89403" anchor="ctr"/>
          <a:lstStyle>
            <a:lvl1pPr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7907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7907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7907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7907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ru-RU" altLang="ru-RU" sz="1500" b="1">
                <a:latin typeface="Times New Roman" pitchFamily="18" charset="0"/>
                <a:cs typeface="Times New Roman" pitchFamily="18" charset="0"/>
              </a:rPr>
              <a:t>Т</a:t>
            </a:r>
          </a:p>
        </p:txBody>
      </p:sp>
      <p:sp>
        <p:nvSpPr>
          <p:cNvPr id="1058" name="Rectangle 7"/>
          <p:cNvSpPr>
            <a:spLocks noChangeArrowheads="1"/>
          </p:cNvSpPr>
          <p:nvPr/>
        </p:nvSpPr>
        <p:spPr bwMode="auto">
          <a:xfrm>
            <a:off x="9856788" y="6384925"/>
            <a:ext cx="2944812" cy="321627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91406" tIns="45703" rIns="91406" bIns="45703" anchor="ctr"/>
          <a:lstStyle>
            <a:lvl1pPr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endParaRPr lang="ru-RU" altLang="ru-RU"/>
          </a:p>
        </p:txBody>
      </p:sp>
      <p:sp>
        <p:nvSpPr>
          <p:cNvPr id="1059" name="Rectangle 8"/>
          <p:cNvSpPr>
            <a:spLocks noChangeArrowheads="1"/>
          </p:cNvSpPr>
          <p:nvPr/>
        </p:nvSpPr>
        <p:spPr bwMode="auto">
          <a:xfrm>
            <a:off x="9856788" y="6169025"/>
            <a:ext cx="2944812" cy="238125"/>
          </a:xfrm>
          <a:prstGeom prst="rect">
            <a:avLst/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91395" tIns="45697" rIns="91395" bIns="45697" anchor="ctr"/>
          <a:lstStyle>
            <a:lvl1pPr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ru-RU" altLang="ru-RU" sz="1500"/>
              <a:t>Условные обозначения</a:t>
            </a:r>
          </a:p>
        </p:txBody>
      </p:sp>
      <p:sp>
        <p:nvSpPr>
          <p:cNvPr id="1060" name="Text Box 98"/>
          <p:cNvSpPr txBox="1">
            <a:spLocks noChangeArrowheads="1"/>
          </p:cNvSpPr>
          <p:nvPr/>
        </p:nvSpPr>
        <p:spPr bwMode="auto">
          <a:xfrm>
            <a:off x="10569575" y="8761413"/>
            <a:ext cx="1871663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06" tIns="45703" rIns="91406" bIns="45703">
            <a:spAutoFit/>
          </a:bodyPr>
          <a:lstStyle>
            <a:lvl1pPr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ru-RU" altLang="ru-RU" sz="900"/>
              <a:t>Пожаро-взрывоопасный объект</a:t>
            </a:r>
          </a:p>
        </p:txBody>
      </p:sp>
      <p:sp>
        <p:nvSpPr>
          <p:cNvPr id="1061" name="Line 485"/>
          <p:cNvSpPr>
            <a:spLocks noChangeShapeType="1"/>
          </p:cNvSpPr>
          <p:nvPr/>
        </p:nvSpPr>
        <p:spPr bwMode="auto">
          <a:xfrm>
            <a:off x="10001250" y="7969250"/>
            <a:ext cx="501650" cy="0"/>
          </a:xfrm>
          <a:prstGeom prst="line">
            <a:avLst/>
          </a:prstGeom>
          <a:noFill/>
          <a:ln w="508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1062" name="Text Box 487"/>
          <p:cNvSpPr txBox="1">
            <a:spLocks noChangeArrowheads="1"/>
          </p:cNvSpPr>
          <p:nvPr/>
        </p:nvSpPr>
        <p:spPr bwMode="auto">
          <a:xfrm>
            <a:off x="10577513" y="7896225"/>
            <a:ext cx="19494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06" tIns="45703" rIns="91406" bIns="45703">
            <a:spAutoFit/>
          </a:bodyPr>
          <a:lstStyle>
            <a:lvl1pPr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ru-RU" altLang="ru-RU" sz="900"/>
              <a:t>Граница муниципального района</a:t>
            </a:r>
          </a:p>
        </p:txBody>
      </p:sp>
      <p:grpSp>
        <p:nvGrpSpPr>
          <p:cNvPr id="6" name="Group 36"/>
          <p:cNvGrpSpPr>
            <a:grpSpLocks/>
          </p:cNvGrpSpPr>
          <p:nvPr/>
        </p:nvGrpSpPr>
        <p:grpSpPr bwMode="auto">
          <a:xfrm>
            <a:off x="10001250" y="8786813"/>
            <a:ext cx="373063" cy="261937"/>
            <a:chOff x="4059" y="671"/>
            <a:chExt cx="180" cy="80"/>
          </a:xfrm>
        </p:grpSpPr>
        <p:sp>
          <p:nvSpPr>
            <p:cNvPr id="1162" name="Freeform 37"/>
            <p:cNvSpPr>
              <a:spLocks/>
            </p:cNvSpPr>
            <p:nvPr/>
          </p:nvSpPr>
          <p:spPr bwMode="auto">
            <a:xfrm>
              <a:off x="4107" y="683"/>
              <a:ext cx="81" cy="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w 20000"/>
                <a:gd name="T9" fmla="*/ 0 h 20000"/>
                <a:gd name="T10" fmla="*/ 0 w 20000"/>
                <a:gd name="T11" fmla="*/ 0 h 20000"/>
                <a:gd name="T12" fmla="*/ 0 w 20000"/>
                <a:gd name="T13" fmla="*/ 0 h 20000"/>
                <a:gd name="T14" fmla="*/ 0 w 20000"/>
                <a:gd name="T15" fmla="*/ 0 h 20000"/>
                <a:gd name="T16" fmla="*/ 0 w 20000"/>
                <a:gd name="T17" fmla="*/ 0 h 20000"/>
                <a:gd name="T18" fmla="*/ 0 w 20000"/>
                <a:gd name="T19" fmla="*/ 0 h 20000"/>
                <a:gd name="T20" fmla="*/ 0 w 20000"/>
                <a:gd name="T21" fmla="*/ 0 h 20000"/>
                <a:gd name="T22" fmla="*/ 0 w 20000"/>
                <a:gd name="T23" fmla="*/ 0 h 20000"/>
                <a:gd name="T24" fmla="*/ 0 w 20000"/>
                <a:gd name="T25" fmla="*/ 0 h 20000"/>
                <a:gd name="T26" fmla="*/ 0 w 20000"/>
                <a:gd name="T27" fmla="*/ 0 h 20000"/>
                <a:gd name="T28" fmla="*/ 0 w 20000"/>
                <a:gd name="T29" fmla="*/ 0 h 20000"/>
                <a:gd name="T30" fmla="*/ 0 w 20000"/>
                <a:gd name="T31" fmla="*/ 0 h 20000"/>
                <a:gd name="T32" fmla="*/ 0 w 20000"/>
                <a:gd name="T33" fmla="*/ 0 h 20000"/>
                <a:gd name="T34" fmla="*/ 0 w 20000"/>
                <a:gd name="T35" fmla="*/ 0 h 20000"/>
                <a:gd name="T36" fmla="*/ 0 w 20000"/>
                <a:gd name="T37" fmla="*/ 0 h 20000"/>
                <a:gd name="T38" fmla="*/ 0 w 20000"/>
                <a:gd name="T39" fmla="*/ 0 h 20000"/>
                <a:gd name="T40" fmla="*/ 0 w 20000"/>
                <a:gd name="T41" fmla="*/ 0 h 20000"/>
                <a:gd name="T42" fmla="*/ 0 w 20000"/>
                <a:gd name="T43" fmla="*/ 0 h 20000"/>
                <a:gd name="T44" fmla="*/ 0 w 20000"/>
                <a:gd name="T45" fmla="*/ 0 h 20000"/>
                <a:gd name="T46" fmla="*/ 0 w 20000"/>
                <a:gd name="T47" fmla="*/ 0 h 20000"/>
                <a:gd name="T48" fmla="*/ 0 w 20000"/>
                <a:gd name="T49" fmla="*/ 0 h 20000"/>
                <a:gd name="T50" fmla="*/ 0 w 20000"/>
                <a:gd name="T51" fmla="*/ 0 h 20000"/>
                <a:gd name="T52" fmla="*/ 0 w 20000"/>
                <a:gd name="T53" fmla="*/ 0 h 20000"/>
                <a:gd name="T54" fmla="*/ 0 w 20000"/>
                <a:gd name="T55" fmla="*/ 0 h 20000"/>
                <a:gd name="T56" fmla="*/ 0 w 20000"/>
                <a:gd name="T57" fmla="*/ 0 h 20000"/>
                <a:gd name="T58" fmla="*/ 0 w 20000"/>
                <a:gd name="T59" fmla="*/ 0 h 20000"/>
                <a:gd name="T60" fmla="*/ 0 w 20000"/>
                <a:gd name="T61" fmla="*/ 0 h 20000"/>
                <a:gd name="T62" fmla="*/ 0 w 20000"/>
                <a:gd name="T63" fmla="*/ 0 h 20000"/>
                <a:gd name="T64" fmla="*/ 0 w 20000"/>
                <a:gd name="T65" fmla="*/ 0 h 20000"/>
                <a:gd name="T66" fmla="*/ 0 w 20000"/>
                <a:gd name="T67" fmla="*/ 0 h 20000"/>
                <a:gd name="T68" fmla="*/ 0 w 20000"/>
                <a:gd name="T69" fmla="*/ 0 h 20000"/>
                <a:gd name="T70" fmla="*/ 0 w 20000"/>
                <a:gd name="T71" fmla="*/ 0 h 20000"/>
                <a:gd name="T72" fmla="*/ 0 w 20000"/>
                <a:gd name="T73" fmla="*/ 0 h 20000"/>
                <a:gd name="T74" fmla="*/ 0 w 20000"/>
                <a:gd name="T75" fmla="*/ 0 h 20000"/>
                <a:gd name="T76" fmla="*/ 0 w 20000"/>
                <a:gd name="T77" fmla="*/ 0 h 20000"/>
                <a:gd name="T78" fmla="*/ 0 w 20000"/>
                <a:gd name="T79" fmla="*/ 0 h 20000"/>
                <a:gd name="T80" fmla="*/ 0 w 20000"/>
                <a:gd name="T81" fmla="*/ 0 h 20000"/>
                <a:gd name="T82" fmla="*/ 0 w 20000"/>
                <a:gd name="T83" fmla="*/ 0 h 20000"/>
                <a:gd name="T84" fmla="*/ 0 w 20000"/>
                <a:gd name="T85" fmla="*/ 0 h 20000"/>
                <a:gd name="T86" fmla="*/ 0 w 20000"/>
                <a:gd name="T87" fmla="*/ 0 h 20000"/>
                <a:gd name="T88" fmla="*/ 0 w 20000"/>
                <a:gd name="T89" fmla="*/ 0 h 20000"/>
                <a:gd name="T90" fmla="*/ 0 w 20000"/>
                <a:gd name="T91" fmla="*/ 0 h 20000"/>
                <a:gd name="T92" fmla="*/ 0 w 20000"/>
                <a:gd name="T93" fmla="*/ 0 h 20000"/>
                <a:gd name="T94" fmla="*/ 0 w 20000"/>
                <a:gd name="T95" fmla="*/ 0 h 20000"/>
                <a:gd name="T96" fmla="*/ 0 w 20000"/>
                <a:gd name="T97" fmla="*/ 0 h 20000"/>
                <a:gd name="T98" fmla="*/ 0 w 20000"/>
                <a:gd name="T99" fmla="*/ 0 h 20000"/>
                <a:gd name="T100" fmla="*/ 0 w 20000"/>
                <a:gd name="T101" fmla="*/ 0 h 20000"/>
                <a:gd name="T102" fmla="*/ 0 w 20000"/>
                <a:gd name="T103" fmla="*/ 0 h 20000"/>
                <a:gd name="T104" fmla="*/ 0 w 20000"/>
                <a:gd name="T105" fmla="*/ 0 h 200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0000"/>
                <a:gd name="T160" fmla="*/ 0 h 20000"/>
                <a:gd name="T161" fmla="*/ 20000 w 20000"/>
                <a:gd name="T162" fmla="*/ 20000 h 200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0000" h="20000">
                  <a:moveTo>
                    <a:pt x="4224" y="19380"/>
                  </a:moveTo>
                  <a:lnTo>
                    <a:pt x="4112" y="19638"/>
                  </a:lnTo>
                  <a:lnTo>
                    <a:pt x="3972" y="19638"/>
                  </a:lnTo>
                  <a:lnTo>
                    <a:pt x="3497" y="19380"/>
                  </a:lnTo>
                  <a:lnTo>
                    <a:pt x="3301" y="19380"/>
                  </a:lnTo>
                  <a:lnTo>
                    <a:pt x="2909" y="19018"/>
                  </a:lnTo>
                  <a:lnTo>
                    <a:pt x="2685" y="19018"/>
                  </a:lnTo>
                  <a:lnTo>
                    <a:pt x="2685" y="18760"/>
                  </a:lnTo>
                  <a:lnTo>
                    <a:pt x="2545" y="18398"/>
                  </a:lnTo>
                  <a:lnTo>
                    <a:pt x="2294" y="18398"/>
                  </a:lnTo>
                  <a:lnTo>
                    <a:pt x="2294" y="18140"/>
                  </a:lnTo>
                  <a:lnTo>
                    <a:pt x="1790" y="17829"/>
                  </a:lnTo>
                  <a:lnTo>
                    <a:pt x="1483" y="17209"/>
                  </a:lnTo>
                  <a:lnTo>
                    <a:pt x="1007" y="16951"/>
                  </a:lnTo>
                  <a:lnTo>
                    <a:pt x="867" y="16589"/>
                  </a:lnTo>
                  <a:lnTo>
                    <a:pt x="867" y="16021"/>
                  </a:lnTo>
                  <a:lnTo>
                    <a:pt x="671" y="15659"/>
                  </a:lnTo>
                  <a:lnTo>
                    <a:pt x="671" y="15401"/>
                  </a:lnTo>
                  <a:lnTo>
                    <a:pt x="420" y="15039"/>
                  </a:lnTo>
                  <a:lnTo>
                    <a:pt x="140" y="14470"/>
                  </a:lnTo>
                  <a:lnTo>
                    <a:pt x="0" y="14212"/>
                  </a:lnTo>
                  <a:lnTo>
                    <a:pt x="0" y="9561"/>
                  </a:lnTo>
                  <a:lnTo>
                    <a:pt x="140" y="9199"/>
                  </a:lnTo>
                  <a:lnTo>
                    <a:pt x="140" y="8372"/>
                  </a:lnTo>
                  <a:lnTo>
                    <a:pt x="420" y="8010"/>
                  </a:lnTo>
                  <a:lnTo>
                    <a:pt x="420" y="7649"/>
                  </a:lnTo>
                  <a:lnTo>
                    <a:pt x="671" y="7132"/>
                  </a:lnTo>
                  <a:lnTo>
                    <a:pt x="671" y="6098"/>
                  </a:lnTo>
                  <a:lnTo>
                    <a:pt x="867" y="6098"/>
                  </a:lnTo>
                  <a:lnTo>
                    <a:pt x="867" y="4651"/>
                  </a:lnTo>
                  <a:lnTo>
                    <a:pt x="1007" y="4289"/>
                  </a:lnTo>
                  <a:lnTo>
                    <a:pt x="1231" y="3721"/>
                  </a:lnTo>
                  <a:lnTo>
                    <a:pt x="2098" y="2481"/>
                  </a:lnTo>
                  <a:lnTo>
                    <a:pt x="2294" y="2481"/>
                  </a:lnTo>
                  <a:lnTo>
                    <a:pt x="2294" y="2222"/>
                  </a:lnTo>
                  <a:lnTo>
                    <a:pt x="2545" y="1912"/>
                  </a:lnTo>
                  <a:lnTo>
                    <a:pt x="2685" y="1912"/>
                  </a:lnTo>
                  <a:lnTo>
                    <a:pt x="2909" y="1189"/>
                  </a:lnTo>
                  <a:lnTo>
                    <a:pt x="3105" y="1189"/>
                  </a:lnTo>
                  <a:lnTo>
                    <a:pt x="3105" y="930"/>
                  </a:lnTo>
                  <a:lnTo>
                    <a:pt x="3301" y="930"/>
                  </a:lnTo>
                  <a:lnTo>
                    <a:pt x="3301" y="672"/>
                  </a:lnTo>
                  <a:lnTo>
                    <a:pt x="3497" y="672"/>
                  </a:lnTo>
                  <a:lnTo>
                    <a:pt x="3497" y="362"/>
                  </a:lnTo>
                  <a:lnTo>
                    <a:pt x="3748" y="362"/>
                  </a:lnTo>
                  <a:lnTo>
                    <a:pt x="3748" y="930"/>
                  </a:lnTo>
                  <a:lnTo>
                    <a:pt x="3497" y="1189"/>
                  </a:lnTo>
                  <a:lnTo>
                    <a:pt x="3497" y="2481"/>
                  </a:lnTo>
                  <a:lnTo>
                    <a:pt x="3301" y="2481"/>
                  </a:lnTo>
                  <a:lnTo>
                    <a:pt x="3301" y="6822"/>
                  </a:lnTo>
                  <a:lnTo>
                    <a:pt x="3497" y="7132"/>
                  </a:lnTo>
                  <a:lnTo>
                    <a:pt x="3497" y="7390"/>
                  </a:lnTo>
                  <a:lnTo>
                    <a:pt x="3748" y="7390"/>
                  </a:lnTo>
                  <a:lnTo>
                    <a:pt x="3748" y="7649"/>
                  </a:lnTo>
                  <a:lnTo>
                    <a:pt x="3972" y="7649"/>
                  </a:lnTo>
                  <a:lnTo>
                    <a:pt x="3972" y="8372"/>
                  </a:lnTo>
                  <a:lnTo>
                    <a:pt x="4364" y="8372"/>
                  </a:lnTo>
                  <a:lnTo>
                    <a:pt x="4364" y="8010"/>
                  </a:lnTo>
                  <a:lnTo>
                    <a:pt x="4783" y="8010"/>
                  </a:lnTo>
                  <a:lnTo>
                    <a:pt x="4979" y="7649"/>
                  </a:lnTo>
                  <a:lnTo>
                    <a:pt x="5147" y="7390"/>
                  </a:lnTo>
                  <a:lnTo>
                    <a:pt x="5790" y="7390"/>
                  </a:lnTo>
                  <a:lnTo>
                    <a:pt x="5790" y="7132"/>
                  </a:lnTo>
                  <a:lnTo>
                    <a:pt x="6042" y="6822"/>
                  </a:lnTo>
                  <a:lnTo>
                    <a:pt x="6462" y="6460"/>
                  </a:lnTo>
                  <a:lnTo>
                    <a:pt x="6657" y="6098"/>
                  </a:lnTo>
                  <a:lnTo>
                    <a:pt x="6657" y="5840"/>
                  </a:lnTo>
                  <a:lnTo>
                    <a:pt x="6825" y="5840"/>
                  </a:lnTo>
                  <a:lnTo>
                    <a:pt x="6825" y="4910"/>
                  </a:lnTo>
                  <a:lnTo>
                    <a:pt x="7105" y="4910"/>
                  </a:lnTo>
                  <a:lnTo>
                    <a:pt x="7273" y="4651"/>
                  </a:lnTo>
                  <a:lnTo>
                    <a:pt x="7273" y="3101"/>
                  </a:lnTo>
                  <a:lnTo>
                    <a:pt x="7105" y="3101"/>
                  </a:lnTo>
                  <a:lnTo>
                    <a:pt x="7105" y="2481"/>
                  </a:lnTo>
                  <a:lnTo>
                    <a:pt x="6825" y="2222"/>
                  </a:lnTo>
                  <a:lnTo>
                    <a:pt x="6825" y="1550"/>
                  </a:lnTo>
                  <a:lnTo>
                    <a:pt x="6657" y="1189"/>
                  </a:lnTo>
                  <a:lnTo>
                    <a:pt x="6657" y="672"/>
                  </a:lnTo>
                  <a:lnTo>
                    <a:pt x="6462" y="362"/>
                  </a:lnTo>
                  <a:lnTo>
                    <a:pt x="6462" y="0"/>
                  </a:lnTo>
                  <a:lnTo>
                    <a:pt x="7413" y="0"/>
                  </a:lnTo>
                  <a:lnTo>
                    <a:pt x="7664" y="362"/>
                  </a:lnTo>
                  <a:lnTo>
                    <a:pt x="8336" y="362"/>
                  </a:lnTo>
                  <a:lnTo>
                    <a:pt x="8476" y="672"/>
                  </a:lnTo>
                  <a:lnTo>
                    <a:pt x="9343" y="672"/>
                  </a:lnTo>
                  <a:lnTo>
                    <a:pt x="9343" y="930"/>
                  </a:lnTo>
                  <a:lnTo>
                    <a:pt x="9706" y="930"/>
                  </a:lnTo>
                  <a:lnTo>
                    <a:pt x="9706" y="1189"/>
                  </a:lnTo>
                  <a:lnTo>
                    <a:pt x="10154" y="1189"/>
                  </a:lnTo>
                  <a:lnTo>
                    <a:pt x="10154" y="1550"/>
                  </a:lnTo>
                  <a:lnTo>
                    <a:pt x="10434" y="1550"/>
                  </a:lnTo>
                  <a:lnTo>
                    <a:pt x="10629" y="1912"/>
                  </a:lnTo>
                  <a:lnTo>
                    <a:pt x="10629" y="2222"/>
                  </a:lnTo>
                  <a:lnTo>
                    <a:pt x="10881" y="2222"/>
                  </a:lnTo>
                  <a:lnTo>
                    <a:pt x="10881" y="2739"/>
                  </a:lnTo>
                  <a:lnTo>
                    <a:pt x="11021" y="2739"/>
                  </a:lnTo>
                  <a:lnTo>
                    <a:pt x="11021" y="3463"/>
                  </a:lnTo>
                  <a:lnTo>
                    <a:pt x="11245" y="3463"/>
                  </a:lnTo>
                  <a:lnTo>
                    <a:pt x="11245" y="3721"/>
                  </a:lnTo>
                  <a:lnTo>
                    <a:pt x="11497" y="4031"/>
                  </a:lnTo>
                  <a:lnTo>
                    <a:pt x="11497" y="4651"/>
                  </a:lnTo>
                  <a:lnTo>
                    <a:pt x="11692" y="4910"/>
                  </a:lnTo>
                  <a:lnTo>
                    <a:pt x="11692" y="8630"/>
                  </a:lnTo>
                  <a:lnTo>
                    <a:pt x="11692" y="8010"/>
                  </a:lnTo>
                  <a:lnTo>
                    <a:pt x="11832" y="8010"/>
                  </a:lnTo>
                  <a:lnTo>
                    <a:pt x="12112" y="7649"/>
                  </a:lnTo>
                  <a:lnTo>
                    <a:pt x="12252" y="7649"/>
                  </a:lnTo>
                  <a:lnTo>
                    <a:pt x="12252" y="7390"/>
                  </a:lnTo>
                  <a:lnTo>
                    <a:pt x="12559" y="7390"/>
                  </a:lnTo>
                  <a:lnTo>
                    <a:pt x="12559" y="7132"/>
                  </a:lnTo>
                  <a:lnTo>
                    <a:pt x="12699" y="7132"/>
                  </a:lnTo>
                  <a:lnTo>
                    <a:pt x="12699" y="6822"/>
                  </a:lnTo>
                  <a:lnTo>
                    <a:pt x="12923" y="6460"/>
                  </a:lnTo>
                  <a:lnTo>
                    <a:pt x="13175" y="6098"/>
                  </a:lnTo>
                  <a:lnTo>
                    <a:pt x="13175" y="5581"/>
                  </a:lnTo>
                  <a:lnTo>
                    <a:pt x="13371" y="5581"/>
                  </a:lnTo>
                  <a:lnTo>
                    <a:pt x="13371" y="4651"/>
                  </a:lnTo>
                  <a:lnTo>
                    <a:pt x="13510" y="4289"/>
                  </a:lnTo>
                  <a:lnTo>
                    <a:pt x="13510" y="3721"/>
                  </a:lnTo>
                  <a:lnTo>
                    <a:pt x="13371" y="3463"/>
                  </a:lnTo>
                  <a:lnTo>
                    <a:pt x="13371" y="2481"/>
                  </a:lnTo>
                  <a:lnTo>
                    <a:pt x="13175" y="2481"/>
                  </a:lnTo>
                  <a:lnTo>
                    <a:pt x="13175" y="1550"/>
                  </a:lnTo>
                  <a:lnTo>
                    <a:pt x="12923" y="1550"/>
                  </a:lnTo>
                  <a:lnTo>
                    <a:pt x="12923" y="1189"/>
                  </a:lnTo>
                  <a:lnTo>
                    <a:pt x="13371" y="1189"/>
                  </a:lnTo>
                  <a:lnTo>
                    <a:pt x="13371" y="1550"/>
                  </a:lnTo>
                  <a:lnTo>
                    <a:pt x="13762" y="1550"/>
                  </a:lnTo>
                  <a:lnTo>
                    <a:pt x="13930" y="1912"/>
                  </a:lnTo>
                  <a:lnTo>
                    <a:pt x="14322" y="1912"/>
                  </a:lnTo>
                  <a:lnTo>
                    <a:pt x="14322" y="2222"/>
                  </a:lnTo>
                  <a:lnTo>
                    <a:pt x="14601" y="2222"/>
                  </a:lnTo>
                  <a:lnTo>
                    <a:pt x="14853" y="2481"/>
                  </a:lnTo>
                  <a:lnTo>
                    <a:pt x="15049" y="2481"/>
                  </a:lnTo>
                  <a:lnTo>
                    <a:pt x="15049" y="2739"/>
                  </a:lnTo>
                  <a:lnTo>
                    <a:pt x="15161" y="3101"/>
                  </a:lnTo>
                  <a:lnTo>
                    <a:pt x="15161" y="3463"/>
                  </a:lnTo>
                  <a:lnTo>
                    <a:pt x="15441" y="3463"/>
                  </a:lnTo>
                  <a:lnTo>
                    <a:pt x="15664" y="3721"/>
                  </a:lnTo>
                  <a:lnTo>
                    <a:pt x="15664" y="4031"/>
                  </a:lnTo>
                  <a:lnTo>
                    <a:pt x="15804" y="4289"/>
                  </a:lnTo>
                  <a:lnTo>
                    <a:pt x="15804" y="4651"/>
                  </a:lnTo>
                  <a:lnTo>
                    <a:pt x="16000" y="4651"/>
                  </a:lnTo>
                  <a:lnTo>
                    <a:pt x="16000" y="5840"/>
                  </a:lnTo>
                  <a:lnTo>
                    <a:pt x="16224" y="6098"/>
                  </a:lnTo>
                  <a:lnTo>
                    <a:pt x="16224" y="6822"/>
                  </a:lnTo>
                  <a:lnTo>
                    <a:pt x="16476" y="7132"/>
                  </a:lnTo>
                  <a:lnTo>
                    <a:pt x="16476" y="8372"/>
                  </a:lnTo>
                  <a:lnTo>
                    <a:pt x="16476" y="7649"/>
                  </a:lnTo>
                  <a:lnTo>
                    <a:pt x="16671" y="7649"/>
                  </a:lnTo>
                  <a:lnTo>
                    <a:pt x="16671" y="7390"/>
                  </a:lnTo>
                  <a:lnTo>
                    <a:pt x="16839" y="7390"/>
                  </a:lnTo>
                  <a:lnTo>
                    <a:pt x="17119" y="7132"/>
                  </a:lnTo>
                  <a:lnTo>
                    <a:pt x="17343" y="7132"/>
                  </a:lnTo>
                  <a:lnTo>
                    <a:pt x="17343" y="6822"/>
                  </a:lnTo>
                  <a:lnTo>
                    <a:pt x="17678" y="6822"/>
                  </a:lnTo>
                  <a:lnTo>
                    <a:pt x="17678" y="6460"/>
                  </a:lnTo>
                  <a:lnTo>
                    <a:pt x="17902" y="6460"/>
                  </a:lnTo>
                  <a:lnTo>
                    <a:pt x="18154" y="6098"/>
                  </a:lnTo>
                  <a:lnTo>
                    <a:pt x="18154" y="5840"/>
                  </a:lnTo>
                  <a:lnTo>
                    <a:pt x="18490" y="5271"/>
                  </a:lnTo>
                  <a:lnTo>
                    <a:pt x="18965" y="4910"/>
                  </a:lnTo>
                  <a:lnTo>
                    <a:pt x="18965" y="4651"/>
                  </a:lnTo>
                  <a:lnTo>
                    <a:pt x="19161" y="4651"/>
                  </a:lnTo>
                  <a:lnTo>
                    <a:pt x="19161" y="3101"/>
                  </a:lnTo>
                  <a:lnTo>
                    <a:pt x="19357" y="3101"/>
                  </a:lnTo>
                  <a:lnTo>
                    <a:pt x="19357" y="3463"/>
                  </a:lnTo>
                  <a:lnTo>
                    <a:pt x="19608" y="3463"/>
                  </a:lnTo>
                  <a:lnTo>
                    <a:pt x="19608" y="3721"/>
                  </a:lnTo>
                  <a:lnTo>
                    <a:pt x="19720" y="3721"/>
                  </a:lnTo>
                  <a:lnTo>
                    <a:pt x="19720" y="5581"/>
                  </a:lnTo>
                  <a:lnTo>
                    <a:pt x="19972" y="5840"/>
                  </a:lnTo>
                  <a:lnTo>
                    <a:pt x="19972" y="11421"/>
                  </a:lnTo>
                  <a:lnTo>
                    <a:pt x="19720" y="11680"/>
                  </a:lnTo>
                  <a:lnTo>
                    <a:pt x="19720" y="12403"/>
                  </a:lnTo>
                  <a:lnTo>
                    <a:pt x="19608" y="12661"/>
                  </a:lnTo>
                  <a:lnTo>
                    <a:pt x="19608" y="12920"/>
                  </a:lnTo>
                  <a:lnTo>
                    <a:pt x="19357" y="12920"/>
                  </a:lnTo>
                  <a:lnTo>
                    <a:pt x="19357" y="13592"/>
                  </a:lnTo>
                  <a:lnTo>
                    <a:pt x="19161" y="13850"/>
                  </a:lnTo>
                  <a:lnTo>
                    <a:pt x="19161" y="14212"/>
                  </a:lnTo>
                  <a:lnTo>
                    <a:pt x="18965" y="14212"/>
                  </a:lnTo>
                  <a:lnTo>
                    <a:pt x="18965" y="14470"/>
                  </a:lnTo>
                  <a:lnTo>
                    <a:pt x="18797" y="14470"/>
                  </a:lnTo>
                  <a:lnTo>
                    <a:pt x="18490" y="15039"/>
                  </a:lnTo>
                  <a:lnTo>
                    <a:pt x="18350" y="15401"/>
                  </a:lnTo>
                  <a:lnTo>
                    <a:pt x="18350" y="15659"/>
                  </a:lnTo>
                  <a:lnTo>
                    <a:pt x="17902" y="16021"/>
                  </a:lnTo>
                  <a:lnTo>
                    <a:pt x="17483" y="16589"/>
                  </a:lnTo>
                  <a:lnTo>
                    <a:pt x="17343" y="16589"/>
                  </a:lnTo>
                  <a:lnTo>
                    <a:pt x="17343" y="16951"/>
                  </a:lnTo>
                  <a:lnTo>
                    <a:pt x="17119" y="17209"/>
                  </a:lnTo>
                  <a:lnTo>
                    <a:pt x="16671" y="17209"/>
                  </a:lnTo>
                  <a:lnTo>
                    <a:pt x="16671" y="17571"/>
                  </a:lnTo>
                  <a:lnTo>
                    <a:pt x="16476" y="17571"/>
                  </a:lnTo>
                  <a:lnTo>
                    <a:pt x="16224" y="17829"/>
                  </a:lnTo>
                  <a:lnTo>
                    <a:pt x="15804" y="17829"/>
                  </a:lnTo>
                  <a:lnTo>
                    <a:pt x="15664" y="18140"/>
                  </a:lnTo>
                  <a:lnTo>
                    <a:pt x="13930" y="18140"/>
                  </a:lnTo>
                  <a:lnTo>
                    <a:pt x="13762" y="18398"/>
                  </a:lnTo>
                  <a:lnTo>
                    <a:pt x="12699" y="18398"/>
                  </a:lnTo>
                  <a:lnTo>
                    <a:pt x="12559" y="18760"/>
                  </a:lnTo>
                  <a:lnTo>
                    <a:pt x="12112" y="18760"/>
                  </a:lnTo>
                  <a:lnTo>
                    <a:pt x="12112" y="19018"/>
                  </a:lnTo>
                  <a:lnTo>
                    <a:pt x="11692" y="19018"/>
                  </a:lnTo>
                  <a:lnTo>
                    <a:pt x="11692" y="19380"/>
                  </a:lnTo>
                  <a:lnTo>
                    <a:pt x="11021" y="19380"/>
                  </a:lnTo>
                  <a:lnTo>
                    <a:pt x="10881" y="19638"/>
                  </a:lnTo>
                  <a:lnTo>
                    <a:pt x="9343" y="19638"/>
                  </a:lnTo>
                  <a:lnTo>
                    <a:pt x="9343" y="19948"/>
                  </a:lnTo>
                  <a:lnTo>
                    <a:pt x="7413" y="19948"/>
                  </a:lnTo>
                  <a:lnTo>
                    <a:pt x="7273" y="19638"/>
                  </a:lnTo>
                  <a:lnTo>
                    <a:pt x="7105" y="19638"/>
                  </a:lnTo>
                  <a:lnTo>
                    <a:pt x="4224" y="1938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round/>
                  <a:headEnd type="none" w="sm" len="med"/>
                  <a:tailEnd type="none" w="sm" len="med"/>
                </a14:hiddenLine>
              </a:ext>
            </a:extLst>
          </p:spPr>
          <p:txBody>
            <a:bodyPr lIns="127581" tIns="63797" rIns="127581" bIns="63797"/>
            <a:lstStyle>
              <a:lvl1pPr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163" name="Oval 38"/>
            <p:cNvSpPr>
              <a:spLocks noChangeArrowheads="1"/>
            </p:cNvSpPr>
            <p:nvPr/>
          </p:nvSpPr>
          <p:spPr bwMode="auto">
            <a:xfrm>
              <a:off x="4085" y="709"/>
              <a:ext cx="129" cy="31"/>
            </a:xfrm>
            <a:prstGeom prst="ellips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7581" tIns="63797" rIns="127581" bIns="63797"/>
            <a:lstStyle>
              <a:lvl1pPr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ru-RU" altLang="ru-RU">
                <a:latin typeface="Calibri" pitchFamily="34" charset="0"/>
              </a:endParaRPr>
            </a:p>
          </p:txBody>
        </p:sp>
        <p:sp>
          <p:nvSpPr>
            <p:cNvPr id="1164" name="Rectangle 39"/>
            <p:cNvSpPr>
              <a:spLocks noChangeArrowheads="1"/>
            </p:cNvSpPr>
            <p:nvPr/>
          </p:nvSpPr>
          <p:spPr bwMode="auto">
            <a:xfrm>
              <a:off x="4059" y="671"/>
              <a:ext cx="180" cy="80"/>
            </a:xfrm>
            <a:prstGeom prst="rect">
              <a:avLst/>
            </a:prstGeom>
            <a:noFill/>
            <a:ln w="25400" algn="ctr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127581" tIns="63797" rIns="127581" bIns="63797" anchor="ctr"/>
            <a:lstStyle>
              <a:lvl1pPr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ru-RU" altLang="ru-RU">
                <a:latin typeface="Calibri" pitchFamily="34" charset="0"/>
              </a:endParaRPr>
            </a:p>
          </p:txBody>
        </p:sp>
      </p:grpSp>
      <p:sp>
        <p:nvSpPr>
          <p:cNvPr id="1064" name="Oval 31"/>
          <p:cNvSpPr>
            <a:spLocks noChangeArrowheads="1"/>
          </p:cNvSpPr>
          <p:nvPr/>
        </p:nvSpPr>
        <p:spPr bwMode="auto">
          <a:xfrm>
            <a:off x="10001250" y="9240838"/>
            <a:ext cx="330200" cy="290512"/>
          </a:xfrm>
          <a:prstGeom prst="ellipse">
            <a:avLst/>
          </a:prstGeom>
          <a:solidFill>
            <a:schemeClr val="bg1"/>
          </a:solidFill>
          <a:ln w="57150">
            <a:solidFill>
              <a:srgbClr val="FF0000"/>
            </a:solidFill>
            <a:round/>
            <a:headEnd/>
            <a:tailEnd/>
          </a:ln>
        </p:spPr>
        <p:txBody>
          <a:bodyPr wrap="none" lIns="178800" tIns="89403" rIns="178800" bIns="89403" anchor="ctr"/>
          <a:lstStyle>
            <a:lvl1pPr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7907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7907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7907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7907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ru-RU" altLang="ru-RU" sz="1500" b="1">
                <a:latin typeface="Times New Roman" pitchFamily="18" charset="0"/>
                <a:cs typeface="Times New Roman" pitchFamily="18" charset="0"/>
              </a:rPr>
              <a:t>Т</a:t>
            </a:r>
          </a:p>
        </p:txBody>
      </p:sp>
      <p:sp>
        <p:nvSpPr>
          <p:cNvPr id="1065" name="Text Box 1606"/>
          <p:cNvSpPr txBox="1">
            <a:spLocks noChangeArrowheads="1"/>
          </p:cNvSpPr>
          <p:nvPr/>
        </p:nvSpPr>
        <p:spPr bwMode="auto">
          <a:xfrm>
            <a:off x="10577513" y="9021763"/>
            <a:ext cx="2130425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06" tIns="45703" rIns="91406" bIns="45703">
            <a:spAutoFit/>
          </a:bodyPr>
          <a:lstStyle>
            <a:lvl1pPr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ru-RU" altLang="ru-RU" sz="900"/>
              <a:t>Вертолетная площадка или участок </a:t>
            </a:r>
          </a:p>
          <a:p>
            <a:pPr eaLnBrk="1" hangingPunct="1"/>
            <a:r>
              <a:rPr lang="ru-RU" altLang="ru-RU" sz="900"/>
              <a:t>местности пригодный для посадки</a:t>
            </a:r>
          </a:p>
          <a:p>
            <a:pPr eaLnBrk="1" hangingPunct="1"/>
            <a:r>
              <a:rPr lang="ru-RU" altLang="ru-RU" sz="900"/>
              <a:t>вертолета</a:t>
            </a:r>
          </a:p>
        </p:txBody>
      </p:sp>
      <p:sp>
        <p:nvSpPr>
          <p:cNvPr id="1066" name="Rectangle 38"/>
          <p:cNvSpPr>
            <a:spLocks noChangeArrowheads="1"/>
          </p:cNvSpPr>
          <p:nvPr/>
        </p:nvSpPr>
        <p:spPr bwMode="auto">
          <a:xfrm>
            <a:off x="10712450" y="8256588"/>
            <a:ext cx="1362075" cy="3190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24829" tIns="24829" rIns="24829" bIns="24829"/>
          <a:lstStyle>
            <a:lvl1pPr defTabSz="1277938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277938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277938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277938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277938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ru-RU" altLang="ru-RU" sz="1100" b="1"/>
              <a:t>Амбулатория</a:t>
            </a:r>
          </a:p>
        </p:txBody>
      </p:sp>
      <p:grpSp>
        <p:nvGrpSpPr>
          <p:cNvPr id="7" name="Group 39"/>
          <p:cNvGrpSpPr>
            <a:grpSpLocks/>
          </p:cNvGrpSpPr>
          <p:nvPr/>
        </p:nvGrpSpPr>
        <p:grpSpPr bwMode="auto">
          <a:xfrm>
            <a:off x="10001250" y="8283575"/>
            <a:ext cx="473075" cy="249238"/>
            <a:chOff x="3288" y="3929"/>
            <a:chExt cx="479" cy="210"/>
          </a:xfrm>
        </p:grpSpPr>
        <p:grpSp>
          <p:nvGrpSpPr>
            <p:cNvPr id="8" name="Group 40"/>
            <p:cNvGrpSpPr>
              <a:grpSpLocks/>
            </p:cNvGrpSpPr>
            <p:nvPr/>
          </p:nvGrpSpPr>
          <p:grpSpPr bwMode="auto">
            <a:xfrm>
              <a:off x="3288" y="3929"/>
              <a:ext cx="317" cy="210"/>
              <a:chOff x="0" y="1"/>
              <a:chExt cx="20000" cy="19999"/>
            </a:xfrm>
          </p:grpSpPr>
          <p:sp>
            <p:nvSpPr>
              <p:cNvPr id="1156" name="Rectangle 41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solidFill>
                <a:schemeClr val="bg1"/>
              </a:solidFill>
              <a:ln w="254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lIns="127939" tIns="63973" rIns="127939" bIns="63973"/>
              <a:lstStyle>
                <a:lvl1pPr defTabSz="1279525" eaLnBrk="0" hangingPunct="0">
                  <a:defRPr sz="25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1279525" eaLnBrk="0" hangingPunct="0">
                  <a:defRPr sz="25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1279525" eaLnBrk="0" hangingPunct="0">
                  <a:defRPr sz="25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1279525" eaLnBrk="0" hangingPunct="0">
                  <a:defRPr sz="25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1279525" eaLnBrk="0" hangingPunct="0">
                  <a:defRPr sz="25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ru-RU" altLang="ru-RU">
                  <a:latin typeface="Calibri" pitchFamily="34" charset="0"/>
                </a:endParaRPr>
              </a:p>
            </p:txBody>
          </p:sp>
          <p:sp>
            <p:nvSpPr>
              <p:cNvPr id="1157" name="Line 42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8" name="Line 43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9" name="Group 44"/>
              <p:cNvGrpSpPr>
                <a:grpSpLocks/>
              </p:cNvGrpSpPr>
              <p:nvPr/>
            </p:nvGrpSpPr>
            <p:grpSpPr bwMode="auto">
              <a:xfrm>
                <a:off x="8961" y="3009"/>
                <a:ext cx="2336" cy="3408"/>
                <a:chOff x="-1" y="0"/>
                <a:chExt cx="20002" cy="20000"/>
              </a:xfrm>
            </p:grpSpPr>
            <p:sp>
              <p:nvSpPr>
                <p:cNvPr id="1160" name="Line 45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61" name="Line 46"/>
                <p:cNvSpPr>
                  <a:spLocks noChangeShapeType="1"/>
                </p:cNvSpPr>
                <p:nvPr/>
              </p:nvSpPr>
              <p:spPr bwMode="auto">
                <a:xfrm>
                  <a:off x="-1" y="11585"/>
                  <a:ext cx="20002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sp>
          <p:nvSpPr>
            <p:cNvPr id="2" name="Line 47"/>
            <p:cNvSpPr>
              <a:spLocks noChangeShapeType="1"/>
            </p:cNvSpPr>
            <p:nvPr/>
          </p:nvSpPr>
          <p:spPr bwMode="auto">
            <a:xfrm>
              <a:off x="3669" y="4064"/>
              <a:ext cx="98" cy="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068" name="AutoShape 365"/>
          <p:cNvSpPr>
            <a:spLocks noChangeArrowheads="1"/>
          </p:cNvSpPr>
          <p:nvPr/>
        </p:nvSpPr>
        <p:spPr bwMode="auto">
          <a:xfrm>
            <a:off x="0" y="1416050"/>
            <a:ext cx="4313238" cy="290513"/>
          </a:xfrm>
          <a:prstGeom prst="flowChartPredefinedProcess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lIns="91032" tIns="45534" rIns="91032" bIns="45534" anchor="ctr">
            <a:spAutoFit/>
          </a:bodyPr>
          <a:lstStyle>
            <a:lvl1pPr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ru-RU" altLang="ru-RU" sz="1300">
                <a:latin typeface="Times New Roman" pitchFamily="18" charset="0"/>
              </a:rPr>
              <a:t>Войск  ГО на территории района нет</a:t>
            </a:r>
          </a:p>
        </p:txBody>
      </p:sp>
      <p:sp>
        <p:nvSpPr>
          <p:cNvPr id="1069" name="Rectangle 39"/>
          <p:cNvSpPr>
            <a:spLocks noChangeArrowheads="1"/>
          </p:cNvSpPr>
          <p:nvPr/>
        </p:nvSpPr>
        <p:spPr bwMode="auto">
          <a:xfrm>
            <a:off x="4456113" y="1344613"/>
            <a:ext cx="4313237" cy="35877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91384" tIns="45692" rIns="91384" bIns="45692" anchor="ctr"/>
          <a:lstStyle>
            <a:lvl1pPr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ru-RU" altLang="ru-RU" sz="1500"/>
              <a:t>Авиационная разведка не проводится</a:t>
            </a:r>
          </a:p>
        </p:txBody>
      </p:sp>
      <p:sp>
        <p:nvSpPr>
          <p:cNvPr id="1070" name="Oval 31"/>
          <p:cNvSpPr>
            <a:spLocks noChangeArrowheads="1"/>
          </p:cNvSpPr>
          <p:nvPr/>
        </p:nvSpPr>
        <p:spPr bwMode="auto">
          <a:xfrm>
            <a:off x="3087688" y="2855913"/>
            <a:ext cx="330200" cy="290512"/>
          </a:xfrm>
          <a:prstGeom prst="ellipse">
            <a:avLst/>
          </a:prstGeom>
          <a:solidFill>
            <a:schemeClr val="bg1"/>
          </a:solidFill>
          <a:ln w="57150">
            <a:solidFill>
              <a:srgbClr val="FF0000"/>
            </a:solidFill>
            <a:round/>
            <a:headEnd/>
            <a:tailEnd/>
          </a:ln>
        </p:spPr>
        <p:txBody>
          <a:bodyPr wrap="none" lIns="178800" tIns="89403" rIns="178800" bIns="89403" anchor="ctr"/>
          <a:lstStyle>
            <a:lvl1pPr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7907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7907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7907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7907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ru-RU" altLang="ru-RU" sz="1500" b="1">
                <a:latin typeface="Times New Roman" pitchFamily="18" charset="0"/>
                <a:cs typeface="Times New Roman" pitchFamily="18" charset="0"/>
              </a:rPr>
              <a:t>Т</a:t>
            </a:r>
          </a:p>
        </p:txBody>
      </p:sp>
      <p:graphicFrame>
        <p:nvGraphicFramePr>
          <p:cNvPr id="1026" name="Object 347"/>
          <p:cNvGraphicFramePr>
            <a:graphicFrameLocks noChangeAspect="1"/>
          </p:cNvGraphicFramePr>
          <p:nvPr/>
        </p:nvGraphicFramePr>
        <p:xfrm>
          <a:off x="207963" y="4295775"/>
          <a:ext cx="2755900" cy="723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112" name="Worksheet" r:id="rId3" imgW="2486088" imgH="962043" progId="Excel.Sheet.8">
                  <p:embed/>
                </p:oleObj>
              </mc:Choice>
              <mc:Fallback>
                <p:oleObj name="Worksheet" r:id="rId3" imgW="2486088" imgH="962043" progId="Excel.Sheet.8">
                  <p:embed/>
                  <p:pic>
                    <p:nvPicPr>
                      <p:cNvPr id="0" name="Picture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7963" y="4295775"/>
                        <a:ext cx="2755900" cy="723900"/>
                      </a:xfrm>
                      <a:prstGeom prst="rect">
                        <a:avLst/>
                      </a:prstGeom>
                      <a:solidFill>
                        <a:srgbClr val="CCFFFF">
                          <a:alpha val="98038"/>
                        </a:srgbClr>
                      </a:solid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0" name="Group 37"/>
          <p:cNvGrpSpPr>
            <a:grpSpLocks/>
          </p:cNvGrpSpPr>
          <p:nvPr/>
        </p:nvGrpSpPr>
        <p:grpSpPr bwMode="auto">
          <a:xfrm>
            <a:off x="10064750" y="7321550"/>
            <a:ext cx="1223963" cy="373063"/>
            <a:chOff x="2290" y="4020"/>
            <a:chExt cx="817" cy="315"/>
          </a:xfrm>
        </p:grpSpPr>
        <p:sp>
          <p:nvSpPr>
            <p:cNvPr id="1144" name="Rectangle 38"/>
            <p:cNvSpPr>
              <a:spLocks noChangeArrowheads="1"/>
            </p:cNvSpPr>
            <p:nvPr/>
          </p:nvSpPr>
          <p:spPr bwMode="auto">
            <a:xfrm>
              <a:off x="2702" y="4065"/>
              <a:ext cx="405" cy="27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24829" tIns="24829" rIns="24829" bIns="24829"/>
            <a:lstStyle>
              <a:lvl1pPr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/>
              <a:r>
                <a:rPr lang="ru-RU" altLang="ru-RU" sz="1100" b="1"/>
                <a:t>ЦРБ</a:t>
              </a:r>
            </a:p>
            <a:p>
              <a:pPr algn="ctr" eaLnBrk="1" hangingPunct="1"/>
              <a:r>
                <a:rPr lang="ru-RU" altLang="ru-RU" sz="1100" b="1"/>
                <a:t>750 </a:t>
              </a:r>
            </a:p>
          </p:txBody>
        </p:sp>
        <p:grpSp>
          <p:nvGrpSpPr>
            <p:cNvPr id="11" name="Group 39"/>
            <p:cNvGrpSpPr>
              <a:grpSpLocks/>
            </p:cNvGrpSpPr>
            <p:nvPr/>
          </p:nvGrpSpPr>
          <p:grpSpPr bwMode="auto">
            <a:xfrm>
              <a:off x="2290" y="4020"/>
              <a:ext cx="545" cy="210"/>
              <a:chOff x="3288" y="3929"/>
              <a:chExt cx="479" cy="210"/>
            </a:xfrm>
          </p:grpSpPr>
          <p:grpSp>
            <p:nvGrpSpPr>
              <p:cNvPr id="12" name="Group 40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0"/>
                <a:chOff x="0" y="1"/>
                <a:chExt cx="20000" cy="19999"/>
              </a:xfrm>
            </p:grpSpPr>
            <p:sp>
              <p:nvSpPr>
                <p:cNvPr id="1148" name="Rectangle 41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27939" tIns="63973" rIns="127939" bIns="63973"/>
                <a:lstStyle>
                  <a:lvl1pPr defTabSz="1279525" eaLnBrk="0" hangingPunct="0"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defTabSz="1279525" eaLnBrk="0" hangingPunct="0"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defTabSz="1279525" eaLnBrk="0" hangingPunct="0"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defTabSz="1279525" eaLnBrk="0" hangingPunct="0"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defTabSz="1279525" eaLnBrk="0" hangingPunct="0"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ru-RU" altLang="ru-RU">
                    <a:latin typeface="Calibri" pitchFamily="34" charset="0"/>
                  </a:endParaRPr>
                </a:p>
              </p:txBody>
            </p:sp>
            <p:sp>
              <p:nvSpPr>
                <p:cNvPr id="1149" name="Line 42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50" name="Line 43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13" name="Group 44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1152" name="Line 45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153" name="Line 46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1147" name="Line 47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14" name="Group 36"/>
          <p:cNvGrpSpPr>
            <a:grpSpLocks/>
          </p:cNvGrpSpPr>
          <p:nvPr/>
        </p:nvGrpSpPr>
        <p:grpSpPr bwMode="auto">
          <a:xfrm>
            <a:off x="8272463" y="5953125"/>
            <a:ext cx="376237" cy="260350"/>
            <a:chOff x="4059" y="671"/>
            <a:chExt cx="180" cy="80"/>
          </a:xfrm>
        </p:grpSpPr>
        <p:sp>
          <p:nvSpPr>
            <p:cNvPr id="1141" name="Freeform 37"/>
            <p:cNvSpPr>
              <a:spLocks/>
            </p:cNvSpPr>
            <p:nvPr/>
          </p:nvSpPr>
          <p:spPr bwMode="auto">
            <a:xfrm>
              <a:off x="4107" y="683"/>
              <a:ext cx="81" cy="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w 20000"/>
                <a:gd name="T9" fmla="*/ 0 h 20000"/>
                <a:gd name="T10" fmla="*/ 0 w 20000"/>
                <a:gd name="T11" fmla="*/ 0 h 20000"/>
                <a:gd name="T12" fmla="*/ 0 w 20000"/>
                <a:gd name="T13" fmla="*/ 0 h 20000"/>
                <a:gd name="T14" fmla="*/ 0 w 20000"/>
                <a:gd name="T15" fmla="*/ 0 h 20000"/>
                <a:gd name="T16" fmla="*/ 0 w 20000"/>
                <a:gd name="T17" fmla="*/ 0 h 20000"/>
                <a:gd name="T18" fmla="*/ 0 w 20000"/>
                <a:gd name="T19" fmla="*/ 0 h 20000"/>
                <a:gd name="T20" fmla="*/ 0 w 20000"/>
                <a:gd name="T21" fmla="*/ 0 h 20000"/>
                <a:gd name="T22" fmla="*/ 0 w 20000"/>
                <a:gd name="T23" fmla="*/ 0 h 20000"/>
                <a:gd name="T24" fmla="*/ 0 w 20000"/>
                <a:gd name="T25" fmla="*/ 0 h 20000"/>
                <a:gd name="T26" fmla="*/ 0 w 20000"/>
                <a:gd name="T27" fmla="*/ 0 h 20000"/>
                <a:gd name="T28" fmla="*/ 0 w 20000"/>
                <a:gd name="T29" fmla="*/ 0 h 20000"/>
                <a:gd name="T30" fmla="*/ 0 w 20000"/>
                <a:gd name="T31" fmla="*/ 0 h 20000"/>
                <a:gd name="T32" fmla="*/ 0 w 20000"/>
                <a:gd name="T33" fmla="*/ 0 h 20000"/>
                <a:gd name="T34" fmla="*/ 0 w 20000"/>
                <a:gd name="T35" fmla="*/ 0 h 20000"/>
                <a:gd name="T36" fmla="*/ 0 w 20000"/>
                <a:gd name="T37" fmla="*/ 0 h 20000"/>
                <a:gd name="T38" fmla="*/ 0 w 20000"/>
                <a:gd name="T39" fmla="*/ 0 h 20000"/>
                <a:gd name="T40" fmla="*/ 0 w 20000"/>
                <a:gd name="T41" fmla="*/ 0 h 20000"/>
                <a:gd name="T42" fmla="*/ 0 w 20000"/>
                <a:gd name="T43" fmla="*/ 0 h 20000"/>
                <a:gd name="T44" fmla="*/ 0 w 20000"/>
                <a:gd name="T45" fmla="*/ 0 h 20000"/>
                <a:gd name="T46" fmla="*/ 0 w 20000"/>
                <a:gd name="T47" fmla="*/ 0 h 20000"/>
                <a:gd name="T48" fmla="*/ 0 w 20000"/>
                <a:gd name="T49" fmla="*/ 0 h 20000"/>
                <a:gd name="T50" fmla="*/ 0 w 20000"/>
                <a:gd name="T51" fmla="*/ 0 h 20000"/>
                <a:gd name="T52" fmla="*/ 0 w 20000"/>
                <a:gd name="T53" fmla="*/ 0 h 20000"/>
                <a:gd name="T54" fmla="*/ 0 w 20000"/>
                <a:gd name="T55" fmla="*/ 0 h 20000"/>
                <a:gd name="T56" fmla="*/ 0 w 20000"/>
                <a:gd name="T57" fmla="*/ 0 h 20000"/>
                <a:gd name="T58" fmla="*/ 0 w 20000"/>
                <a:gd name="T59" fmla="*/ 0 h 20000"/>
                <a:gd name="T60" fmla="*/ 0 w 20000"/>
                <a:gd name="T61" fmla="*/ 0 h 20000"/>
                <a:gd name="T62" fmla="*/ 0 w 20000"/>
                <a:gd name="T63" fmla="*/ 0 h 20000"/>
                <a:gd name="T64" fmla="*/ 0 w 20000"/>
                <a:gd name="T65" fmla="*/ 0 h 20000"/>
                <a:gd name="T66" fmla="*/ 0 w 20000"/>
                <a:gd name="T67" fmla="*/ 0 h 20000"/>
                <a:gd name="T68" fmla="*/ 0 w 20000"/>
                <a:gd name="T69" fmla="*/ 0 h 20000"/>
                <a:gd name="T70" fmla="*/ 0 w 20000"/>
                <a:gd name="T71" fmla="*/ 0 h 20000"/>
                <a:gd name="T72" fmla="*/ 0 w 20000"/>
                <a:gd name="T73" fmla="*/ 0 h 20000"/>
                <a:gd name="T74" fmla="*/ 0 w 20000"/>
                <a:gd name="T75" fmla="*/ 0 h 20000"/>
                <a:gd name="T76" fmla="*/ 0 w 20000"/>
                <a:gd name="T77" fmla="*/ 0 h 20000"/>
                <a:gd name="T78" fmla="*/ 0 w 20000"/>
                <a:gd name="T79" fmla="*/ 0 h 20000"/>
                <a:gd name="T80" fmla="*/ 0 w 20000"/>
                <a:gd name="T81" fmla="*/ 0 h 20000"/>
                <a:gd name="T82" fmla="*/ 0 w 20000"/>
                <a:gd name="T83" fmla="*/ 0 h 20000"/>
                <a:gd name="T84" fmla="*/ 0 w 20000"/>
                <a:gd name="T85" fmla="*/ 0 h 20000"/>
                <a:gd name="T86" fmla="*/ 0 w 20000"/>
                <a:gd name="T87" fmla="*/ 0 h 20000"/>
                <a:gd name="T88" fmla="*/ 0 w 20000"/>
                <a:gd name="T89" fmla="*/ 0 h 20000"/>
                <a:gd name="T90" fmla="*/ 0 w 20000"/>
                <a:gd name="T91" fmla="*/ 0 h 20000"/>
                <a:gd name="T92" fmla="*/ 0 w 20000"/>
                <a:gd name="T93" fmla="*/ 0 h 20000"/>
                <a:gd name="T94" fmla="*/ 0 w 20000"/>
                <a:gd name="T95" fmla="*/ 0 h 20000"/>
                <a:gd name="T96" fmla="*/ 0 w 20000"/>
                <a:gd name="T97" fmla="*/ 0 h 20000"/>
                <a:gd name="T98" fmla="*/ 0 w 20000"/>
                <a:gd name="T99" fmla="*/ 0 h 20000"/>
                <a:gd name="T100" fmla="*/ 0 w 20000"/>
                <a:gd name="T101" fmla="*/ 0 h 20000"/>
                <a:gd name="T102" fmla="*/ 0 w 20000"/>
                <a:gd name="T103" fmla="*/ 0 h 20000"/>
                <a:gd name="T104" fmla="*/ 0 w 20000"/>
                <a:gd name="T105" fmla="*/ 0 h 200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0000"/>
                <a:gd name="T160" fmla="*/ 0 h 20000"/>
                <a:gd name="T161" fmla="*/ 20000 w 20000"/>
                <a:gd name="T162" fmla="*/ 20000 h 200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0000" h="20000">
                  <a:moveTo>
                    <a:pt x="4224" y="19380"/>
                  </a:moveTo>
                  <a:lnTo>
                    <a:pt x="4112" y="19638"/>
                  </a:lnTo>
                  <a:lnTo>
                    <a:pt x="3972" y="19638"/>
                  </a:lnTo>
                  <a:lnTo>
                    <a:pt x="3497" y="19380"/>
                  </a:lnTo>
                  <a:lnTo>
                    <a:pt x="3301" y="19380"/>
                  </a:lnTo>
                  <a:lnTo>
                    <a:pt x="2909" y="19018"/>
                  </a:lnTo>
                  <a:lnTo>
                    <a:pt x="2685" y="19018"/>
                  </a:lnTo>
                  <a:lnTo>
                    <a:pt x="2685" y="18760"/>
                  </a:lnTo>
                  <a:lnTo>
                    <a:pt x="2545" y="18398"/>
                  </a:lnTo>
                  <a:lnTo>
                    <a:pt x="2294" y="18398"/>
                  </a:lnTo>
                  <a:lnTo>
                    <a:pt x="2294" y="18140"/>
                  </a:lnTo>
                  <a:lnTo>
                    <a:pt x="1790" y="17829"/>
                  </a:lnTo>
                  <a:lnTo>
                    <a:pt x="1483" y="17209"/>
                  </a:lnTo>
                  <a:lnTo>
                    <a:pt x="1007" y="16951"/>
                  </a:lnTo>
                  <a:lnTo>
                    <a:pt x="867" y="16589"/>
                  </a:lnTo>
                  <a:lnTo>
                    <a:pt x="867" y="16021"/>
                  </a:lnTo>
                  <a:lnTo>
                    <a:pt x="671" y="15659"/>
                  </a:lnTo>
                  <a:lnTo>
                    <a:pt x="671" y="15401"/>
                  </a:lnTo>
                  <a:lnTo>
                    <a:pt x="420" y="15039"/>
                  </a:lnTo>
                  <a:lnTo>
                    <a:pt x="140" y="14470"/>
                  </a:lnTo>
                  <a:lnTo>
                    <a:pt x="0" y="14212"/>
                  </a:lnTo>
                  <a:lnTo>
                    <a:pt x="0" y="9561"/>
                  </a:lnTo>
                  <a:lnTo>
                    <a:pt x="140" y="9199"/>
                  </a:lnTo>
                  <a:lnTo>
                    <a:pt x="140" y="8372"/>
                  </a:lnTo>
                  <a:lnTo>
                    <a:pt x="420" y="8010"/>
                  </a:lnTo>
                  <a:lnTo>
                    <a:pt x="420" y="7649"/>
                  </a:lnTo>
                  <a:lnTo>
                    <a:pt x="671" y="7132"/>
                  </a:lnTo>
                  <a:lnTo>
                    <a:pt x="671" y="6098"/>
                  </a:lnTo>
                  <a:lnTo>
                    <a:pt x="867" y="6098"/>
                  </a:lnTo>
                  <a:lnTo>
                    <a:pt x="867" y="4651"/>
                  </a:lnTo>
                  <a:lnTo>
                    <a:pt x="1007" y="4289"/>
                  </a:lnTo>
                  <a:lnTo>
                    <a:pt x="1231" y="3721"/>
                  </a:lnTo>
                  <a:lnTo>
                    <a:pt x="2098" y="2481"/>
                  </a:lnTo>
                  <a:lnTo>
                    <a:pt x="2294" y="2481"/>
                  </a:lnTo>
                  <a:lnTo>
                    <a:pt x="2294" y="2222"/>
                  </a:lnTo>
                  <a:lnTo>
                    <a:pt x="2545" y="1912"/>
                  </a:lnTo>
                  <a:lnTo>
                    <a:pt x="2685" y="1912"/>
                  </a:lnTo>
                  <a:lnTo>
                    <a:pt x="2909" y="1189"/>
                  </a:lnTo>
                  <a:lnTo>
                    <a:pt x="3105" y="1189"/>
                  </a:lnTo>
                  <a:lnTo>
                    <a:pt x="3105" y="930"/>
                  </a:lnTo>
                  <a:lnTo>
                    <a:pt x="3301" y="930"/>
                  </a:lnTo>
                  <a:lnTo>
                    <a:pt x="3301" y="672"/>
                  </a:lnTo>
                  <a:lnTo>
                    <a:pt x="3497" y="672"/>
                  </a:lnTo>
                  <a:lnTo>
                    <a:pt x="3497" y="362"/>
                  </a:lnTo>
                  <a:lnTo>
                    <a:pt x="3748" y="362"/>
                  </a:lnTo>
                  <a:lnTo>
                    <a:pt x="3748" y="930"/>
                  </a:lnTo>
                  <a:lnTo>
                    <a:pt x="3497" y="1189"/>
                  </a:lnTo>
                  <a:lnTo>
                    <a:pt x="3497" y="2481"/>
                  </a:lnTo>
                  <a:lnTo>
                    <a:pt x="3301" y="2481"/>
                  </a:lnTo>
                  <a:lnTo>
                    <a:pt x="3301" y="6822"/>
                  </a:lnTo>
                  <a:lnTo>
                    <a:pt x="3497" y="7132"/>
                  </a:lnTo>
                  <a:lnTo>
                    <a:pt x="3497" y="7390"/>
                  </a:lnTo>
                  <a:lnTo>
                    <a:pt x="3748" y="7390"/>
                  </a:lnTo>
                  <a:lnTo>
                    <a:pt x="3748" y="7649"/>
                  </a:lnTo>
                  <a:lnTo>
                    <a:pt x="3972" y="7649"/>
                  </a:lnTo>
                  <a:lnTo>
                    <a:pt x="3972" y="8372"/>
                  </a:lnTo>
                  <a:lnTo>
                    <a:pt x="4364" y="8372"/>
                  </a:lnTo>
                  <a:lnTo>
                    <a:pt x="4364" y="8010"/>
                  </a:lnTo>
                  <a:lnTo>
                    <a:pt x="4783" y="8010"/>
                  </a:lnTo>
                  <a:lnTo>
                    <a:pt x="4979" y="7649"/>
                  </a:lnTo>
                  <a:lnTo>
                    <a:pt x="5147" y="7390"/>
                  </a:lnTo>
                  <a:lnTo>
                    <a:pt x="5790" y="7390"/>
                  </a:lnTo>
                  <a:lnTo>
                    <a:pt x="5790" y="7132"/>
                  </a:lnTo>
                  <a:lnTo>
                    <a:pt x="6042" y="6822"/>
                  </a:lnTo>
                  <a:lnTo>
                    <a:pt x="6462" y="6460"/>
                  </a:lnTo>
                  <a:lnTo>
                    <a:pt x="6657" y="6098"/>
                  </a:lnTo>
                  <a:lnTo>
                    <a:pt x="6657" y="5840"/>
                  </a:lnTo>
                  <a:lnTo>
                    <a:pt x="6825" y="5840"/>
                  </a:lnTo>
                  <a:lnTo>
                    <a:pt x="6825" y="4910"/>
                  </a:lnTo>
                  <a:lnTo>
                    <a:pt x="7105" y="4910"/>
                  </a:lnTo>
                  <a:lnTo>
                    <a:pt x="7273" y="4651"/>
                  </a:lnTo>
                  <a:lnTo>
                    <a:pt x="7273" y="3101"/>
                  </a:lnTo>
                  <a:lnTo>
                    <a:pt x="7105" y="3101"/>
                  </a:lnTo>
                  <a:lnTo>
                    <a:pt x="7105" y="2481"/>
                  </a:lnTo>
                  <a:lnTo>
                    <a:pt x="6825" y="2222"/>
                  </a:lnTo>
                  <a:lnTo>
                    <a:pt x="6825" y="1550"/>
                  </a:lnTo>
                  <a:lnTo>
                    <a:pt x="6657" y="1189"/>
                  </a:lnTo>
                  <a:lnTo>
                    <a:pt x="6657" y="672"/>
                  </a:lnTo>
                  <a:lnTo>
                    <a:pt x="6462" y="362"/>
                  </a:lnTo>
                  <a:lnTo>
                    <a:pt x="6462" y="0"/>
                  </a:lnTo>
                  <a:lnTo>
                    <a:pt x="7413" y="0"/>
                  </a:lnTo>
                  <a:lnTo>
                    <a:pt x="7664" y="362"/>
                  </a:lnTo>
                  <a:lnTo>
                    <a:pt x="8336" y="362"/>
                  </a:lnTo>
                  <a:lnTo>
                    <a:pt x="8476" y="672"/>
                  </a:lnTo>
                  <a:lnTo>
                    <a:pt x="9343" y="672"/>
                  </a:lnTo>
                  <a:lnTo>
                    <a:pt x="9343" y="930"/>
                  </a:lnTo>
                  <a:lnTo>
                    <a:pt x="9706" y="930"/>
                  </a:lnTo>
                  <a:lnTo>
                    <a:pt x="9706" y="1189"/>
                  </a:lnTo>
                  <a:lnTo>
                    <a:pt x="10154" y="1189"/>
                  </a:lnTo>
                  <a:lnTo>
                    <a:pt x="10154" y="1550"/>
                  </a:lnTo>
                  <a:lnTo>
                    <a:pt x="10434" y="1550"/>
                  </a:lnTo>
                  <a:lnTo>
                    <a:pt x="10629" y="1912"/>
                  </a:lnTo>
                  <a:lnTo>
                    <a:pt x="10629" y="2222"/>
                  </a:lnTo>
                  <a:lnTo>
                    <a:pt x="10881" y="2222"/>
                  </a:lnTo>
                  <a:lnTo>
                    <a:pt x="10881" y="2739"/>
                  </a:lnTo>
                  <a:lnTo>
                    <a:pt x="11021" y="2739"/>
                  </a:lnTo>
                  <a:lnTo>
                    <a:pt x="11021" y="3463"/>
                  </a:lnTo>
                  <a:lnTo>
                    <a:pt x="11245" y="3463"/>
                  </a:lnTo>
                  <a:lnTo>
                    <a:pt x="11245" y="3721"/>
                  </a:lnTo>
                  <a:lnTo>
                    <a:pt x="11497" y="4031"/>
                  </a:lnTo>
                  <a:lnTo>
                    <a:pt x="11497" y="4651"/>
                  </a:lnTo>
                  <a:lnTo>
                    <a:pt x="11692" y="4910"/>
                  </a:lnTo>
                  <a:lnTo>
                    <a:pt x="11692" y="8630"/>
                  </a:lnTo>
                  <a:lnTo>
                    <a:pt x="11692" y="8010"/>
                  </a:lnTo>
                  <a:lnTo>
                    <a:pt x="11832" y="8010"/>
                  </a:lnTo>
                  <a:lnTo>
                    <a:pt x="12112" y="7649"/>
                  </a:lnTo>
                  <a:lnTo>
                    <a:pt x="12252" y="7649"/>
                  </a:lnTo>
                  <a:lnTo>
                    <a:pt x="12252" y="7390"/>
                  </a:lnTo>
                  <a:lnTo>
                    <a:pt x="12559" y="7390"/>
                  </a:lnTo>
                  <a:lnTo>
                    <a:pt x="12559" y="7132"/>
                  </a:lnTo>
                  <a:lnTo>
                    <a:pt x="12699" y="7132"/>
                  </a:lnTo>
                  <a:lnTo>
                    <a:pt x="12699" y="6822"/>
                  </a:lnTo>
                  <a:lnTo>
                    <a:pt x="12923" y="6460"/>
                  </a:lnTo>
                  <a:lnTo>
                    <a:pt x="13175" y="6098"/>
                  </a:lnTo>
                  <a:lnTo>
                    <a:pt x="13175" y="5581"/>
                  </a:lnTo>
                  <a:lnTo>
                    <a:pt x="13371" y="5581"/>
                  </a:lnTo>
                  <a:lnTo>
                    <a:pt x="13371" y="4651"/>
                  </a:lnTo>
                  <a:lnTo>
                    <a:pt x="13510" y="4289"/>
                  </a:lnTo>
                  <a:lnTo>
                    <a:pt x="13510" y="3721"/>
                  </a:lnTo>
                  <a:lnTo>
                    <a:pt x="13371" y="3463"/>
                  </a:lnTo>
                  <a:lnTo>
                    <a:pt x="13371" y="2481"/>
                  </a:lnTo>
                  <a:lnTo>
                    <a:pt x="13175" y="2481"/>
                  </a:lnTo>
                  <a:lnTo>
                    <a:pt x="13175" y="1550"/>
                  </a:lnTo>
                  <a:lnTo>
                    <a:pt x="12923" y="1550"/>
                  </a:lnTo>
                  <a:lnTo>
                    <a:pt x="12923" y="1189"/>
                  </a:lnTo>
                  <a:lnTo>
                    <a:pt x="13371" y="1189"/>
                  </a:lnTo>
                  <a:lnTo>
                    <a:pt x="13371" y="1550"/>
                  </a:lnTo>
                  <a:lnTo>
                    <a:pt x="13762" y="1550"/>
                  </a:lnTo>
                  <a:lnTo>
                    <a:pt x="13930" y="1912"/>
                  </a:lnTo>
                  <a:lnTo>
                    <a:pt x="14322" y="1912"/>
                  </a:lnTo>
                  <a:lnTo>
                    <a:pt x="14322" y="2222"/>
                  </a:lnTo>
                  <a:lnTo>
                    <a:pt x="14601" y="2222"/>
                  </a:lnTo>
                  <a:lnTo>
                    <a:pt x="14853" y="2481"/>
                  </a:lnTo>
                  <a:lnTo>
                    <a:pt x="15049" y="2481"/>
                  </a:lnTo>
                  <a:lnTo>
                    <a:pt x="15049" y="2739"/>
                  </a:lnTo>
                  <a:lnTo>
                    <a:pt x="15161" y="3101"/>
                  </a:lnTo>
                  <a:lnTo>
                    <a:pt x="15161" y="3463"/>
                  </a:lnTo>
                  <a:lnTo>
                    <a:pt x="15441" y="3463"/>
                  </a:lnTo>
                  <a:lnTo>
                    <a:pt x="15664" y="3721"/>
                  </a:lnTo>
                  <a:lnTo>
                    <a:pt x="15664" y="4031"/>
                  </a:lnTo>
                  <a:lnTo>
                    <a:pt x="15804" y="4289"/>
                  </a:lnTo>
                  <a:lnTo>
                    <a:pt x="15804" y="4651"/>
                  </a:lnTo>
                  <a:lnTo>
                    <a:pt x="16000" y="4651"/>
                  </a:lnTo>
                  <a:lnTo>
                    <a:pt x="16000" y="5840"/>
                  </a:lnTo>
                  <a:lnTo>
                    <a:pt x="16224" y="6098"/>
                  </a:lnTo>
                  <a:lnTo>
                    <a:pt x="16224" y="6822"/>
                  </a:lnTo>
                  <a:lnTo>
                    <a:pt x="16476" y="7132"/>
                  </a:lnTo>
                  <a:lnTo>
                    <a:pt x="16476" y="8372"/>
                  </a:lnTo>
                  <a:lnTo>
                    <a:pt x="16476" y="7649"/>
                  </a:lnTo>
                  <a:lnTo>
                    <a:pt x="16671" y="7649"/>
                  </a:lnTo>
                  <a:lnTo>
                    <a:pt x="16671" y="7390"/>
                  </a:lnTo>
                  <a:lnTo>
                    <a:pt x="16839" y="7390"/>
                  </a:lnTo>
                  <a:lnTo>
                    <a:pt x="17119" y="7132"/>
                  </a:lnTo>
                  <a:lnTo>
                    <a:pt x="17343" y="7132"/>
                  </a:lnTo>
                  <a:lnTo>
                    <a:pt x="17343" y="6822"/>
                  </a:lnTo>
                  <a:lnTo>
                    <a:pt x="17678" y="6822"/>
                  </a:lnTo>
                  <a:lnTo>
                    <a:pt x="17678" y="6460"/>
                  </a:lnTo>
                  <a:lnTo>
                    <a:pt x="17902" y="6460"/>
                  </a:lnTo>
                  <a:lnTo>
                    <a:pt x="18154" y="6098"/>
                  </a:lnTo>
                  <a:lnTo>
                    <a:pt x="18154" y="5840"/>
                  </a:lnTo>
                  <a:lnTo>
                    <a:pt x="18490" y="5271"/>
                  </a:lnTo>
                  <a:lnTo>
                    <a:pt x="18965" y="4910"/>
                  </a:lnTo>
                  <a:lnTo>
                    <a:pt x="18965" y="4651"/>
                  </a:lnTo>
                  <a:lnTo>
                    <a:pt x="19161" y="4651"/>
                  </a:lnTo>
                  <a:lnTo>
                    <a:pt x="19161" y="3101"/>
                  </a:lnTo>
                  <a:lnTo>
                    <a:pt x="19357" y="3101"/>
                  </a:lnTo>
                  <a:lnTo>
                    <a:pt x="19357" y="3463"/>
                  </a:lnTo>
                  <a:lnTo>
                    <a:pt x="19608" y="3463"/>
                  </a:lnTo>
                  <a:lnTo>
                    <a:pt x="19608" y="3721"/>
                  </a:lnTo>
                  <a:lnTo>
                    <a:pt x="19720" y="3721"/>
                  </a:lnTo>
                  <a:lnTo>
                    <a:pt x="19720" y="5581"/>
                  </a:lnTo>
                  <a:lnTo>
                    <a:pt x="19972" y="5840"/>
                  </a:lnTo>
                  <a:lnTo>
                    <a:pt x="19972" y="11421"/>
                  </a:lnTo>
                  <a:lnTo>
                    <a:pt x="19720" y="11680"/>
                  </a:lnTo>
                  <a:lnTo>
                    <a:pt x="19720" y="12403"/>
                  </a:lnTo>
                  <a:lnTo>
                    <a:pt x="19608" y="12661"/>
                  </a:lnTo>
                  <a:lnTo>
                    <a:pt x="19608" y="12920"/>
                  </a:lnTo>
                  <a:lnTo>
                    <a:pt x="19357" y="12920"/>
                  </a:lnTo>
                  <a:lnTo>
                    <a:pt x="19357" y="13592"/>
                  </a:lnTo>
                  <a:lnTo>
                    <a:pt x="19161" y="13850"/>
                  </a:lnTo>
                  <a:lnTo>
                    <a:pt x="19161" y="14212"/>
                  </a:lnTo>
                  <a:lnTo>
                    <a:pt x="18965" y="14212"/>
                  </a:lnTo>
                  <a:lnTo>
                    <a:pt x="18965" y="14470"/>
                  </a:lnTo>
                  <a:lnTo>
                    <a:pt x="18797" y="14470"/>
                  </a:lnTo>
                  <a:lnTo>
                    <a:pt x="18490" y="15039"/>
                  </a:lnTo>
                  <a:lnTo>
                    <a:pt x="18350" y="15401"/>
                  </a:lnTo>
                  <a:lnTo>
                    <a:pt x="18350" y="15659"/>
                  </a:lnTo>
                  <a:lnTo>
                    <a:pt x="17902" y="16021"/>
                  </a:lnTo>
                  <a:lnTo>
                    <a:pt x="17483" y="16589"/>
                  </a:lnTo>
                  <a:lnTo>
                    <a:pt x="17343" y="16589"/>
                  </a:lnTo>
                  <a:lnTo>
                    <a:pt x="17343" y="16951"/>
                  </a:lnTo>
                  <a:lnTo>
                    <a:pt x="17119" y="17209"/>
                  </a:lnTo>
                  <a:lnTo>
                    <a:pt x="16671" y="17209"/>
                  </a:lnTo>
                  <a:lnTo>
                    <a:pt x="16671" y="17571"/>
                  </a:lnTo>
                  <a:lnTo>
                    <a:pt x="16476" y="17571"/>
                  </a:lnTo>
                  <a:lnTo>
                    <a:pt x="16224" y="17829"/>
                  </a:lnTo>
                  <a:lnTo>
                    <a:pt x="15804" y="17829"/>
                  </a:lnTo>
                  <a:lnTo>
                    <a:pt x="15664" y="18140"/>
                  </a:lnTo>
                  <a:lnTo>
                    <a:pt x="13930" y="18140"/>
                  </a:lnTo>
                  <a:lnTo>
                    <a:pt x="13762" y="18398"/>
                  </a:lnTo>
                  <a:lnTo>
                    <a:pt x="12699" y="18398"/>
                  </a:lnTo>
                  <a:lnTo>
                    <a:pt x="12559" y="18760"/>
                  </a:lnTo>
                  <a:lnTo>
                    <a:pt x="12112" y="18760"/>
                  </a:lnTo>
                  <a:lnTo>
                    <a:pt x="12112" y="19018"/>
                  </a:lnTo>
                  <a:lnTo>
                    <a:pt x="11692" y="19018"/>
                  </a:lnTo>
                  <a:lnTo>
                    <a:pt x="11692" y="19380"/>
                  </a:lnTo>
                  <a:lnTo>
                    <a:pt x="11021" y="19380"/>
                  </a:lnTo>
                  <a:lnTo>
                    <a:pt x="10881" y="19638"/>
                  </a:lnTo>
                  <a:lnTo>
                    <a:pt x="9343" y="19638"/>
                  </a:lnTo>
                  <a:lnTo>
                    <a:pt x="9343" y="19948"/>
                  </a:lnTo>
                  <a:lnTo>
                    <a:pt x="7413" y="19948"/>
                  </a:lnTo>
                  <a:lnTo>
                    <a:pt x="7273" y="19638"/>
                  </a:lnTo>
                  <a:lnTo>
                    <a:pt x="7105" y="19638"/>
                  </a:lnTo>
                  <a:lnTo>
                    <a:pt x="4224" y="1938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round/>
                  <a:headEnd type="none" w="sm" len="med"/>
                  <a:tailEnd type="none" w="sm" len="med"/>
                </a14:hiddenLine>
              </a:ext>
            </a:extLst>
          </p:spPr>
          <p:txBody>
            <a:bodyPr lIns="127939" tIns="63973" rIns="127939" bIns="63973"/>
            <a:lstStyle>
              <a:lvl1pPr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142" name="Oval 38"/>
            <p:cNvSpPr>
              <a:spLocks noChangeArrowheads="1"/>
            </p:cNvSpPr>
            <p:nvPr/>
          </p:nvSpPr>
          <p:spPr bwMode="auto">
            <a:xfrm>
              <a:off x="4085" y="709"/>
              <a:ext cx="129" cy="31"/>
            </a:xfrm>
            <a:prstGeom prst="ellips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7939" tIns="63973" rIns="127939" bIns="63973"/>
            <a:lstStyle>
              <a:lvl1pPr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ru-RU" altLang="ru-RU">
                <a:latin typeface="Calibri" pitchFamily="34" charset="0"/>
              </a:endParaRPr>
            </a:p>
          </p:txBody>
        </p:sp>
        <p:sp>
          <p:nvSpPr>
            <p:cNvPr id="1143" name="Rectangle 39"/>
            <p:cNvSpPr>
              <a:spLocks noChangeArrowheads="1"/>
            </p:cNvSpPr>
            <p:nvPr/>
          </p:nvSpPr>
          <p:spPr bwMode="auto">
            <a:xfrm>
              <a:off x="4059" y="671"/>
              <a:ext cx="180" cy="80"/>
            </a:xfrm>
            <a:prstGeom prst="rect">
              <a:avLst/>
            </a:prstGeom>
            <a:noFill/>
            <a:ln w="25400" algn="ctr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127939" tIns="63973" rIns="127939" bIns="63973" anchor="ctr"/>
            <a:lstStyle>
              <a:lvl1pPr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ru-RU" altLang="ru-RU">
                <a:latin typeface="Calibri" pitchFamily="34" charset="0"/>
              </a:endParaRPr>
            </a:p>
          </p:txBody>
        </p:sp>
      </p:grpSp>
      <p:grpSp>
        <p:nvGrpSpPr>
          <p:cNvPr id="15" name="Group 37"/>
          <p:cNvGrpSpPr>
            <a:grpSpLocks/>
          </p:cNvGrpSpPr>
          <p:nvPr/>
        </p:nvGrpSpPr>
        <p:grpSpPr bwMode="auto">
          <a:xfrm>
            <a:off x="10361613" y="5592763"/>
            <a:ext cx="1223962" cy="373062"/>
            <a:chOff x="2290" y="4020"/>
            <a:chExt cx="817" cy="315"/>
          </a:xfrm>
        </p:grpSpPr>
        <p:sp>
          <p:nvSpPr>
            <p:cNvPr id="1131" name="Rectangle 38"/>
            <p:cNvSpPr>
              <a:spLocks noChangeArrowheads="1"/>
            </p:cNvSpPr>
            <p:nvPr/>
          </p:nvSpPr>
          <p:spPr bwMode="auto">
            <a:xfrm>
              <a:off x="2702" y="4065"/>
              <a:ext cx="405" cy="27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24829" tIns="24829" rIns="24829" bIns="24829"/>
            <a:lstStyle>
              <a:lvl1pPr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/>
              <a:r>
                <a:rPr lang="ru-RU" altLang="ru-RU" sz="1100" b="1"/>
                <a:t>ЦРБ</a:t>
              </a:r>
            </a:p>
            <a:p>
              <a:pPr algn="ctr" eaLnBrk="1" hangingPunct="1"/>
              <a:r>
                <a:rPr lang="ru-RU" altLang="ru-RU" sz="1100" b="1"/>
                <a:t>750 </a:t>
              </a:r>
            </a:p>
          </p:txBody>
        </p:sp>
        <p:grpSp>
          <p:nvGrpSpPr>
            <p:cNvPr id="16" name="Group 39"/>
            <p:cNvGrpSpPr>
              <a:grpSpLocks/>
            </p:cNvGrpSpPr>
            <p:nvPr/>
          </p:nvGrpSpPr>
          <p:grpSpPr bwMode="auto">
            <a:xfrm>
              <a:off x="2290" y="4020"/>
              <a:ext cx="545" cy="210"/>
              <a:chOff x="3288" y="3929"/>
              <a:chExt cx="479" cy="210"/>
            </a:xfrm>
          </p:grpSpPr>
          <p:grpSp>
            <p:nvGrpSpPr>
              <p:cNvPr id="17" name="Group 40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0"/>
                <a:chOff x="0" y="1"/>
                <a:chExt cx="20000" cy="19999"/>
              </a:xfrm>
            </p:grpSpPr>
            <p:sp>
              <p:nvSpPr>
                <p:cNvPr id="1135" name="Rectangle 41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27939" tIns="63973" rIns="127939" bIns="63973"/>
                <a:lstStyle>
                  <a:lvl1pPr defTabSz="1279525" eaLnBrk="0" hangingPunct="0"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defTabSz="1279525" eaLnBrk="0" hangingPunct="0"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defTabSz="1279525" eaLnBrk="0" hangingPunct="0"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defTabSz="1279525" eaLnBrk="0" hangingPunct="0"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defTabSz="1279525" eaLnBrk="0" hangingPunct="0"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ru-RU" altLang="ru-RU">
                    <a:latin typeface="Calibri" pitchFamily="34" charset="0"/>
                  </a:endParaRPr>
                </a:p>
              </p:txBody>
            </p:sp>
            <p:sp>
              <p:nvSpPr>
                <p:cNvPr id="1136" name="Line 42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" name="Line 43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18" name="Group 44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1139" name="Line 45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140" name="Line 46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1134" name="Line 47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19" name="Group 39"/>
          <p:cNvGrpSpPr>
            <a:grpSpLocks/>
          </p:cNvGrpSpPr>
          <p:nvPr/>
        </p:nvGrpSpPr>
        <p:grpSpPr bwMode="auto">
          <a:xfrm>
            <a:off x="7048500" y="5376863"/>
            <a:ext cx="473075" cy="249237"/>
            <a:chOff x="3288" y="3929"/>
            <a:chExt cx="479" cy="210"/>
          </a:xfrm>
        </p:grpSpPr>
        <p:grpSp>
          <p:nvGrpSpPr>
            <p:cNvPr id="20" name="Group 40"/>
            <p:cNvGrpSpPr>
              <a:grpSpLocks/>
            </p:cNvGrpSpPr>
            <p:nvPr/>
          </p:nvGrpSpPr>
          <p:grpSpPr bwMode="auto">
            <a:xfrm>
              <a:off x="3288" y="3929"/>
              <a:ext cx="317" cy="210"/>
              <a:chOff x="0" y="1"/>
              <a:chExt cx="20000" cy="19999"/>
            </a:xfrm>
          </p:grpSpPr>
          <p:sp>
            <p:nvSpPr>
              <p:cNvPr id="1125" name="Rectangle 41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solidFill>
                <a:schemeClr val="bg1"/>
              </a:solidFill>
              <a:ln w="254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lIns="127939" tIns="63973" rIns="127939" bIns="63973"/>
              <a:lstStyle>
                <a:lvl1pPr defTabSz="1279525" eaLnBrk="0" hangingPunct="0">
                  <a:defRPr sz="25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1279525" eaLnBrk="0" hangingPunct="0">
                  <a:defRPr sz="25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1279525" eaLnBrk="0" hangingPunct="0">
                  <a:defRPr sz="25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1279525" eaLnBrk="0" hangingPunct="0">
                  <a:defRPr sz="25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1279525" eaLnBrk="0" hangingPunct="0">
                  <a:defRPr sz="25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ru-RU" altLang="ru-RU">
                  <a:latin typeface="Calibri" pitchFamily="34" charset="0"/>
                </a:endParaRPr>
              </a:p>
            </p:txBody>
          </p:sp>
          <p:sp>
            <p:nvSpPr>
              <p:cNvPr id="1126" name="Line 42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27" name="Line 43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1" name="Group 44"/>
              <p:cNvGrpSpPr>
                <a:grpSpLocks/>
              </p:cNvGrpSpPr>
              <p:nvPr/>
            </p:nvGrpSpPr>
            <p:grpSpPr bwMode="auto">
              <a:xfrm>
                <a:off x="8961" y="3009"/>
                <a:ext cx="2336" cy="3408"/>
                <a:chOff x="-1" y="0"/>
                <a:chExt cx="20002" cy="20000"/>
              </a:xfrm>
            </p:grpSpPr>
            <p:sp>
              <p:nvSpPr>
                <p:cNvPr id="1129" name="Line 45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0" name="Line 46"/>
                <p:cNvSpPr>
                  <a:spLocks noChangeShapeType="1"/>
                </p:cNvSpPr>
                <p:nvPr/>
              </p:nvSpPr>
              <p:spPr bwMode="auto">
                <a:xfrm>
                  <a:off x="-1" y="11585"/>
                  <a:ext cx="20002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sp>
          <p:nvSpPr>
            <p:cNvPr id="1124" name="Line 47"/>
            <p:cNvSpPr>
              <a:spLocks noChangeShapeType="1"/>
            </p:cNvSpPr>
            <p:nvPr/>
          </p:nvSpPr>
          <p:spPr bwMode="auto">
            <a:xfrm>
              <a:off x="3669" y="4064"/>
              <a:ext cx="98" cy="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075" name="Rectangle 38"/>
          <p:cNvSpPr>
            <a:spLocks noChangeArrowheads="1"/>
          </p:cNvSpPr>
          <p:nvPr/>
        </p:nvSpPr>
        <p:spPr bwMode="auto">
          <a:xfrm>
            <a:off x="6688138" y="5880100"/>
            <a:ext cx="1150937" cy="2174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24829" tIns="24829" rIns="24829" bIns="24829"/>
          <a:lstStyle>
            <a:lvl1pPr defTabSz="1277938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277938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277938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277938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277938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ru-RU" altLang="ru-RU" sz="900" b="1"/>
              <a:t>Амбулатория</a:t>
            </a:r>
          </a:p>
        </p:txBody>
      </p:sp>
      <p:sp>
        <p:nvSpPr>
          <p:cNvPr id="1076" name="Text Box 31"/>
          <p:cNvSpPr txBox="1">
            <a:spLocks noChangeArrowheads="1"/>
          </p:cNvSpPr>
          <p:nvPr/>
        </p:nvSpPr>
        <p:spPr bwMode="auto">
          <a:xfrm>
            <a:off x="10785475" y="6456363"/>
            <a:ext cx="407988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06" tIns="45703" rIns="91406" bIns="45703">
            <a:spAutoFit/>
          </a:bodyPr>
          <a:lstStyle>
            <a:lvl1pPr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ru-RU" altLang="ru-RU" sz="800"/>
              <a:t>ФПС</a:t>
            </a:r>
          </a:p>
        </p:txBody>
      </p:sp>
      <p:grpSp>
        <p:nvGrpSpPr>
          <p:cNvPr id="22" name="Group 124"/>
          <p:cNvGrpSpPr>
            <a:grpSpLocks/>
          </p:cNvGrpSpPr>
          <p:nvPr/>
        </p:nvGrpSpPr>
        <p:grpSpPr bwMode="auto">
          <a:xfrm>
            <a:off x="10136188" y="6384925"/>
            <a:ext cx="325437" cy="339725"/>
            <a:chOff x="5364" y="2382"/>
            <a:chExt cx="272" cy="272"/>
          </a:xfrm>
        </p:grpSpPr>
        <p:grpSp>
          <p:nvGrpSpPr>
            <p:cNvPr id="23" name="Group 125"/>
            <p:cNvGrpSpPr>
              <a:grpSpLocks/>
            </p:cNvGrpSpPr>
            <p:nvPr/>
          </p:nvGrpSpPr>
          <p:grpSpPr bwMode="auto">
            <a:xfrm>
              <a:off x="5364" y="2382"/>
              <a:ext cx="272" cy="272"/>
              <a:chOff x="3168" y="192"/>
              <a:chExt cx="528" cy="672"/>
            </a:xfrm>
          </p:grpSpPr>
          <p:sp>
            <p:nvSpPr>
              <p:cNvPr id="1119" name="Line 126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0" cy="67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120" name="Line 127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121" name="Line 128"/>
              <p:cNvSpPr>
                <a:spLocks noChangeShapeType="1"/>
              </p:cNvSpPr>
              <p:nvPr/>
            </p:nvSpPr>
            <p:spPr bwMode="auto">
              <a:xfrm flipV="1">
                <a:off x="3168" y="480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122" name="Line 129"/>
              <p:cNvSpPr>
                <a:spLocks noChangeShapeType="1"/>
              </p:cNvSpPr>
              <p:nvPr/>
            </p:nvSpPr>
            <p:spPr bwMode="auto">
              <a:xfrm>
                <a:off x="3696" y="288"/>
                <a:ext cx="0" cy="19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sp>
          <p:nvSpPr>
            <p:cNvPr id="1118" name="Freeform 130"/>
            <p:cNvSpPr>
              <a:spLocks/>
            </p:cNvSpPr>
            <p:nvPr/>
          </p:nvSpPr>
          <p:spPr bwMode="auto">
            <a:xfrm>
              <a:off x="5364" y="2388"/>
              <a:ext cx="261" cy="148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44 h 159"/>
                <a:gd name="T4" fmla="*/ 41 w 291"/>
                <a:gd name="T5" fmla="*/ 32 h 159"/>
                <a:gd name="T6" fmla="*/ 41 w 291"/>
                <a:gd name="T7" fmla="*/ 11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91395" tIns="45697" rIns="91395" bIns="45697"/>
            <a:lstStyle>
              <a:lvl1pPr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sp>
        <p:nvSpPr>
          <p:cNvPr id="1078" name="Text Box 31"/>
          <p:cNvSpPr txBox="1">
            <a:spLocks noChangeArrowheads="1"/>
          </p:cNvSpPr>
          <p:nvPr/>
        </p:nvSpPr>
        <p:spPr bwMode="auto">
          <a:xfrm>
            <a:off x="10785475" y="6888163"/>
            <a:ext cx="403225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06" tIns="45703" rIns="91406" bIns="45703">
            <a:spAutoFit/>
          </a:bodyPr>
          <a:lstStyle>
            <a:lvl1pPr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ru-RU" altLang="ru-RU" sz="800"/>
              <a:t>АСФ</a:t>
            </a:r>
          </a:p>
        </p:txBody>
      </p:sp>
      <p:grpSp>
        <p:nvGrpSpPr>
          <p:cNvPr id="24" name="Group 124"/>
          <p:cNvGrpSpPr>
            <a:grpSpLocks/>
          </p:cNvGrpSpPr>
          <p:nvPr/>
        </p:nvGrpSpPr>
        <p:grpSpPr bwMode="auto">
          <a:xfrm>
            <a:off x="10136188" y="6816725"/>
            <a:ext cx="325437" cy="339725"/>
            <a:chOff x="5364" y="2382"/>
            <a:chExt cx="272" cy="272"/>
          </a:xfrm>
        </p:grpSpPr>
        <p:grpSp>
          <p:nvGrpSpPr>
            <p:cNvPr id="25" name="Group 125"/>
            <p:cNvGrpSpPr>
              <a:grpSpLocks/>
            </p:cNvGrpSpPr>
            <p:nvPr/>
          </p:nvGrpSpPr>
          <p:grpSpPr bwMode="auto">
            <a:xfrm>
              <a:off x="5364" y="2382"/>
              <a:ext cx="272" cy="272"/>
              <a:chOff x="3168" y="192"/>
              <a:chExt cx="528" cy="672"/>
            </a:xfrm>
          </p:grpSpPr>
          <p:sp>
            <p:nvSpPr>
              <p:cNvPr id="1113" name="Line 126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0" cy="67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114" name="Line 127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115" name="Line 128"/>
              <p:cNvSpPr>
                <a:spLocks noChangeShapeType="1"/>
              </p:cNvSpPr>
              <p:nvPr/>
            </p:nvSpPr>
            <p:spPr bwMode="auto">
              <a:xfrm flipV="1">
                <a:off x="3168" y="480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116" name="Line 129"/>
              <p:cNvSpPr>
                <a:spLocks noChangeShapeType="1"/>
              </p:cNvSpPr>
              <p:nvPr/>
            </p:nvSpPr>
            <p:spPr bwMode="auto">
              <a:xfrm>
                <a:off x="3696" y="288"/>
                <a:ext cx="0" cy="19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sp>
          <p:nvSpPr>
            <p:cNvPr id="1112" name="Freeform 130"/>
            <p:cNvSpPr>
              <a:spLocks/>
            </p:cNvSpPr>
            <p:nvPr/>
          </p:nvSpPr>
          <p:spPr bwMode="auto">
            <a:xfrm>
              <a:off x="5364" y="2388"/>
              <a:ext cx="261" cy="148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44 h 159"/>
                <a:gd name="T4" fmla="*/ 41 w 291"/>
                <a:gd name="T5" fmla="*/ 32 h 159"/>
                <a:gd name="T6" fmla="*/ 41 w 291"/>
                <a:gd name="T7" fmla="*/ 11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91395" tIns="45697" rIns="91395" bIns="45697"/>
            <a:lstStyle>
              <a:lvl1pPr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grpSp>
        <p:nvGrpSpPr>
          <p:cNvPr id="26" name="Group 124"/>
          <p:cNvGrpSpPr>
            <a:grpSpLocks/>
          </p:cNvGrpSpPr>
          <p:nvPr/>
        </p:nvGrpSpPr>
        <p:grpSpPr bwMode="auto">
          <a:xfrm>
            <a:off x="10721975" y="5735638"/>
            <a:ext cx="325438" cy="339725"/>
            <a:chOff x="5364" y="2382"/>
            <a:chExt cx="272" cy="272"/>
          </a:xfrm>
        </p:grpSpPr>
        <p:grpSp>
          <p:nvGrpSpPr>
            <p:cNvPr id="27" name="Group 125"/>
            <p:cNvGrpSpPr>
              <a:grpSpLocks/>
            </p:cNvGrpSpPr>
            <p:nvPr/>
          </p:nvGrpSpPr>
          <p:grpSpPr bwMode="auto">
            <a:xfrm>
              <a:off x="5364" y="2382"/>
              <a:ext cx="272" cy="272"/>
              <a:chOff x="3168" y="192"/>
              <a:chExt cx="528" cy="672"/>
            </a:xfrm>
          </p:grpSpPr>
          <p:sp>
            <p:nvSpPr>
              <p:cNvPr id="1107" name="Line 126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0" cy="67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108" name="Line 127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109" name="Line 128"/>
              <p:cNvSpPr>
                <a:spLocks noChangeShapeType="1"/>
              </p:cNvSpPr>
              <p:nvPr/>
            </p:nvSpPr>
            <p:spPr bwMode="auto">
              <a:xfrm flipV="1">
                <a:off x="3168" y="480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110" name="Line 129"/>
              <p:cNvSpPr>
                <a:spLocks noChangeShapeType="1"/>
              </p:cNvSpPr>
              <p:nvPr/>
            </p:nvSpPr>
            <p:spPr bwMode="auto">
              <a:xfrm>
                <a:off x="3696" y="288"/>
                <a:ext cx="0" cy="19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sp>
          <p:nvSpPr>
            <p:cNvPr id="1106" name="Freeform 130"/>
            <p:cNvSpPr>
              <a:spLocks/>
            </p:cNvSpPr>
            <p:nvPr/>
          </p:nvSpPr>
          <p:spPr bwMode="auto">
            <a:xfrm>
              <a:off x="5364" y="2388"/>
              <a:ext cx="261" cy="148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44 h 159"/>
                <a:gd name="T4" fmla="*/ 41 w 291"/>
                <a:gd name="T5" fmla="*/ 32 h 159"/>
                <a:gd name="T6" fmla="*/ 41 w 291"/>
                <a:gd name="T7" fmla="*/ 11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91395" tIns="45697" rIns="91395" bIns="45697"/>
            <a:lstStyle>
              <a:lvl1pPr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graphicFrame>
        <p:nvGraphicFramePr>
          <p:cNvPr id="1027" name="Object 35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134363"/>
              </p:ext>
            </p:extLst>
          </p:nvPr>
        </p:nvGraphicFramePr>
        <p:xfrm>
          <a:off x="8659514" y="4522153"/>
          <a:ext cx="4148138" cy="7778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113" name="Worksheet" r:id="rId5" imgW="3476530" imgH="962043" progId="Excel.Sheet.8">
                  <p:embed/>
                </p:oleObj>
              </mc:Choice>
              <mc:Fallback>
                <p:oleObj name="Worksheet" r:id="rId5" imgW="3476530" imgH="962043" progId="Excel.Sheet.8">
                  <p:embed/>
                  <p:pic>
                    <p:nvPicPr>
                      <p:cNvPr id="0" name="Picture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659514" y="4522153"/>
                        <a:ext cx="4148138" cy="777875"/>
                      </a:xfrm>
                      <a:prstGeom prst="rect">
                        <a:avLst/>
                      </a:prstGeom>
                      <a:solidFill>
                        <a:srgbClr val="FFFF00">
                          <a:alpha val="98038"/>
                        </a:srgbClr>
                      </a:solid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081" name="Picture 21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6888" y="3144838"/>
            <a:ext cx="931862" cy="992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graphicFrame>
        <p:nvGraphicFramePr>
          <p:cNvPr id="1028" name="Object 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118726835"/>
              </p:ext>
            </p:extLst>
          </p:nvPr>
        </p:nvGraphicFramePr>
        <p:xfrm>
          <a:off x="0" y="5207001"/>
          <a:ext cx="2482850" cy="15954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114" name="Worksheet" r:id="rId8" imgW="2933588" imgH="1847883" progId="Excel.Sheet.8">
                  <p:embed/>
                </p:oleObj>
              </mc:Choice>
              <mc:Fallback>
                <p:oleObj name="Worksheet" r:id="rId8" imgW="2933588" imgH="1847883" progId="Excel.Sheet.8">
                  <p:embed/>
                  <p:pic>
                    <p:nvPicPr>
                      <p:cNvPr id="0" name="Picture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207001"/>
                        <a:ext cx="2482850" cy="159543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blipFill dpi="0" rotWithShape="0">
                              <a:blip/>
                              <a:srcRect/>
                              <a:stretch>
                                <a:fillRect/>
                              </a:stretch>
                            </a:blip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155" name="Group 13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56211697"/>
              </p:ext>
            </p:extLst>
          </p:nvPr>
        </p:nvGraphicFramePr>
        <p:xfrm>
          <a:off x="8462675" y="2496344"/>
          <a:ext cx="4356100" cy="1926469"/>
        </p:xfrm>
        <a:graphic>
          <a:graphicData uri="http://schemas.openxmlformats.org/drawingml/2006/table">
            <a:tbl>
              <a:tblPr/>
              <a:tblGrid>
                <a:gridCol w="1427163"/>
                <a:gridCol w="1477962"/>
                <a:gridCol w="1450975"/>
              </a:tblGrid>
              <a:tr h="396296">
                <a:tc row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гарнизона пожарной охраны</a:t>
                      </a:r>
                    </a:p>
                  </a:txBody>
                  <a:tcPr marL="91406" marR="91406" marT="45713" marB="45713" horzOverflow="overflow">
                    <a:lnL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 (86391)5-08-85</a:t>
                      </a:r>
                    </a:p>
                  </a:txBody>
                  <a:tcPr marL="91406" marR="91406" marT="45713" marB="45713" horzOverflow="overflow">
                    <a:lnL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Гладченко Виктор Владимирович</a:t>
                      </a:r>
                    </a:p>
                  </a:txBody>
                  <a:tcPr marL="91406" marR="91406" marT="45713" marB="45713" horzOverflow="overflow">
                    <a:lnL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24386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Сот. 8-928-134-97-45</a:t>
                      </a:r>
                    </a:p>
                  </a:txBody>
                  <a:tcPr marL="91406" marR="91406" marT="45713" marB="45713" horzOverflow="overflow">
                    <a:lnL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66831">
                <a:tc row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Глава района</a:t>
                      </a:r>
                    </a:p>
                  </a:txBody>
                  <a:tcPr marL="91406" marR="91406" marT="45713" marB="45713" horzOverflow="overflow">
                    <a:lnL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 (86391) </a:t>
                      </a: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2-28-53</a:t>
                      </a:r>
                    </a:p>
                  </a:txBody>
                  <a:tcPr marL="91406" marR="91406" marT="45713" marB="45713" horzOverflow="overflow">
                    <a:lnL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Светличный Владимир Валентинович</a:t>
                      </a:r>
                    </a:p>
                  </a:txBody>
                  <a:tcPr marL="91406" marR="91406" marT="45713" marB="45713" horzOverflow="overflow">
                    <a:lnL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24386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Тел.89185008007</a:t>
                      </a:r>
                    </a:p>
                  </a:txBody>
                  <a:tcPr marL="91406" marR="91406" marT="45713" marB="45713" horzOverflow="overflow">
                    <a:lnL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9382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ЕДДС г. Цимлянска</a:t>
                      </a:r>
                    </a:p>
                  </a:txBody>
                  <a:tcPr marL="91406" marR="91406" marT="45713" marB="45713" horzOverflow="overflow">
                    <a:lnL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 (86391) 5-11-88</a:t>
                      </a:r>
                    </a:p>
                  </a:txBody>
                  <a:tcPr marL="91406" marR="91406" marT="45713" marB="45713" horzOverflow="overflow">
                    <a:lnL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91406" marR="91406" marT="45713" marB="45713" horzOverflow="overflow">
                    <a:lnL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</a:tbl>
          </a:graphicData>
        </a:graphic>
      </p:graphicFrame>
      <p:sp>
        <p:nvSpPr>
          <p:cNvPr id="107" name="Text Box 4"/>
          <p:cNvSpPr txBox="1">
            <a:spLocks noChangeArrowheads="1"/>
          </p:cNvSpPr>
          <p:nvPr/>
        </p:nvSpPr>
        <p:spPr bwMode="auto">
          <a:xfrm>
            <a:off x="0" y="3"/>
            <a:ext cx="12801600" cy="1173691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5082" tIns="32530" rIns="65082" bIns="32530">
            <a:spAutoFit/>
          </a:bodyPr>
          <a:lstStyle>
            <a:lvl1pPr defTabSz="1279525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279525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279525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279525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279525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2795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2795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2795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2795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2400" b="1" dirty="0">
                <a:solidFill>
                  <a:srgbClr val="000000"/>
                </a:solidFill>
                <a:latin typeface="Times New Roman" pitchFamily="18" charset="0"/>
              </a:rPr>
              <a:t>ПАСПОРТ ТЕРРИТОРИИ </a:t>
            </a:r>
            <a:r>
              <a:rPr lang="ru-RU" altLang="ru-RU" sz="2400" b="1" dirty="0" smtClean="0">
                <a:solidFill>
                  <a:srgbClr val="000000"/>
                </a:solidFill>
                <a:latin typeface="Times New Roman" pitchFamily="18" charset="0"/>
              </a:rPr>
              <a:t>КРАСНОЯРСКОГО </a:t>
            </a:r>
            <a:r>
              <a:rPr lang="ru-RU" altLang="ru-RU" sz="2400" b="1" dirty="0">
                <a:solidFill>
                  <a:srgbClr val="000000"/>
                </a:solidFill>
                <a:latin typeface="Times New Roman" pitchFamily="18" charset="0"/>
              </a:rPr>
              <a:t>СЕЛЬСКОГО ПОСЕЛЕНИЯ ЦИМЛЯНСКОГО РАЙОНА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2400" b="1" dirty="0">
                <a:solidFill>
                  <a:srgbClr val="000000"/>
                </a:solidFill>
                <a:latin typeface="Times New Roman" pitchFamily="18" charset="0"/>
              </a:rPr>
              <a:t>Риск возникновения природных пожаров</a:t>
            </a:r>
          </a:p>
        </p:txBody>
      </p:sp>
      <p:graphicFrame>
        <p:nvGraphicFramePr>
          <p:cNvPr id="108" name="Group 20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33859570"/>
              </p:ext>
            </p:extLst>
          </p:nvPr>
        </p:nvGraphicFramePr>
        <p:xfrm>
          <a:off x="0" y="1186823"/>
          <a:ext cx="12801600" cy="1076768"/>
        </p:xfrm>
        <a:graphic>
          <a:graphicData uri="http://schemas.openxmlformats.org/drawingml/2006/table">
            <a:tbl>
              <a:tblPr/>
              <a:tblGrid>
                <a:gridCol w="1651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830388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882775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701799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844675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3890963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325856">
                <a:tc gridSpan="5">
                  <a:txBody>
                    <a:bodyPr/>
                    <a:lstStyle>
                      <a:lvl1pPr marL="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41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1pPr>
                      <a:lvl2pPr marL="742950" indent="-28575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35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2pPr>
                      <a:lvl3pPr marL="1143000" indent="-22860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30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3pPr>
                      <a:lvl4pPr marL="1600200" indent="-22860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4pPr>
                      <a:lvl5pPr marL="2057400" indent="-22860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5pPr>
                      <a:lvl6pPr marL="2514600" indent="-228600" algn="l" defTabSz="912813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6pPr>
                      <a:lvl7pPr marL="2971800" indent="-228600" algn="l" defTabSz="912813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7pPr>
                      <a:lvl8pPr marL="3429000" indent="-228600" algn="l" defTabSz="912813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8pPr>
                      <a:lvl9pPr marL="3886200" indent="-228600" algn="l" defTabSz="912813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9pPr>
                    </a:lstStyle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Статистика</a:t>
                      </a:r>
                      <a:endParaRPr kumimoji="0" lang="ru-RU" alt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</a:endParaRPr>
                    </a:p>
                  </a:txBody>
                  <a:tcPr marL="127709" marR="127709" marT="63868" marB="6386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 marL="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41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1pPr>
                      <a:lvl2pPr marL="742950" indent="-28575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35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2pPr>
                      <a:lvl3pPr marL="1143000" indent="-22860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30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3pPr>
                      <a:lvl4pPr marL="1600200" indent="-22860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4pPr>
                      <a:lvl5pPr marL="2057400" indent="-22860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5pPr>
                      <a:lvl6pPr marL="2514600" indent="-228600" algn="l" defTabSz="912813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6pPr>
                      <a:lvl7pPr marL="2971800" indent="-228600" algn="l" defTabSz="912813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7pPr>
                      <a:lvl8pPr marL="3429000" indent="-228600" algn="l" defTabSz="912813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8pPr>
                      <a:lvl9pPr marL="3886200" indent="-228600" algn="l" defTabSz="912813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9pPr>
                    </a:lstStyle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Оценка риска возникновения ЧС</a:t>
                      </a:r>
                      <a:endParaRPr kumimoji="0" lang="ru-RU" alt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</a:endParaRPr>
                    </a:p>
                  </a:txBody>
                  <a:tcPr marL="127709" marR="127709" marT="63868" marB="6386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63362">
                <a:tc>
                  <a:txBody>
                    <a:bodyPr/>
                    <a:lstStyle>
                      <a:lvl1pPr defTabSz="912813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defTabSz="912813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defTabSz="912813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defTabSz="912813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defTabSz="912813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2015</a:t>
                      </a:r>
                      <a:endParaRPr kumimoji="0" lang="ru-RU" alt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5229" marR="65229" marT="32621" marB="3262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>
                      <a:lvl1pPr defTabSz="912813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defTabSz="912813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defTabSz="912813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defTabSz="912813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defTabSz="912813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2016</a:t>
                      </a:r>
                      <a:endParaRPr kumimoji="0" lang="ru-RU" alt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5229" marR="65229" marT="32621" marB="3262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>
                      <a:lvl1pPr defTabSz="912813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defTabSz="912813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defTabSz="912813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defTabSz="912813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defTabSz="912813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2017</a:t>
                      </a:r>
                      <a:endParaRPr kumimoji="0" lang="ru-RU" alt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5229" marR="65229" marT="32621" marB="3262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>
                      <a:lvl1pPr defTabSz="912813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defTabSz="912813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defTabSz="912813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defTabSz="912813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defTabSz="912813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2018</a:t>
                      </a:r>
                      <a:endParaRPr kumimoji="0" lang="ru-RU" alt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5229" marR="65229" marT="32621" marB="3262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>
                      <a:lvl1pPr defTabSz="912813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defTabSz="912813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defTabSz="912813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defTabSz="912813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defTabSz="912813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2019</a:t>
                      </a:r>
                      <a:endParaRPr kumimoji="0" lang="ru-RU" alt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5229" marR="65229" marT="32621" marB="3262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487550">
                <a:tc>
                  <a:txBody>
                    <a:bodyPr/>
                    <a:lstStyle>
                      <a:lvl1pPr defTabSz="912813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defTabSz="912813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defTabSz="912813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defTabSz="912813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defTabSz="912813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</a:p>
                  </a:txBody>
                  <a:tcPr marL="91322" marR="91322" marT="45655" marB="4565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5DFE5"/>
                    </a:solidFill>
                  </a:tcPr>
                </a:tc>
                <a:tc>
                  <a:txBody>
                    <a:bodyPr/>
                    <a:lstStyle>
                      <a:lvl1pPr defTabSz="912813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defTabSz="912813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defTabSz="912813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defTabSz="912813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defTabSz="912813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</a:p>
                  </a:txBody>
                  <a:tcPr marL="91322" marR="91322" marT="45655" marB="4565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5DFE5"/>
                    </a:solidFill>
                  </a:tcPr>
                </a:tc>
                <a:tc>
                  <a:txBody>
                    <a:bodyPr/>
                    <a:lstStyle>
                      <a:lvl1pPr defTabSz="912813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defTabSz="912813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defTabSz="912813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defTabSz="912813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defTabSz="912813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</a:p>
                  </a:txBody>
                  <a:tcPr marL="91322" marR="91322" marT="45655" marB="4565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5DFE5"/>
                    </a:solidFill>
                  </a:tcPr>
                </a:tc>
                <a:tc>
                  <a:txBody>
                    <a:bodyPr/>
                    <a:lstStyle>
                      <a:lvl1pPr defTabSz="912813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defTabSz="912813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defTabSz="912813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defTabSz="912813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defTabSz="912813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</a:p>
                  </a:txBody>
                  <a:tcPr marL="91322" marR="91322" marT="45655" marB="4565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5DFE5"/>
                    </a:solidFill>
                  </a:tcPr>
                </a:tc>
                <a:tc>
                  <a:txBody>
                    <a:bodyPr/>
                    <a:lstStyle>
                      <a:lvl1pPr defTabSz="912813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defTabSz="912813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defTabSz="912813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defTabSz="912813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defTabSz="912813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</a:p>
                  </a:txBody>
                  <a:tcPr marL="91322" marR="91322" marT="45655" marB="4565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5DFE5"/>
                    </a:solidFill>
                  </a:tcPr>
                </a:tc>
                <a:tc>
                  <a:txBody>
                    <a:bodyPr/>
                    <a:lstStyle>
                      <a:lvl1pPr defTabSz="912813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defTabSz="912813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defTabSz="912813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defTabSz="912813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defTabSz="912813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 территории поселения сохраняется вероятность возникновения техногенных пожаров в жилой зоне.</a:t>
                      </a:r>
                    </a:p>
                  </a:txBody>
                  <a:tcPr marL="91322" marR="91322" marT="45655" marB="4565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5DF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"/>
          <p:cNvSpPr>
            <a:spLocks noChangeArrowheads="1"/>
          </p:cNvSpPr>
          <p:nvPr/>
        </p:nvSpPr>
        <p:spPr bwMode="auto">
          <a:xfrm>
            <a:off x="7640" y="35432"/>
            <a:ext cx="12801600" cy="400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182" tIns="45591" rIns="91182" bIns="45591" numCol="1" anchor="ctr" anchorCtr="0" compatLnSpc="1">
            <a:prstTxWarp prst="textNoShape">
              <a:avLst/>
            </a:prstTxWarp>
            <a:spAutoFit/>
          </a:bodyPr>
          <a:lstStyle>
            <a:lvl1pPr eaLnBrk="0" hangingPunct="0"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hangingPunct="0"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hangingPunct="0"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hangingPunct="0"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hangingPunct="0"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911898">
              <a:tabLst>
                <a:tab pos="5351062" algn="l"/>
              </a:tabLst>
              <a:defRPr/>
            </a:pPr>
            <a:r>
              <a:rPr lang="ru-RU" altLang="ru-RU" sz="2000" b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В</a:t>
            </a:r>
            <a:r>
              <a:rPr lang="ru-RU" altLang="ru-RU" sz="2000" b="1" dirty="0" bmk="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едомость привлечения сил и средств для ликвидации последствий ЧС</a:t>
            </a:r>
            <a:endParaRPr lang="ru-RU" altLang="ru-RU" sz="2800" dirty="0">
              <a:solidFill>
                <a:srgbClr val="000000"/>
              </a:solidFill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/>
          </p:nvPr>
        </p:nvGraphicFramePr>
        <p:xfrm>
          <a:off x="4" y="552129"/>
          <a:ext cx="12793959" cy="9058705"/>
        </p:xfrm>
        <a:graphic>
          <a:graphicData uri="http://schemas.openxmlformats.org/drawingml/2006/table">
            <a:tbl>
              <a:tblPr firstRow="1" firstCol="1" bandRow="1"/>
              <a:tblGrid>
                <a:gridCol w="479503">
                  <a:extLst>
                    <a:ext uri="{9D8B030D-6E8A-4147-A177-3AD203B41FA5}">
                      <a16:colId xmlns:a16="http://schemas.microsoft.com/office/drawing/2014/main" xmlns="" val="4129616901"/>
                    </a:ext>
                  </a:extLst>
                </a:gridCol>
                <a:gridCol w="1246566">
                  <a:extLst>
                    <a:ext uri="{9D8B030D-6E8A-4147-A177-3AD203B41FA5}">
                      <a16:colId xmlns:a16="http://schemas.microsoft.com/office/drawing/2014/main" xmlns="" val="1780783950"/>
                    </a:ext>
                  </a:extLst>
                </a:gridCol>
                <a:gridCol w="627596">
                  <a:extLst>
                    <a:ext uri="{9D8B030D-6E8A-4147-A177-3AD203B41FA5}">
                      <a16:colId xmlns:a16="http://schemas.microsoft.com/office/drawing/2014/main" xmlns="" val="3084303492"/>
                    </a:ext>
                  </a:extLst>
                </a:gridCol>
                <a:gridCol w="627596">
                  <a:extLst>
                    <a:ext uri="{9D8B030D-6E8A-4147-A177-3AD203B41FA5}">
                      <a16:colId xmlns:a16="http://schemas.microsoft.com/office/drawing/2014/main" xmlns="" val="190814839"/>
                    </a:ext>
                  </a:extLst>
                </a:gridCol>
                <a:gridCol w="509697">
                  <a:extLst>
                    <a:ext uri="{9D8B030D-6E8A-4147-A177-3AD203B41FA5}">
                      <a16:colId xmlns:a16="http://schemas.microsoft.com/office/drawing/2014/main" xmlns="" val="1017414573"/>
                    </a:ext>
                  </a:extLst>
                </a:gridCol>
                <a:gridCol w="865551">
                  <a:extLst>
                    <a:ext uri="{9D8B030D-6E8A-4147-A177-3AD203B41FA5}">
                      <a16:colId xmlns:a16="http://schemas.microsoft.com/office/drawing/2014/main" xmlns="" val="4099589982"/>
                    </a:ext>
                  </a:extLst>
                </a:gridCol>
                <a:gridCol w="865551">
                  <a:extLst>
                    <a:ext uri="{9D8B030D-6E8A-4147-A177-3AD203B41FA5}">
                      <a16:colId xmlns:a16="http://schemas.microsoft.com/office/drawing/2014/main" xmlns="" val="3277739665"/>
                    </a:ext>
                  </a:extLst>
                </a:gridCol>
                <a:gridCol w="831762">
                  <a:extLst>
                    <a:ext uri="{9D8B030D-6E8A-4147-A177-3AD203B41FA5}">
                      <a16:colId xmlns:a16="http://schemas.microsoft.com/office/drawing/2014/main" xmlns="" val="208993581"/>
                    </a:ext>
                  </a:extLst>
                </a:gridCol>
                <a:gridCol w="806600">
                  <a:extLst>
                    <a:ext uri="{9D8B030D-6E8A-4147-A177-3AD203B41FA5}">
                      <a16:colId xmlns:a16="http://schemas.microsoft.com/office/drawing/2014/main" xmlns="" val="1357787053"/>
                    </a:ext>
                  </a:extLst>
                </a:gridCol>
                <a:gridCol w="831762">
                  <a:extLst>
                    <a:ext uri="{9D8B030D-6E8A-4147-A177-3AD203B41FA5}">
                      <a16:colId xmlns:a16="http://schemas.microsoft.com/office/drawing/2014/main" xmlns="" val="428412550"/>
                    </a:ext>
                  </a:extLst>
                </a:gridCol>
                <a:gridCol w="754841">
                  <a:extLst>
                    <a:ext uri="{9D8B030D-6E8A-4147-A177-3AD203B41FA5}">
                      <a16:colId xmlns:a16="http://schemas.microsoft.com/office/drawing/2014/main" xmlns="" val="3292881524"/>
                    </a:ext>
                  </a:extLst>
                </a:gridCol>
                <a:gridCol w="754841">
                  <a:extLst>
                    <a:ext uri="{9D8B030D-6E8A-4147-A177-3AD203B41FA5}">
                      <a16:colId xmlns:a16="http://schemas.microsoft.com/office/drawing/2014/main" xmlns="" val="1302772604"/>
                    </a:ext>
                  </a:extLst>
                </a:gridCol>
                <a:gridCol w="724646">
                  <a:extLst>
                    <a:ext uri="{9D8B030D-6E8A-4147-A177-3AD203B41FA5}">
                      <a16:colId xmlns:a16="http://schemas.microsoft.com/office/drawing/2014/main" xmlns="" val="2095028575"/>
                    </a:ext>
                  </a:extLst>
                </a:gridCol>
                <a:gridCol w="115515">
                  <a:extLst>
                    <a:ext uri="{9D8B030D-6E8A-4147-A177-3AD203B41FA5}">
                      <a16:colId xmlns:a16="http://schemas.microsoft.com/office/drawing/2014/main" xmlns="" val="1009107041"/>
                    </a:ext>
                  </a:extLst>
                </a:gridCol>
                <a:gridCol w="2751932">
                  <a:extLst>
                    <a:ext uri="{9D8B030D-6E8A-4147-A177-3AD203B41FA5}">
                      <a16:colId xmlns:a16="http://schemas.microsoft.com/office/drawing/2014/main" xmlns="" val="3712488020"/>
                    </a:ext>
                  </a:extLst>
                </a:gridCol>
              </a:tblGrid>
              <a:tr h="78631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№ п/п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Привлечение в соответствии с планами применения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Привлекалось фактически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Нормативное время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Нормативный документ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показателей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Расстояние до места ЧС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Недостатки в реагировании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3041125474"/>
                  </a:ext>
                </a:extLst>
              </a:tr>
              <a:tr h="58974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Получение информации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3216322800"/>
                  </a:ext>
                </a:extLst>
              </a:tr>
              <a:tr h="344014">
                <a:tc gridSpan="1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Функциональные подсистемы РСЧС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AEEF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50331402"/>
                  </a:ext>
                </a:extLst>
              </a:tr>
              <a:tr h="245725">
                <a:tc gridSpan="1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МЧС России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2564805442"/>
                  </a:ext>
                </a:extLst>
              </a:tr>
              <a:tr h="245725">
                <a:tc gridSpan="1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Органы повседневного управления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3945279661"/>
                  </a:ext>
                </a:extLst>
              </a:tr>
              <a:tr h="40565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ЦУКС по субъекту РФ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68220253"/>
                  </a:ext>
                </a:extLst>
              </a:tr>
              <a:tr h="334823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ОПУ: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621626976"/>
                  </a:ext>
                </a:extLst>
              </a:tr>
              <a:tr h="245725">
                <a:tc gridSpan="1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Территориальные органы 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3500934496"/>
                  </a:ext>
                </a:extLst>
              </a:tr>
              <a:tr h="58404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ОГ регионального центра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3762762456"/>
                  </a:ext>
                </a:extLst>
              </a:tr>
              <a:tr h="49144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ОГ ГУ МЧС России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686480317"/>
                  </a:ext>
                </a:extLst>
              </a:tr>
              <a:tr h="119481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ОГ пожарно-спасательного гарнизона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Приказ  ГУ МЧС России по РО №700  от 09.12.2013г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3872085199"/>
                  </a:ext>
                </a:extLst>
              </a:tr>
              <a:tr h="57020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ОШ регионального центра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933640684"/>
                  </a:ext>
                </a:extLst>
              </a:tr>
              <a:tr h="49144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ОШ ГУ МЧС России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2189922596"/>
                  </a:ext>
                </a:extLst>
              </a:tr>
              <a:tr h="563226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территориальные органы: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r>
                        <a:rPr lang="ru-RU" sz="1100" b="1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835703754"/>
                  </a:ext>
                </a:extLst>
              </a:tr>
              <a:tr h="245725">
                <a:tc gridSpan="1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5365750" algn="l"/>
                        </a:tabLs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Силы и средства ликвидации ЧС 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3640848572"/>
                  </a:ext>
                </a:extLst>
              </a:tr>
              <a:tr h="73717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Аэромобильная группировка СРФ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4239458173"/>
                  </a:ext>
                </a:extLst>
              </a:tr>
              <a:tr h="49144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1.1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Подразделения ФПС СРФ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2764958699"/>
                  </a:ext>
                </a:extLst>
              </a:tr>
              <a:tr h="49144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1.2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Подразделения ППС СРФ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87513366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147330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/>
          </p:nvPr>
        </p:nvGraphicFramePr>
        <p:xfrm>
          <a:off x="15240" y="2"/>
          <a:ext cx="12793961" cy="9629316"/>
        </p:xfrm>
        <a:graphic>
          <a:graphicData uri="http://schemas.openxmlformats.org/drawingml/2006/table">
            <a:tbl>
              <a:tblPr firstRow="1" firstCol="1" bandRow="1"/>
              <a:tblGrid>
                <a:gridCol w="479503">
                  <a:extLst>
                    <a:ext uri="{9D8B030D-6E8A-4147-A177-3AD203B41FA5}">
                      <a16:colId xmlns:a16="http://schemas.microsoft.com/office/drawing/2014/main" xmlns="" val="3510777593"/>
                    </a:ext>
                  </a:extLst>
                </a:gridCol>
                <a:gridCol w="1246566">
                  <a:extLst>
                    <a:ext uri="{9D8B030D-6E8A-4147-A177-3AD203B41FA5}">
                      <a16:colId xmlns:a16="http://schemas.microsoft.com/office/drawing/2014/main" xmlns="" val="1042365540"/>
                    </a:ext>
                  </a:extLst>
                </a:gridCol>
                <a:gridCol w="627596">
                  <a:extLst>
                    <a:ext uri="{9D8B030D-6E8A-4147-A177-3AD203B41FA5}">
                      <a16:colId xmlns:a16="http://schemas.microsoft.com/office/drawing/2014/main" xmlns="" val="1291358279"/>
                    </a:ext>
                  </a:extLst>
                </a:gridCol>
                <a:gridCol w="575512">
                  <a:extLst>
                    <a:ext uri="{9D8B030D-6E8A-4147-A177-3AD203B41FA5}">
                      <a16:colId xmlns:a16="http://schemas.microsoft.com/office/drawing/2014/main" xmlns="" val="473366050"/>
                    </a:ext>
                  </a:extLst>
                </a:gridCol>
                <a:gridCol w="561781">
                  <a:extLst>
                    <a:ext uri="{9D8B030D-6E8A-4147-A177-3AD203B41FA5}">
                      <a16:colId xmlns:a16="http://schemas.microsoft.com/office/drawing/2014/main" xmlns="" val="4159104476"/>
                    </a:ext>
                  </a:extLst>
                </a:gridCol>
                <a:gridCol w="865551">
                  <a:extLst>
                    <a:ext uri="{9D8B030D-6E8A-4147-A177-3AD203B41FA5}">
                      <a16:colId xmlns:a16="http://schemas.microsoft.com/office/drawing/2014/main" xmlns="" val="1637654881"/>
                    </a:ext>
                  </a:extLst>
                </a:gridCol>
                <a:gridCol w="865551">
                  <a:extLst>
                    <a:ext uri="{9D8B030D-6E8A-4147-A177-3AD203B41FA5}">
                      <a16:colId xmlns:a16="http://schemas.microsoft.com/office/drawing/2014/main" xmlns="" val="4235608934"/>
                    </a:ext>
                  </a:extLst>
                </a:gridCol>
                <a:gridCol w="831762">
                  <a:extLst>
                    <a:ext uri="{9D8B030D-6E8A-4147-A177-3AD203B41FA5}">
                      <a16:colId xmlns:a16="http://schemas.microsoft.com/office/drawing/2014/main" xmlns="" val="75180526"/>
                    </a:ext>
                  </a:extLst>
                </a:gridCol>
                <a:gridCol w="979810">
                  <a:extLst>
                    <a:ext uri="{9D8B030D-6E8A-4147-A177-3AD203B41FA5}">
                      <a16:colId xmlns:a16="http://schemas.microsoft.com/office/drawing/2014/main" xmlns="" val="3337906326"/>
                    </a:ext>
                  </a:extLst>
                </a:gridCol>
                <a:gridCol w="936104">
                  <a:extLst>
                    <a:ext uri="{9D8B030D-6E8A-4147-A177-3AD203B41FA5}">
                      <a16:colId xmlns:a16="http://schemas.microsoft.com/office/drawing/2014/main" xmlns="" val="4189125140"/>
                    </a:ext>
                  </a:extLst>
                </a:gridCol>
                <a:gridCol w="792088">
                  <a:extLst>
                    <a:ext uri="{9D8B030D-6E8A-4147-A177-3AD203B41FA5}">
                      <a16:colId xmlns:a16="http://schemas.microsoft.com/office/drawing/2014/main" xmlns="" val="541391541"/>
                    </a:ext>
                  </a:extLst>
                </a:gridCol>
                <a:gridCol w="792088">
                  <a:extLst>
                    <a:ext uri="{9D8B030D-6E8A-4147-A177-3AD203B41FA5}">
                      <a16:colId xmlns:a16="http://schemas.microsoft.com/office/drawing/2014/main" xmlns="" val="1233954462"/>
                    </a:ext>
                  </a:extLst>
                </a:gridCol>
                <a:gridCol w="936104">
                  <a:extLst>
                    <a:ext uri="{9D8B030D-6E8A-4147-A177-3AD203B41FA5}">
                      <a16:colId xmlns:a16="http://schemas.microsoft.com/office/drawing/2014/main" xmlns="" val="340264211"/>
                    </a:ext>
                  </a:extLst>
                </a:gridCol>
                <a:gridCol w="2303945">
                  <a:extLst>
                    <a:ext uri="{9D8B030D-6E8A-4147-A177-3AD203B41FA5}">
                      <a16:colId xmlns:a16="http://schemas.microsoft.com/office/drawing/2014/main" xmlns="" val="1479381423"/>
                    </a:ext>
                  </a:extLst>
                </a:gridCol>
              </a:tblGrid>
              <a:tr h="812146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№ п/п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Привлечение в соответствии с планами применения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Привлекалось фактически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Нормативное время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Нормативный документ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показателей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Расстояние до места ЧС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Недостатки в реагировании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4262969"/>
                  </a:ext>
                </a:extLst>
              </a:tr>
              <a:tr h="60911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Получение информации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2094280484"/>
                  </a:ext>
                </a:extLst>
              </a:tr>
              <a:tr h="46709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1.3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Подразделения ГИМС СРФ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45441307"/>
                  </a:ext>
                </a:extLst>
              </a:tr>
              <a:tr h="47040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1.4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Подразделения ВГСЧ СРФ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696702168"/>
                  </a:ext>
                </a:extLst>
              </a:tr>
              <a:tr h="45931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1.5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Подразделения ЦЭПП СРФ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252717311"/>
                  </a:ext>
                </a:extLst>
              </a:tr>
              <a:tr h="36544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1.6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СВФ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77058101"/>
                  </a:ext>
                </a:extLst>
              </a:tr>
              <a:tr h="5120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1.7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Авиационные подразделения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895188194"/>
                  </a:ext>
                </a:extLst>
              </a:tr>
              <a:tr h="91983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1.8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Другие структурные подразделения, организации и учреждения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43590750"/>
                  </a:ext>
                </a:extLst>
              </a:tr>
              <a:tr h="89109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Структурные подразделения ЦА МЧС России на территории субъекта РФ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827367902"/>
                  </a:ext>
                </a:extLst>
              </a:tr>
              <a:tr h="512064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силы и средства ликвидации ЧС: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780188731"/>
                  </a:ext>
                </a:extLst>
              </a:tr>
              <a:tr h="459312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МЧС России: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190812447"/>
                  </a:ext>
                </a:extLst>
              </a:tr>
              <a:tr h="263796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Минздрав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4213000605"/>
                  </a:ext>
                </a:extLst>
              </a:tr>
              <a:tr h="306208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Органы повседневного управления Минздрава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2686356823"/>
                  </a:ext>
                </a:extLst>
              </a:tr>
              <a:tr h="71287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2.1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Оперативный дежурный тер.центра ВЦМК «Защита»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5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5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5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969707033"/>
                  </a:ext>
                </a:extLst>
              </a:tr>
              <a:tr h="390174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Всего за ОПУ ВСМК: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266992810"/>
                  </a:ext>
                </a:extLst>
              </a:tr>
              <a:tr h="382760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ОПУ: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965907927"/>
                  </a:ext>
                </a:extLst>
              </a:tr>
              <a:tr h="382760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Территориальные органы Минздрава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662406432"/>
                  </a:ext>
                </a:extLst>
              </a:tr>
              <a:tr h="71287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Дежурные врачи медучреждений различного профиля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 smtClean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 dirty="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12362006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035603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Таблица 2"/>
          <p:cNvGraphicFramePr>
            <a:graphicFrameLocks noGrp="1"/>
          </p:cNvGraphicFramePr>
          <p:nvPr>
            <p:extLst/>
          </p:nvPr>
        </p:nvGraphicFramePr>
        <p:xfrm>
          <a:off x="7640" y="21"/>
          <a:ext cx="12793961" cy="9601201"/>
        </p:xfrm>
        <a:graphic>
          <a:graphicData uri="http://schemas.openxmlformats.org/drawingml/2006/table">
            <a:tbl>
              <a:tblPr firstRow="1" firstCol="1" bandRow="1"/>
              <a:tblGrid>
                <a:gridCol w="479503">
                  <a:extLst>
                    <a:ext uri="{9D8B030D-6E8A-4147-A177-3AD203B41FA5}">
                      <a16:colId xmlns:a16="http://schemas.microsoft.com/office/drawing/2014/main" xmlns="" val="2183867191"/>
                    </a:ext>
                  </a:extLst>
                </a:gridCol>
                <a:gridCol w="1246566">
                  <a:extLst>
                    <a:ext uri="{9D8B030D-6E8A-4147-A177-3AD203B41FA5}">
                      <a16:colId xmlns:a16="http://schemas.microsoft.com/office/drawing/2014/main" xmlns="" val="1251406380"/>
                    </a:ext>
                  </a:extLst>
                </a:gridCol>
                <a:gridCol w="627596">
                  <a:extLst>
                    <a:ext uri="{9D8B030D-6E8A-4147-A177-3AD203B41FA5}">
                      <a16:colId xmlns:a16="http://schemas.microsoft.com/office/drawing/2014/main" xmlns="" val="811616020"/>
                    </a:ext>
                  </a:extLst>
                </a:gridCol>
                <a:gridCol w="575512">
                  <a:extLst>
                    <a:ext uri="{9D8B030D-6E8A-4147-A177-3AD203B41FA5}">
                      <a16:colId xmlns:a16="http://schemas.microsoft.com/office/drawing/2014/main" xmlns="" val="2888743277"/>
                    </a:ext>
                  </a:extLst>
                </a:gridCol>
                <a:gridCol w="561781">
                  <a:extLst>
                    <a:ext uri="{9D8B030D-6E8A-4147-A177-3AD203B41FA5}">
                      <a16:colId xmlns:a16="http://schemas.microsoft.com/office/drawing/2014/main" xmlns="" val="1111729052"/>
                    </a:ext>
                  </a:extLst>
                </a:gridCol>
                <a:gridCol w="865551">
                  <a:extLst>
                    <a:ext uri="{9D8B030D-6E8A-4147-A177-3AD203B41FA5}">
                      <a16:colId xmlns:a16="http://schemas.microsoft.com/office/drawing/2014/main" xmlns="" val="831942240"/>
                    </a:ext>
                  </a:extLst>
                </a:gridCol>
                <a:gridCol w="865551">
                  <a:extLst>
                    <a:ext uri="{9D8B030D-6E8A-4147-A177-3AD203B41FA5}">
                      <a16:colId xmlns:a16="http://schemas.microsoft.com/office/drawing/2014/main" xmlns="" val="2498129480"/>
                    </a:ext>
                  </a:extLst>
                </a:gridCol>
                <a:gridCol w="831762">
                  <a:extLst>
                    <a:ext uri="{9D8B030D-6E8A-4147-A177-3AD203B41FA5}">
                      <a16:colId xmlns:a16="http://schemas.microsoft.com/office/drawing/2014/main" xmlns="" val="2322798208"/>
                    </a:ext>
                  </a:extLst>
                </a:gridCol>
                <a:gridCol w="979810">
                  <a:extLst>
                    <a:ext uri="{9D8B030D-6E8A-4147-A177-3AD203B41FA5}">
                      <a16:colId xmlns:a16="http://schemas.microsoft.com/office/drawing/2014/main" xmlns="" val="2132221538"/>
                    </a:ext>
                  </a:extLst>
                </a:gridCol>
                <a:gridCol w="936104">
                  <a:extLst>
                    <a:ext uri="{9D8B030D-6E8A-4147-A177-3AD203B41FA5}">
                      <a16:colId xmlns:a16="http://schemas.microsoft.com/office/drawing/2014/main" xmlns="" val="2502160845"/>
                    </a:ext>
                  </a:extLst>
                </a:gridCol>
                <a:gridCol w="792088">
                  <a:extLst>
                    <a:ext uri="{9D8B030D-6E8A-4147-A177-3AD203B41FA5}">
                      <a16:colId xmlns:a16="http://schemas.microsoft.com/office/drawing/2014/main" xmlns="" val="853992750"/>
                    </a:ext>
                  </a:extLst>
                </a:gridCol>
                <a:gridCol w="792088">
                  <a:extLst>
                    <a:ext uri="{9D8B030D-6E8A-4147-A177-3AD203B41FA5}">
                      <a16:colId xmlns:a16="http://schemas.microsoft.com/office/drawing/2014/main" xmlns="" val="1676913441"/>
                    </a:ext>
                  </a:extLst>
                </a:gridCol>
                <a:gridCol w="936104">
                  <a:extLst>
                    <a:ext uri="{9D8B030D-6E8A-4147-A177-3AD203B41FA5}">
                      <a16:colId xmlns:a16="http://schemas.microsoft.com/office/drawing/2014/main" xmlns="" val="2148672614"/>
                    </a:ext>
                  </a:extLst>
                </a:gridCol>
                <a:gridCol w="2303945">
                  <a:extLst>
                    <a:ext uri="{9D8B030D-6E8A-4147-A177-3AD203B41FA5}">
                      <a16:colId xmlns:a16="http://schemas.microsoft.com/office/drawing/2014/main" xmlns="" val="4024504271"/>
                    </a:ext>
                  </a:extLst>
                </a:gridCol>
              </a:tblGrid>
              <a:tr h="924720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№ п/п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Привлечение в соответствии с планами применения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Привлекалось фактически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Нормативное время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Нормативный документ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показателей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Расстояние до места ЧС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Недостатки в реагировании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247401374"/>
                  </a:ext>
                </a:extLst>
              </a:tr>
              <a:tr h="478516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Получение информации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2194549473"/>
                  </a:ext>
                </a:extLst>
              </a:tr>
              <a:tr h="95707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Ответственный дежурный ФБУ здравоохранения «Центр гигиены и эпидемиологии»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147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1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57443272"/>
                  </a:ext>
                </a:extLst>
              </a:tr>
              <a:tr h="53587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Ответственный дежурный </a:t>
                      </a:r>
                      <a:r>
                        <a:rPr lang="ru-RU" sz="1100" dirty="0" err="1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тер.фонда</a:t>
                      </a: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ОМС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901007957"/>
                  </a:ext>
                </a:extLst>
              </a:tr>
              <a:tr h="481832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территориальные органы: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098173756"/>
                  </a:ext>
                </a:extLst>
              </a:tr>
              <a:tr h="398780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Силы и средства ликвидации ЧС Минздрава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572697284"/>
                  </a:ext>
                </a:extLst>
              </a:tr>
              <a:tr h="74271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Бригада специализированной медицинской помощи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505917737"/>
                  </a:ext>
                </a:extLst>
              </a:tr>
              <a:tr h="47459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Станции скорой помощи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147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1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682492696"/>
                  </a:ext>
                </a:extLst>
              </a:tr>
              <a:tr h="55829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Мобильный медицинский отряд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207757408"/>
                  </a:ext>
                </a:extLst>
              </a:tr>
              <a:tr h="63804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Комплексная хирургическая бригада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380412708"/>
                  </a:ext>
                </a:extLst>
              </a:tr>
              <a:tr h="36449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Инфекционная бригада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151968799"/>
                  </a:ext>
                </a:extLst>
              </a:tr>
              <a:tr h="47853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Психотерапевтическая бригада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17598496"/>
                  </a:ext>
                </a:extLst>
              </a:tr>
              <a:tr h="57383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Токсико-терапевтическая бригада</a:t>
                      </a:r>
                      <a:endParaRPr lang="ru-RU" sz="15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836937263"/>
                  </a:ext>
                </a:extLst>
              </a:tr>
              <a:tr h="478535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силы и средства ликвидации ЧС: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46591507"/>
                  </a:ext>
                </a:extLst>
              </a:tr>
              <a:tr h="478535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Итого за Минздрав России: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731090809"/>
                  </a:ext>
                </a:extLst>
              </a:tr>
              <a:tr h="398780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Минприроды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144241833"/>
                  </a:ext>
                </a:extLst>
              </a:tr>
              <a:tr h="319024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Органы повседневного управления Минприроды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864589303"/>
                  </a:ext>
                </a:extLst>
              </a:tr>
              <a:tr h="319024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ОПУ: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294462307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12030087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/>
          </p:nvPr>
        </p:nvGraphicFramePr>
        <p:xfrm>
          <a:off x="7640" y="23"/>
          <a:ext cx="12793961" cy="9771173"/>
        </p:xfrm>
        <a:graphic>
          <a:graphicData uri="http://schemas.openxmlformats.org/drawingml/2006/table">
            <a:tbl>
              <a:tblPr firstRow="1" firstCol="1" bandRow="1"/>
              <a:tblGrid>
                <a:gridCol w="479503">
                  <a:extLst>
                    <a:ext uri="{9D8B030D-6E8A-4147-A177-3AD203B41FA5}">
                      <a16:colId xmlns:a16="http://schemas.microsoft.com/office/drawing/2014/main" xmlns="" val="487051862"/>
                    </a:ext>
                  </a:extLst>
                </a:gridCol>
                <a:gridCol w="1246566">
                  <a:extLst>
                    <a:ext uri="{9D8B030D-6E8A-4147-A177-3AD203B41FA5}">
                      <a16:colId xmlns:a16="http://schemas.microsoft.com/office/drawing/2014/main" xmlns="" val="3496448293"/>
                    </a:ext>
                  </a:extLst>
                </a:gridCol>
                <a:gridCol w="627596">
                  <a:extLst>
                    <a:ext uri="{9D8B030D-6E8A-4147-A177-3AD203B41FA5}">
                      <a16:colId xmlns:a16="http://schemas.microsoft.com/office/drawing/2014/main" xmlns="" val="3668335045"/>
                    </a:ext>
                  </a:extLst>
                </a:gridCol>
                <a:gridCol w="575512">
                  <a:extLst>
                    <a:ext uri="{9D8B030D-6E8A-4147-A177-3AD203B41FA5}">
                      <a16:colId xmlns:a16="http://schemas.microsoft.com/office/drawing/2014/main" xmlns="" val="1956239988"/>
                    </a:ext>
                  </a:extLst>
                </a:gridCol>
                <a:gridCol w="561781">
                  <a:extLst>
                    <a:ext uri="{9D8B030D-6E8A-4147-A177-3AD203B41FA5}">
                      <a16:colId xmlns:a16="http://schemas.microsoft.com/office/drawing/2014/main" xmlns="" val="4060889146"/>
                    </a:ext>
                  </a:extLst>
                </a:gridCol>
                <a:gridCol w="865551">
                  <a:extLst>
                    <a:ext uri="{9D8B030D-6E8A-4147-A177-3AD203B41FA5}">
                      <a16:colId xmlns:a16="http://schemas.microsoft.com/office/drawing/2014/main" xmlns="" val="2456068940"/>
                    </a:ext>
                  </a:extLst>
                </a:gridCol>
                <a:gridCol w="865551">
                  <a:extLst>
                    <a:ext uri="{9D8B030D-6E8A-4147-A177-3AD203B41FA5}">
                      <a16:colId xmlns:a16="http://schemas.microsoft.com/office/drawing/2014/main" xmlns="" val="1286948465"/>
                    </a:ext>
                  </a:extLst>
                </a:gridCol>
                <a:gridCol w="831762">
                  <a:extLst>
                    <a:ext uri="{9D8B030D-6E8A-4147-A177-3AD203B41FA5}">
                      <a16:colId xmlns:a16="http://schemas.microsoft.com/office/drawing/2014/main" xmlns="" val="4285622560"/>
                    </a:ext>
                  </a:extLst>
                </a:gridCol>
                <a:gridCol w="979810">
                  <a:extLst>
                    <a:ext uri="{9D8B030D-6E8A-4147-A177-3AD203B41FA5}">
                      <a16:colId xmlns:a16="http://schemas.microsoft.com/office/drawing/2014/main" xmlns="" val="2620723707"/>
                    </a:ext>
                  </a:extLst>
                </a:gridCol>
                <a:gridCol w="936104">
                  <a:extLst>
                    <a:ext uri="{9D8B030D-6E8A-4147-A177-3AD203B41FA5}">
                      <a16:colId xmlns:a16="http://schemas.microsoft.com/office/drawing/2014/main" xmlns="" val="3238765957"/>
                    </a:ext>
                  </a:extLst>
                </a:gridCol>
                <a:gridCol w="792088">
                  <a:extLst>
                    <a:ext uri="{9D8B030D-6E8A-4147-A177-3AD203B41FA5}">
                      <a16:colId xmlns:a16="http://schemas.microsoft.com/office/drawing/2014/main" xmlns="" val="3307363571"/>
                    </a:ext>
                  </a:extLst>
                </a:gridCol>
                <a:gridCol w="792088">
                  <a:extLst>
                    <a:ext uri="{9D8B030D-6E8A-4147-A177-3AD203B41FA5}">
                      <a16:colId xmlns:a16="http://schemas.microsoft.com/office/drawing/2014/main" xmlns="" val="1227324584"/>
                    </a:ext>
                  </a:extLst>
                </a:gridCol>
                <a:gridCol w="936104">
                  <a:extLst>
                    <a:ext uri="{9D8B030D-6E8A-4147-A177-3AD203B41FA5}">
                      <a16:colId xmlns:a16="http://schemas.microsoft.com/office/drawing/2014/main" xmlns="" val="3794682356"/>
                    </a:ext>
                  </a:extLst>
                </a:gridCol>
                <a:gridCol w="2303945">
                  <a:extLst>
                    <a:ext uri="{9D8B030D-6E8A-4147-A177-3AD203B41FA5}">
                      <a16:colId xmlns:a16="http://schemas.microsoft.com/office/drawing/2014/main" xmlns="" val="1795078635"/>
                    </a:ext>
                  </a:extLst>
                </a:gridCol>
              </a:tblGrid>
              <a:tr h="988639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№ п/п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Привлечение в соответствии с планами применения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Привлекалось фактически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Нормативное время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Нормативный документ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показателей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Расстояние до места ЧС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Недостатки в реагировании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379422943"/>
                  </a:ext>
                </a:extLst>
              </a:tr>
              <a:tr h="60313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Получение информации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420438121"/>
                  </a:ext>
                </a:extLst>
              </a:tr>
              <a:tr h="31029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Территориальные органы Минприроды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166549412"/>
                  </a:ext>
                </a:extLst>
              </a:tr>
              <a:tr h="546598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территориальные органы: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12781655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Силы и средства ликвидации ЧС Минприроды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270480602"/>
                  </a:ext>
                </a:extLst>
              </a:tr>
              <a:tr h="512064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силы и средства ликвидации ЧС: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726635768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err="1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Минкомсвязь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829022166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Органы повседневного управления </a:t>
                      </a:r>
                      <a:r>
                        <a:rPr lang="ru-RU" sz="1100" dirty="0" err="1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Минкомсвязи</a:t>
                      </a: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713866799"/>
                  </a:ext>
                </a:extLst>
              </a:tr>
              <a:tr h="321462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ОПУ: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650591187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Территориальные органы </a:t>
                      </a:r>
                      <a:r>
                        <a:rPr lang="ru-RU" sz="1100" dirty="0" err="1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Минкомсвязи</a:t>
                      </a: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095257333"/>
                  </a:ext>
                </a:extLst>
              </a:tr>
              <a:tr h="642926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территориальные органы: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97434697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Силы и средства ликвидации ЧС </a:t>
                      </a:r>
                      <a:r>
                        <a:rPr lang="ru-RU" sz="1100" dirty="0" err="1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Минкомсвязи</a:t>
                      </a: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204041626"/>
                  </a:ext>
                </a:extLst>
              </a:tr>
              <a:tr h="512064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силы и средства ликвидации ЧС: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2867644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Минтранс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54147799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Органы повседневного управления Минтранса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015688558"/>
                  </a:ext>
                </a:extLst>
              </a:tr>
              <a:tr h="321462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ОПУ: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9661144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Территориальные органы Минтранса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13341980"/>
                  </a:ext>
                </a:extLst>
              </a:tr>
              <a:tr h="321462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ОПУ: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416246073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563232225"/>
                  </a:ext>
                </a:extLst>
              </a:tr>
              <a:tr h="561292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территориальные органы: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14671690"/>
                  </a:ext>
                </a:extLst>
              </a:tr>
              <a:tr h="322731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94557977"/>
                  </a:ext>
                </a:extLst>
              </a:tr>
              <a:tr h="512064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силы и средства ликвидации ЧС: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61886291"/>
                  </a:ext>
                </a:extLst>
              </a:tr>
              <a:tr h="401829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Итого за ФП РСЧС: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8854776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0711023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Text Box 3"/>
          <p:cNvSpPr txBox="1">
            <a:spLocks noChangeArrowheads="1"/>
          </p:cNvSpPr>
          <p:nvPr/>
        </p:nvSpPr>
        <p:spPr bwMode="auto">
          <a:xfrm>
            <a:off x="0" y="0"/>
            <a:ext cx="12801600" cy="642938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91330" tIns="45665" rIns="91330" bIns="45665">
            <a:spAutoFit/>
          </a:bodyPr>
          <a:lstStyle/>
          <a:p>
            <a:pPr algn="ctr" defTabSz="1279525"/>
            <a:endParaRPr lang="ru-RU" sz="3600">
              <a:solidFill>
                <a:schemeClr val="tx2"/>
              </a:solidFill>
              <a:latin typeface="Times New Roman" pitchFamily="18" charset="0"/>
            </a:endParaRPr>
          </a:p>
        </p:txBody>
      </p:sp>
      <p:sp>
        <p:nvSpPr>
          <p:cNvPr id="9219" name="Rectangle 4"/>
          <p:cNvSpPr>
            <a:spLocks noChangeArrowheads="1"/>
          </p:cNvSpPr>
          <p:nvPr/>
        </p:nvSpPr>
        <p:spPr bwMode="auto">
          <a:xfrm>
            <a:off x="0" y="479425"/>
            <a:ext cx="12801600" cy="911225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127865" tIns="63938" rIns="127865" bIns="63938" anchor="ctr"/>
          <a:lstStyle/>
          <a:p>
            <a:pPr algn="ctr" defTabSz="1279525"/>
            <a:r>
              <a:rPr lang="ru-RU" sz="3100">
                <a:solidFill>
                  <a:schemeClr val="tx2"/>
                </a:solidFill>
                <a:latin typeface="Times New Roman" pitchFamily="18" charset="0"/>
              </a:rPr>
              <a:t>Таблица рисков ЧС</a:t>
            </a:r>
          </a:p>
        </p:txBody>
      </p:sp>
      <p:graphicFrame>
        <p:nvGraphicFramePr>
          <p:cNvPr id="109572" name="Group 4"/>
          <p:cNvGraphicFramePr>
            <a:graphicFrameLocks noGrp="1"/>
          </p:cNvGraphicFramePr>
          <p:nvPr/>
        </p:nvGraphicFramePr>
        <p:xfrm>
          <a:off x="0" y="1344613"/>
          <a:ext cx="12801600" cy="8302632"/>
        </p:xfrm>
        <a:graphic>
          <a:graphicData uri="http://schemas.openxmlformats.org/drawingml/2006/table">
            <a:tbl>
              <a:tblPr/>
              <a:tblGrid>
                <a:gridCol w="773113"/>
                <a:gridCol w="1765300"/>
                <a:gridCol w="855662"/>
                <a:gridCol w="855663"/>
                <a:gridCol w="855662"/>
                <a:gridCol w="852488"/>
                <a:gridCol w="855662"/>
                <a:gridCol w="855663"/>
                <a:gridCol w="855662"/>
                <a:gridCol w="855663"/>
                <a:gridCol w="855662"/>
                <a:gridCol w="854075"/>
                <a:gridCol w="855663"/>
                <a:gridCol w="855662"/>
              </a:tblGrid>
              <a:tr h="412750">
                <a:tc>
                  <a:txBody>
                    <a:bodyPr/>
                    <a:lstStyle/>
                    <a:p>
                      <a:pPr marL="0" marR="0" lvl="0" indent="0" algn="ctr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№п/п</a:t>
                      </a:r>
                    </a:p>
                  </a:txBody>
                  <a:tcPr marL="127698" marR="127698" marT="63854" marB="6385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ЦОПЯ</a:t>
                      </a:r>
                    </a:p>
                  </a:txBody>
                  <a:tcPr marL="127698" marR="127698" marT="63854" marB="6385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ЯНВ</a:t>
                      </a:r>
                    </a:p>
                  </a:txBody>
                  <a:tcPr marL="127698" marR="127698" marT="63854" marB="6385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ФЕВР</a:t>
                      </a:r>
                    </a:p>
                  </a:txBody>
                  <a:tcPr marL="127698" marR="127698" marT="63854" marB="6385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МАРТ</a:t>
                      </a:r>
                    </a:p>
                  </a:txBody>
                  <a:tcPr marL="127698" marR="127698" marT="63854" marB="6385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АПР</a:t>
                      </a:r>
                    </a:p>
                  </a:txBody>
                  <a:tcPr marL="127698" marR="127698" marT="63854" marB="6385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МАЙ</a:t>
                      </a:r>
                    </a:p>
                  </a:txBody>
                  <a:tcPr marL="127698" marR="127698" marT="63854" marB="6385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ИЮН</a:t>
                      </a:r>
                    </a:p>
                  </a:txBody>
                  <a:tcPr marL="127698" marR="127698" marT="63854" marB="6385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ИЮЛ</a:t>
                      </a:r>
                    </a:p>
                  </a:txBody>
                  <a:tcPr marL="127698" marR="127698" marT="63854" marB="6385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АВГ</a:t>
                      </a:r>
                    </a:p>
                  </a:txBody>
                  <a:tcPr marL="127698" marR="127698" marT="63854" marB="6385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СЕНТ</a:t>
                      </a:r>
                    </a:p>
                  </a:txBody>
                  <a:tcPr marL="127698" marR="127698" marT="63854" marB="6385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ОКТ</a:t>
                      </a:r>
                    </a:p>
                  </a:txBody>
                  <a:tcPr marL="127698" marR="127698" marT="63854" marB="6385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НОЯБ</a:t>
                      </a:r>
                    </a:p>
                  </a:txBody>
                  <a:tcPr marL="127698" marR="127698" marT="63854" marB="6385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ДЕК</a:t>
                      </a:r>
                    </a:p>
                  </a:txBody>
                  <a:tcPr marL="127698" marR="127698" marT="63854" marB="6385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325438">
                <a:tc>
                  <a:txBody>
                    <a:bodyPr/>
                    <a:lstStyle/>
                    <a:p>
                      <a:pPr marL="0" marR="0" lvl="0" indent="0" algn="ctr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marL="75410" marR="75410" marT="25138" marB="2513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Ураганы, бури</a:t>
                      </a: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</a:tr>
              <a:tr h="325438">
                <a:tc>
                  <a:txBody>
                    <a:bodyPr/>
                    <a:lstStyle/>
                    <a:p>
                      <a:pPr marL="0" marR="0" lvl="0" indent="0" algn="ctr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marL="75410" marR="75410" marT="25138" marB="2513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Пыльные бури</a:t>
                      </a: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327025">
                <a:tc>
                  <a:txBody>
                    <a:bodyPr/>
                    <a:lstStyle/>
                    <a:p>
                      <a:pPr marL="0" marR="0" lvl="0" indent="0" algn="ctr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</a:t>
                      </a:r>
                    </a:p>
                  </a:txBody>
                  <a:tcPr marL="75410" marR="75410" marT="25138" marB="2513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Метели</a:t>
                      </a: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</a:tr>
              <a:tr h="325438">
                <a:tc>
                  <a:txBody>
                    <a:bodyPr/>
                    <a:lstStyle/>
                    <a:p>
                      <a:pPr marL="0" marR="0" lvl="0" indent="0" algn="ctr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marL="75410" marR="75410" marT="25138" marB="2513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Снегопады</a:t>
                      </a: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</a:tr>
              <a:tr h="325438">
                <a:tc>
                  <a:txBody>
                    <a:bodyPr/>
                    <a:lstStyle/>
                    <a:p>
                      <a:pPr marL="0" marR="0" lvl="0" indent="0" algn="ctr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5</a:t>
                      </a:r>
                    </a:p>
                  </a:txBody>
                  <a:tcPr marL="75410" marR="75410" marT="25138" marB="2513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Сильные морозы</a:t>
                      </a: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</a:tr>
              <a:tr h="325438">
                <a:tc>
                  <a:txBody>
                    <a:bodyPr/>
                    <a:lstStyle/>
                    <a:p>
                      <a:pPr marL="0" marR="0" lvl="0" indent="0" algn="ctr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6</a:t>
                      </a:r>
                    </a:p>
                  </a:txBody>
                  <a:tcPr marL="75410" marR="75410" marT="25138" marB="2513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Гололёд</a:t>
                      </a: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</a:tr>
              <a:tr h="327025">
                <a:tc>
                  <a:txBody>
                    <a:bodyPr/>
                    <a:lstStyle/>
                    <a:p>
                      <a:pPr marL="0" marR="0" lvl="0" indent="0" algn="ctr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7</a:t>
                      </a:r>
                    </a:p>
                  </a:txBody>
                  <a:tcPr marL="75410" marR="75410" marT="25138" marB="2513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Обледенение</a:t>
                      </a: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525463">
                <a:tc>
                  <a:txBody>
                    <a:bodyPr/>
                    <a:lstStyle/>
                    <a:p>
                      <a:pPr marL="0" marR="0" lvl="0" indent="0" algn="ctr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8</a:t>
                      </a:r>
                    </a:p>
                  </a:txBody>
                  <a:tcPr marL="75410" marR="75410" marT="25138" marB="2513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Налипание мокрого снега</a:t>
                      </a: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</a:tr>
              <a:tr h="327025">
                <a:tc>
                  <a:txBody>
                    <a:bodyPr/>
                    <a:lstStyle/>
                    <a:p>
                      <a:pPr marL="0" marR="0" lvl="0" indent="0" algn="ctr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9</a:t>
                      </a:r>
                    </a:p>
                  </a:txBody>
                  <a:tcPr marL="75410" marR="75410" marT="25138" marB="2513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Заморозки</a:t>
                      </a: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325438">
                <a:tc>
                  <a:txBody>
                    <a:bodyPr/>
                    <a:lstStyle/>
                    <a:p>
                      <a:pPr marL="0" marR="0" lvl="0" indent="0" algn="ctr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10</a:t>
                      </a:r>
                    </a:p>
                  </a:txBody>
                  <a:tcPr marL="75410" marR="75410" marT="25138" marB="2513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Сильная жара</a:t>
                      </a: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325438">
                <a:tc>
                  <a:txBody>
                    <a:bodyPr/>
                    <a:lstStyle/>
                    <a:p>
                      <a:pPr marL="0" marR="0" lvl="0" indent="0" algn="ctr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11</a:t>
                      </a:r>
                    </a:p>
                  </a:txBody>
                  <a:tcPr marL="75410" marR="75410" marT="25138" marB="2513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Засуха</a:t>
                      </a: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338138">
                <a:tc>
                  <a:txBody>
                    <a:bodyPr/>
                    <a:lstStyle/>
                    <a:p>
                      <a:pPr marL="0" marR="0" lvl="0" indent="0" algn="ctr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12</a:t>
                      </a:r>
                    </a:p>
                  </a:txBody>
                  <a:tcPr marL="75410" marR="75410" marT="25138" marB="2513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Крупный град</a:t>
                      </a: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360363">
                <a:tc>
                  <a:txBody>
                    <a:bodyPr/>
                    <a:lstStyle/>
                    <a:p>
                      <a:pPr marL="0" marR="0" lvl="0" indent="0" algn="ctr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13</a:t>
                      </a:r>
                    </a:p>
                  </a:txBody>
                  <a:tcPr marL="75410" marR="75410" marT="25138" marB="2513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Ливневые дожди</a:t>
                      </a: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325438">
                <a:tc>
                  <a:txBody>
                    <a:bodyPr/>
                    <a:lstStyle/>
                    <a:p>
                      <a:pPr marL="0" marR="0" lvl="0" indent="0" algn="ctr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14</a:t>
                      </a:r>
                    </a:p>
                  </a:txBody>
                  <a:tcPr marL="75410" marR="75410" marT="25138" marB="2513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Дождевые паводки</a:t>
                      </a: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325438">
                <a:tc>
                  <a:txBody>
                    <a:bodyPr/>
                    <a:lstStyle/>
                    <a:p>
                      <a:pPr marL="0" marR="0" lvl="0" indent="0" algn="ctr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15</a:t>
                      </a:r>
                    </a:p>
                  </a:txBody>
                  <a:tcPr marL="75410" marR="75410" marT="25138" marB="2513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Половодье</a:t>
                      </a: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327025">
                <a:tc>
                  <a:txBody>
                    <a:bodyPr/>
                    <a:lstStyle/>
                    <a:p>
                      <a:pPr marL="0" marR="0" lvl="0" indent="0" algn="ctr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16</a:t>
                      </a:r>
                    </a:p>
                  </a:txBody>
                  <a:tcPr marL="75410" marR="75410" marT="25138" marB="2513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Подтопления</a:t>
                      </a: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527050">
                <a:tc>
                  <a:txBody>
                    <a:bodyPr/>
                    <a:lstStyle/>
                    <a:p>
                      <a:pPr marL="0" marR="0" lvl="0" indent="0" algn="ctr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17</a:t>
                      </a:r>
                    </a:p>
                  </a:txBody>
                  <a:tcPr marL="75410" marR="75410" marT="25138" marB="2513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Природные пожары</a:t>
                      </a: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525463">
                <a:tc>
                  <a:txBody>
                    <a:bodyPr/>
                    <a:lstStyle/>
                    <a:p>
                      <a:pPr marL="0" marR="0" lvl="0" indent="0" algn="ctr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18</a:t>
                      </a:r>
                    </a:p>
                  </a:txBody>
                  <a:tcPr marL="75410" marR="75410" marT="25138" marB="2513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Заболевание людей</a:t>
                      </a: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</a:tr>
              <a:tr h="527050">
                <a:tc>
                  <a:txBody>
                    <a:bodyPr/>
                    <a:lstStyle/>
                    <a:p>
                      <a:pPr marL="0" marR="0" lvl="0" indent="0" algn="ctr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19</a:t>
                      </a:r>
                    </a:p>
                  </a:txBody>
                  <a:tcPr marL="75410" marR="75410" marT="25138" marB="2513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Заболевание животных</a:t>
                      </a: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5410" marR="75410" marT="25138" marB="2513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849313">
                <a:tc>
                  <a:txBody>
                    <a:bodyPr/>
                    <a:lstStyle/>
                    <a:p>
                      <a:pPr marL="0" marR="0" lvl="0" indent="0" algn="ctr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20</a:t>
                      </a:r>
                    </a:p>
                  </a:txBody>
                  <a:tcPr marL="127698" marR="127698" marT="63854" marB="6385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Распростр. вредителей с/х растен.</a:t>
                      </a:r>
                    </a:p>
                  </a:txBody>
                  <a:tcPr marL="127698" marR="127698" marT="63854" marB="6385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127698" marR="127698" marT="63854" marB="6385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127698" marR="127698" marT="63854" marB="6385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127698" marR="127698" marT="63854" marB="6385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127698" marR="127698" marT="63854" marB="6385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127698" marR="127698" marT="63854" marB="6385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127698" marR="127698" marT="63854" marB="6385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127698" marR="127698" marT="63854" marB="6385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127698" marR="127698" marT="63854" marB="6385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127698" marR="127698" marT="63854" marB="6385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127698" marR="127698" marT="63854" marB="6385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127698" marR="127698" marT="63854" marB="6385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127698" marR="127698" marT="63854" marB="6385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</a:tbl>
          </a:graphicData>
        </a:graphic>
      </p:graphicFrame>
      <p:sp>
        <p:nvSpPr>
          <p:cNvPr id="9552" name="Text Box 4"/>
          <p:cNvSpPr txBox="1">
            <a:spLocks noChangeArrowheads="1"/>
          </p:cNvSpPr>
          <p:nvPr/>
        </p:nvSpPr>
        <p:spPr bwMode="auto">
          <a:xfrm>
            <a:off x="0" y="0"/>
            <a:ext cx="12801600" cy="822325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91395" tIns="45697" rIns="91395" bIns="45697">
            <a:spAutoFit/>
          </a:bodyPr>
          <a:lstStyle/>
          <a:p>
            <a:pPr algn="ctr" defTabSz="1279525"/>
            <a:r>
              <a:rPr lang="ru-RU" sz="2400" b="1">
                <a:solidFill>
                  <a:schemeClr val="tx2"/>
                </a:solidFill>
                <a:latin typeface="Times New Roman" pitchFamily="18" charset="0"/>
              </a:rPr>
              <a:t>Паспорт территории Красноярского сельского поселения </a:t>
            </a:r>
          </a:p>
          <a:p>
            <a:pPr algn="ctr" defTabSz="1279525"/>
            <a:r>
              <a:rPr lang="ru-RU" sz="2400" b="1">
                <a:solidFill>
                  <a:schemeClr val="tx2"/>
                </a:solidFill>
                <a:latin typeface="Times New Roman" pitchFamily="18" charset="0"/>
              </a:rPr>
              <a:t>Цимлянского района Ростовской области</a:t>
            </a:r>
          </a:p>
        </p:txBody>
      </p:sp>
    </p:spTree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/>
          </p:nvPr>
        </p:nvGraphicFramePr>
        <p:xfrm>
          <a:off x="9559" y="13766"/>
          <a:ext cx="12793961" cy="11866101"/>
        </p:xfrm>
        <a:graphic>
          <a:graphicData uri="http://schemas.openxmlformats.org/drawingml/2006/table">
            <a:tbl>
              <a:tblPr firstRow="1" firstCol="1" bandRow="1"/>
              <a:tblGrid>
                <a:gridCol w="479503">
                  <a:extLst>
                    <a:ext uri="{9D8B030D-6E8A-4147-A177-3AD203B41FA5}">
                      <a16:colId xmlns:a16="http://schemas.microsoft.com/office/drawing/2014/main" xmlns="" val="3407734190"/>
                    </a:ext>
                  </a:extLst>
                </a:gridCol>
                <a:gridCol w="1246566">
                  <a:extLst>
                    <a:ext uri="{9D8B030D-6E8A-4147-A177-3AD203B41FA5}">
                      <a16:colId xmlns:a16="http://schemas.microsoft.com/office/drawing/2014/main" xmlns="" val="140577033"/>
                    </a:ext>
                  </a:extLst>
                </a:gridCol>
                <a:gridCol w="627596">
                  <a:extLst>
                    <a:ext uri="{9D8B030D-6E8A-4147-A177-3AD203B41FA5}">
                      <a16:colId xmlns:a16="http://schemas.microsoft.com/office/drawing/2014/main" xmlns="" val="3525632412"/>
                    </a:ext>
                  </a:extLst>
                </a:gridCol>
                <a:gridCol w="575512">
                  <a:extLst>
                    <a:ext uri="{9D8B030D-6E8A-4147-A177-3AD203B41FA5}">
                      <a16:colId xmlns:a16="http://schemas.microsoft.com/office/drawing/2014/main" xmlns="" val="1224047616"/>
                    </a:ext>
                  </a:extLst>
                </a:gridCol>
                <a:gridCol w="561781">
                  <a:extLst>
                    <a:ext uri="{9D8B030D-6E8A-4147-A177-3AD203B41FA5}">
                      <a16:colId xmlns:a16="http://schemas.microsoft.com/office/drawing/2014/main" xmlns="" val="315251980"/>
                    </a:ext>
                  </a:extLst>
                </a:gridCol>
                <a:gridCol w="865551">
                  <a:extLst>
                    <a:ext uri="{9D8B030D-6E8A-4147-A177-3AD203B41FA5}">
                      <a16:colId xmlns:a16="http://schemas.microsoft.com/office/drawing/2014/main" xmlns="" val="2661792507"/>
                    </a:ext>
                  </a:extLst>
                </a:gridCol>
                <a:gridCol w="865551">
                  <a:extLst>
                    <a:ext uri="{9D8B030D-6E8A-4147-A177-3AD203B41FA5}">
                      <a16:colId xmlns:a16="http://schemas.microsoft.com/office/drawing/2014/main" xmlns="" val="1693306583"/>
                    </a:ext>
                  </a:extLst>
                </a:gridCol>
                <a:gridCol w="831762">
                  <a:extLst>
                    <a:ext uri="{9D8B030D-6E8A-4147-A177-3AD203B41FA5}">
                      <a16:colId xmlns:a16="http://schemas.microsoft.com/office/drawing/2014/main" xmlns="" val="1917734699"/>
                    </a:ext>
                  </a:extLst>
                </a:gridCol>
                <a:gridCol w="979810">
                  <a:extLst>
                    <a:ext uri="{9D8B030D-6E8A-4147-A177-3AD203B41FA5}">
                      <a16:colId xmlns:a16="http://schemas.microsoft.com/office/drawing/2014/main" xmlns="" val="4282354229"/>
                    </a:ext>
                  </a:extLst>
                </a:gridCol>
                <a:gridCol w="936104">
                  <a:extLst>
                    <a:ext uri="{9D8B030D-6E8A-4147-A177-3AD203B41FA5}">
                      <a16:colId xmlns:a16="http://schemas.microsoft.com/office/drawing/2014/main" xmlns="" val="3305427715"/>
                    </a:ext>
                  </a:extLst>
                </a:gridCol>
                <a:gridCol w="792088">
                  <a:extLst>
                    <a:ext uri="{9D8B030D-6E8A-4147-A177-3AD203B41FA5}">
                      <a16:colId xmlns:a16="http://schemas.microsoft.com/office/drawing/2014/main" xmlns="" val="1276981954"/>
                    </a:ext>
                  </a:extLst>
                </a:gridCol>
                <a:gridCol w="792088">
                  <a:extLst>
                    <a:ext uri="{9D8B030D-6E8A-4147-A177-3AD203B41FA5}">
                      <a16:colId xmlns:a16="http://schemas.microsoft.com/office/drawing/2014/main" xmlns="" val="2738053924"/>
                    </a:ext>
                  </a:extLst>
                </a:gridCol>
                <a:gridCol w="936104">
                  <a:extLst>
                    <a:ext uri="{9D8B030D-6E8A-4147-A177-3AD203B41FA5}">
                      <a16:colId xmlns:a16="http://schemas.microsoft.com/office/drawing/2014/main" xmlns="" val="3219751980"/>
                    </a:ext>
                  </a:extLst>
                </a:gridCol>
                <a:gridCol w="2303945">
                  <a:extLst>
                    <a:ext uri="{9D8B030D-6E8A-4147-A177-3AD203B41FA5}">
                      <a16:colId xmlns:a16="http://schemas.microsoft.com/office/drawing/2014/main" xmlns="" val="3498512011"/>
                    </a:ext>
                  </a:extLst>
                </a:gridCol>
              </a:tblGrid>
              <a:tr h="885826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№ п/п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Привлечение в соответствии с планами применения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Привлекалось фактически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Нормативное время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Нормативный документ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показателей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Расстояние до места ЧС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Недостатки в реагировании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147463285"/>
                  </a:ext>
                </a:extLst>
              </a:tr>
              <a:tr h="54040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Получение информации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587233917"/>
                  </a:ext>
                </a:extLst>
              </a:tr>
              <a:tr h="336279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Территориальные подсистемы РСЧС</a:t>
                      </a:r>
                      <a:endParaRPr lang="ru-RU" sz="13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67540521"/>
                  </a:ext>
                </a:extLst>
              </a:tr>
              <a:tr h="28803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Координационные органы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50435112"/>
                  </a:ext>
                </a:extLst>
              </a:tr>
              <a:tr h="34137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КЧС и ОПБ субъекта РФ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432724980"/>
                  </a:ext>
                </a:extLst>
              </a:tr>
              <a:tr h="8534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КЧС и ОПБ муниципального образования субъекта РФ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147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Постановление главы администрации №820 от 27.12.2017г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163839053"/>
                  </a:ext>
                </a:extLst>
              </a:tr>
              <a:tr h="68275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КЧС и ОПБ муниципального образования субъекта РФ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684344670"/>
                  </a:ext>
                </a:extLst>
              </a:tr>
              <a:tr h="68275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КЧС и ОПБ муниципального образования субъекта РФ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03441974"/>
                  </a:ext>
                </a:extLst>
              </a:tr>
              <a:tr h="34137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ОГ КЧС и ОПБ субъекта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042582957"/>
                  </a:ext>
                </a:extLst>
              </a:tr>
              <a:tr h="5120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ОГ КЧС и ОПБ муниципального образования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259090541"/>
                  </a:ext>
                </a:extLst>
              </a:tr>
              <a:tr h="34137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ОШ (КЧС и ОПБ объекта)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649901602"/>
                  </a:ext>
                </a:extLst>
              </a:tr>
              <a:tr h="5120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ОШ (КЧС и ОПБ муниципального образования)</a:t>
                      </a:r>
                      <a:endParaRPr lang="ru-RU" sz="15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111607629"/>
                  </a:ext>
                </a:extLst>
              </a:tr>
              <a:tr h="341376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КЧС и ОПБ субъекта: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386592281"/>
                  </a:ext>
                </a:extLst>
              </a:tr>
              <a:tr h="336279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Органы повседневного управления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483891999"/>
                  </a:ext>
                </a:extLst>
              </a:tr>
              <a:tr h="34137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ДДС субъекта Администрации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222500663"/>
                  </a:ext>
                </a:extLst>
              </a:tr>
              <a:tr h="5120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ЕДДС муниципального образования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635806954"/>
                  </a:ext>
                </a:extLst>
              </a:tr>
              <a:tr h="5120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ЕДДС муниципального образования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216068851"/>
                  </a:ext>
                </a:extLst>
              </a:tr>
              <a:tr h="5120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ЕДДС муниципального образования</a:t>
                      </a:r>
                      <a:endParaRPr lang="ru-RU" sz="15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540872136"/>
                  </a:ext>
                </a:extLst>
              </a:tr>
              <a:tr h="336279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ЕДДС: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79278028"/>
                  </a:ext>
                </a:extLst>
              </a:tr>
              <a:tr h="336279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Силы и средства ликвидации ЧС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973663331"/>
                  </a:ext>
                </a:extLst>
              </a:tr>
              <a:tr h="27232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Газовая служба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764369485"/>
                  </a:ext>
                </a:extLst>
              </a:tr>
              <a:tr h="34137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Медицинская служба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024762850"/>
                  </a:ext>
                </a:extLst>
              </a:tr>
              <a:tr h="5120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Аварийно-спасательные формирования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579002673"/>
                  </a:ext>
                </a:extLst>
              </a:tr>
              <a:tr h="34137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Энергетическая служба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23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08246820"/>
                  </a:ext>
                </a:extLst>
              </a:tr>
              <a:tr h="34137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Коммунальная служба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25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535328459"/>
                  </a:ext>
                </a:extLst>
              </a:tr>
              <a:tr h="5120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Другие силы и средства ликвидации ЧС</a:t>
                      </a:r>
                      <a:endParaRPr lang="ru-RU" sz="15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19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75518515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69138758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/>
          </p:nvPr>
        </p:nvGraphicFramePr>
        <p:xfrm>
          <a:off x="7640" y="13772"/>
          <a:ext cx="12793961" cy="6082985"/>
        </p:xfrm>
        <a:graphic>
          <a:graphicData uri="http://schemas.openxmlformats.org/drawingml/2006/table">
            <a:tbl>
              <a:tblPr firstRow="1" firstCol="1" bandRow="1"/>
              <a:tblGrid>
                <a:gridCol w="479503">
                  <a:extLst>
                    <a:ext uri="{9D8B030D-6E8A-4147-A177-3AD203B41FA5}">
                      <a16:colId xmlns:a16="http://schemas.microsoft.com/office/drawing/2014/main" xmlns="" val="2720773614"/>
                    </a:ext>
                  </a:extLst>
                </a:gridCol>
                <a:gridCol w="1246566">
                  <a:extLst>
                    <a:ext uri="{9D8B030D-6E8A-4147-A177-3AD203B41FA5}">
                      <a16:colId xmlns:a16="http://schemas.microsoft.com/office/drawing/2014/main" xmlns="" val="3898689218"/>
                    </a:ext>
                  </a:extLst>
                </a:gridCol>
                <a:gridCol w="627596">
                  <a:extLst>
                    <a:ext uri="{9D8B030D-6E8A-4147-A177-3AD203B41FA5}">
                      <a16:colId xmlns:a16="http://schemas.microsoft.com/office/drawing/2014/main" xmlns="" val="175032523"/>
                    </a:ext>
                  </a:extLst>
                </a:gridCol>
                <a:gridCol w="575512">
                  <a:extLst>
                    <a:ext uri="{9D8B030D-6E8A-4147-A177-3AD203B41FA5}">
                      <a16:colId xmlns:a16="http://schemas.microsoft.com/office/drawing/2014/main" xmlns="" val="541042877"/>
                    </a:ext>
                  </a:extLst>
                </a:gridCol>
                <a:gridCol w="561781">
                  <a:extLst>
                    <a:ext uri="{9D8B030D-6E8A-4147-A177-3AD203B41FA5}">
                      <a16:colId xmlns:a16="http://schemas.microsoft.com/office/drawing/2014/main" xmlns="" val="696866474"/>
                    </a:ext>
                  </a:extLst>
                </a:gridCol>
                <a:gridCol w="865551">
                  <a:extLst>
                    <a:ext uri="{9D8B030D-6E8A-4147-A177-3AD203B41FA5}">
                      <a16:colId xmlns:a16="http://schemas.microsoft.com/office/drawing/2014/main" xmlns="" val="2171300598"/>
                    </a:ext>
                  </a:extLst>
                </a:gridCol>
                <a:gridCol w="865551">
                  <a:extLst>
                    <a:ext uri="{9D8B030D-6E8A-4147-A177-3AD203B41FA5}">
                      <a16:colId xmlns:a16="http://schemas.microsoft.com/office/drawing/2014/main" xmlns="" val="2026199940"/>
                    </a:ext>
                  </a:extLst>
                </a:gridCol>
                <a:gridCol w="831762">
                  <a:extLst>
                    <a:ext uri="{9D8B030D-6E8A-4147-A177-3AD203B41FA5}">
                      <a16:colId xmlns:a16="http://schemas.microsoft.com/office/drawing/2014/main" xmlns="" val="1764007075"/>
                    </a:ext>
                  </a:extLst>
                </a:gridCol>
                <a:gridCol w="979810">
                  <a:extLst>
                    <a:ext uri="{9D8B030D-6E8A-4147-A177-3AD203B41FA5}">
                      <a16:colId xmlns:a16="http://schemas.microsoft.com/office/drawing/2014/main" xmlns="" val="2710519578"/>
                    </a:ext>
                  </a:extLst>
                </a:gridCol>
                <a:gridCol w="936104">
                  <a:extLst>
                    <a:ext uri="{9D8B030D-6E8A-4147-A177-3AD203B41FA5}">
                      <a16:colId xmlns:a16="http://schemas.microsoft.com/office/drawing/2014/main" xmlns="" val="2957633988"/>
                    </a:ext>
                  </a:extLst>
                </a:gridCol>
                <a:gridCol w="792088">
                  <a:extLst>
                    <a:ext uri="{9D8B030D-6E8A-4147-A177-3AD203B41FA5}">
                      <a16:colId xmlns:a16="http://schemas.microsoft.com/office/drawing/2014/main" xmlns="" val="746391306"/>
                    </a:ext>
                  </a:extLst>
                </a:gridCol>
                <a:gridCol w="792088">
                  <a:extLst>
                    <a:ext uri="{9D8B030D-6E8A-4147-A177-3AD203B41FA5}">
                      <a16:colId xmlns:a16="http://schemas.microsoft.com/office/drawing/2014/main" xmlns="" val="4026836226"/>
                    </a:ext>
                  </a:extLst>
                </a:gridCol>
                <a:gridCol w="936104">
                  <a:extLst>
                    <a:ext uri="{9D8B030D-6E8A-4147-A177-3AD203B41FA5}">
                      <a16:colId xmlns:a16="http://schemas.microsoft.com/office/drawing/2014/main" xmlns="" val="3673405990"/>
                    </a:ext>
                  </a:extLst>
                </a:gridCol>
                <a:gridCol w="2303945">
                  <a:extLst>
                    <a:ext uri="{9D8B030D-6E8A-4147-A177-3AD203B41FA5}">
                      <a16:colId xmlns:a16="http://schemas.microsoft.com/office/drawing/2014/main" xmlns="" val="2999882609"/>
                    </a:ext>
                  </a:extLst>
                </a:gridCol>
              </a:tblGrid>
              <a:tr h="885826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№ п/п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Привлечение в соответствии с планами применения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Привлекалось фактически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Нормативное время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Нормативный документ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показателей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Расстояние до места ЧС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Недостатки в реагировании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97602774"/>
                  </a:ext>
                </a:extLst>
              </a:tr>
              <a:tr h="54040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Получение информации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697748497"/>
                  </a:ext>
                </a:extLst>
              </a:tr>
              <a:tr h="91681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Ответственный дежурный ФБУ здравоохранения «Центр гигиены и эпидемиологии»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340946476"/>
                  </a:ext>
                </a:extLst>
              </a:tr>
              <a:tr h="643595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Всего за силы и средства ликвидации ЧС субъекта: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73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52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735539381"/>
                  </a:ext>
                </a:extLst>
              </a:tr>
              <a:tr h="432048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Итого за ТП РСЧС: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73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52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901502106"/>
                  </a:ext>
                </a:extLst>
              </a:tr>
              <a:tr h="360039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Другие министерства и ведомства (организации), не имеющие функциональных подсистем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609802436"/>
                  </a:ext>
                </a:extLst>
              </a:tr>
              <a:tr h="36003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Прокуратура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60134646"/>
                  </a:ext>
                </a:extLst>
              </a:tr>
              <a:tr h="36003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ФСБ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119408377"/>
                  </a:ext>
                </a:extLst>
              </a:tr>
              <a:tr h="36003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Следственный комитет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706171736"/>
                  </a:ext>
                </a:extLst>
              </a:tr>
              <a:tr h="864095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Итого за министерства и ведомства, не имеющие функциональных подсистем 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596568903"/>
                  </a:ext>
                </a:extLst>
              </a:tr>
              <a:tr h="360039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ИТОГО за РСЧС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71999479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79558671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Freeform 7"/>
          <p:cNvSpPr>
            <a:spLocks/>
          </p:cNvSpPr>
          <p:nvPr/>
        </p:nvSpPr>
        <p:spPr bwMode="auto">
          <a:xfrm>
            <a:off x="2368550" y="407988"/>
            <a:ext cx="7704138" cy="9145587"/>
          </a:xfrm>
          <a:custGeom>
            <a:avLst/>
            <a:gdLst>
              <a:gd name="T0" fmla="*/ 2147483647 w 4853"/>
              <a:gd name="T1" fmla="*/ 2147483647 h 5761"/>
              <a:gd name="T2" fmla="*/ 2147483647 w 4853"/>
              <a:gd name="T3" fmla="*/ 2147483647 h 5761"/>
              <a:gd name="T4" fmla="*/ 2147483647 w 4853"/>
              <a:gd name="T5" fmla="*/ 2147483647 h 5761"/>
              <a:gd name="T6" fmla="*/ 2147483647 w 4853"/>
              <a:gd name="T7" fmla="*/ 2147483647 h 5761"/>
              <a:gd name="T8" fmla="*/ 2147483647 w 4853"/>
              <a:gd name="T9" fmla="*/ 2147483647 h 5761"/>
              <a:gd name="T10" fmla="*/ 2147483647 w 4853"/>
              <a:gd name="T11" fmla="*/ 2147483647 h 5761"/>
              <a:gd name="T12" fmla="*/ 2147483647 w 4853"/>
              <a:gd name="T13" fmla="*/ 2147483647 h 5761"/>
              <a:gd name="T14" fmla="*/ 2147483647 w 4853"/>
              <a:gd name="T15" fmla="*/ 0 h 5761"/>
              <a:gd name="T16" fmla="*/ 2147483647 w 4853"/>
              <a:gd name="T17" fmla="*/ 2147483647 h 5761"/>
              <a:gd name="T18" fmla="*/ 2147483647 w 4853"/>
              <a:gd name="T19" fmla="*/ 2147483647 h 5761"/>
              <a:gd name="T20" fmla="*/ 0 w 4853"/>
              <a:gd name="T21" fmla="*/ 2147483647 h 5761"/>
              <a:gd name="T22" fmla="*/ 2147483647 w 4853"/>
              <a:gd name="T23" fmla="*/ 2147483647 h 5761"/>
              <a:gd name="T24" fmla="*/ 2147483647 w 4853"/>
              <a:gd name="T25" fmla="*/ 2147483647 h 5761"/>
              <a:gd name="T26" fmla="*/ 2147483647 w 4853"/>
              <a:gd name="T27" fmla="*/ 2147483647 h 5761"/>
              <a:gd name="T28" fmla="*/ 2147483647 w 4853"/>
              <a:gd name="T29" fmla="*/ 2147483647 h 5761"/>
              <a:gd name="T30" fmla="*/ 2147483647 w 4853"/>
              <a:gd name="T31" fmla="*/ 2147483647 h 5761"/>
              <a:gd name="T32" fmla="*/ 2147483647 w 4853"/>
              <a:gd name="T33" fmla="*/ 2147483647 h 5761"/>
              <a:gd name="T34" fmla="*/ 2147483647 w 4853"/>
              <a:gd name="T35" fmla="*/ 2147483647 h 5761"/>
              <a:gd name="T36" fmla="*/ 2147483647 w 4853"/>
              <a:gd name="T37" fmla="*/ 2147483647 h 5761"/>
              <a:gd name="T38" fmla="*/ 2147483647 w 4853"/>
              <a:gd name="T39" fmla="*/ 2147483647 h 5761"/>
              <a:gd name="T40" fmla="*/ 2147483647 w 4853"/>
              <a:gd name="T41" fmla="*/ 2147483647 h 5761"/>
              <a:gd name="T42" fmla="*/ 2147483647 w 4853"/>
              <a:gd name="T43" fmla="*/ 2147483647 h 576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4853"/>
              <a:gd name="T67" fmla="*/ 0 h 5761"/>
              <a:gd name="T68" fmla="*/ 4853 w 4853"/>
              <a:gd name="T69" fmla="*/ 5761 h 576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4853" h="5761">
                <a:moveTo>
                  <a:pt x="4853" y="5761"/>
                </a:moveTo>
                <a:lnTo>
                  <a:pt x="4853" y="4536"/>
                </a:lnTo>
                <a:lnTo>
                  <a:pt x="4354" y="4264"/>
                </a:lnTo>
                <a:lnTo>
                  <a:pt x="3629" y="3311"/>
                </a:lnTo>
                <a:lnTo>
                  <a:pt x="3311" y="2586"/>
                </a:lnTo>
                <a:lnTo>
                  <a:pt x="2812" y="1633"/>
                </a:lnTo>
                <a:lnTo>
                  <a:pt x="2676" y="1043"/>
                </a:lnTo>
                <a:lnTo>
                  <a:pt x="2313" y="0"/>
                </a:lnTo>
                <a:lnTo>
                  <a:pt x="907" y="45"/>
                </a:lnTo>
                <a:lnTo>
                  <a:pt x="91" y="499"/>
                </a:lnTo>
                <a:lnTo>
                  <a:pt x="0" y="1134"/>
                </a:lnTo>
                <a:lnTo>
                  <a:pt x="227" y="1860"/>
                </a:lnTo>
                <a:lnTo>
                  <a:pt x="680" y="1814"/>
                </a:lnTo>
                <a:lnTo>
                  <a:pt x="862" y="2631"/>
                </a:lnTo>
                <a:lnTo>
                  <a:pt x="1587" y="3130"/>
                </a:lnTo>
                <a:lnTo>
                  <a:pt x="1769" y="3447"/>
                </a:lnTo>
                <a:lnTo>
                  <a:pt x="2222" y="3402"/>
                </a:lnTo>
                <a:lnTo>
                  <a:pt x="2404" y="3629"/>
                </a:lnTo>
                <a:lnTo>
                  <a:pt x="2858" y="4581"/>
                </a:lnTo>
                <a:lnTo>
                  <a:pt x="3175" y="5398"/>
                </a:lnTo>
                <a:lnTo>
                  <a:pt x="3175" y="5761"/>
                </a:lnTo>
                <a:lnTo>
                  <a:pt x="4853" y="5761"/>
                </a:lnTo>
                <a:close/>
              </a:path>
            </a:pathLst>
          </a:cu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30723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912813"/>
            <a:ext cx="12801600" cy="766762"/>
          </a:xfrm>
          <a:solidFill>
            <a:srgbClr val="DDDDDD"/>
          </a:solidFill>
        </p:spPr>
        <p:txBody>
          <a:bodyPr/>
          <a:lstStyle/>
          <a:p>
            <a:pPr eaLnBrk="1" hangingPunct="1"/>
            <a:r>
              <a:rPr lang="ru-RU" altLang="ru-RU" sz="3200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Риск возникновения землетрясений</a:t>
            </a:r>
            <a:endParaRPr lang="ru-RU" altLang="ru-RU" sz="3200" dirty="0" smtClean="0">
              <a:latin typeface="Times New Roman" pitchFamily="18" charset="0"/>
            </a:endParaRPr>
          </a:p>
        </p:txBody>
      </p:sp>
      <p:sp>
        <p:nvSpPr>
          <p:cNvPr id="30725" name="Text Box 4"/>
          <p:cNvSpPr txBox="1">
            <a:spLocks noChangeArrowheads="1"/>
          </p:cNvSpPr>
          <p:nvPr/>
        </p:nvSpPr>
        <p:spPr bwMode="auto">
          <a:xfrm>
            <a:off x="0" y="0"/>
            <a:ext cx="12801600" cy="946150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95" tIns="45697" rIns="91395" bIns="45697">
            <a:spAutoFit/>
          </a:bodyPr>
          <a:lstStyle>
            <a:lvl1pPr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ru-RU" altLang="ru-RU" sz="2800" b="1" dirty="0">
                <a:solidFill>
                  <a:srgbClr val="000000"/>
                </a:solidFill>
                <a:latin typeface="Times New Roman" pitchFamily="18" charset="0"/>
              </a:rPr>
              <a:t>Паспорт территории Красноярского сельского поселения</a:t>
            </a:r>
          </a:p>
          <a:p>
            <a:pPr algn="ctr" eaLnBrk="1" hangingPunct="1"/>
            <a:r>
              <a:rPr lang="ru-RU" altLang="ru-RU" sz="2800" b="1" dirty="0">
                <a:solidFill>
                  <a:srgbClr val="000000"/>
                </a:solidFill>
                <a:latin typeface="Times New Roman" pitchFamily="18" charset="0"/>
              </a:rPr>
              <a:t>Цимлянского района Ростовской области</a:t>
            </a:r>
          </a:p>
        </p:txBody>
      </p:sp>
      <p:sp>
        <p:nvSpPr>
          <p:cNvPr id="6" name="Rectangle 188"/>
          <p:cNvSpPr>
            <a:spLocks noChangeArrowheads="1"/>
          </p:cNvSpPr>
          <p:nvPr/>
        </p:nvSpPr>
        <p:spPr bwMode="auto">
          <a:xfrm>
            <a:off x="0" y="4743373"/>
            <a:ext cx="12801600" cy="835185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wrap="square" lIns="65127" tIns="32554" rIns="65127" bIns="32554" anchor="ctr">
            <a:spAutoFit/>
          </a:bodyPr>
          <a:lstStyle/>
          <a:p>
            <a:pPr algn="ctr" defTabSz="651183">
              <a:defRPr/>
            </a:pPr>
            <a:r>
              <a:rPr lang="ru-RU" b="1" kern="0" dirty="0">
                <a:solidFill>
                  <a:srgbClr val="000000"/>
                </a:solidFill>
              </a:rPr>
              <a:t>На территории Красноярского сельского </a:t>
            </a:r>
            <a:r>
              <a:rPr lang="ru-RU" b="1" kern="0" dirty="0" smtClean="0">
                <a:solidFill>
                  <a:srgbClr val="000000"/>
                </a:solidFill>
              </a:rPr>
              <a:t>поселения Цимлянского </a:t>
            </a:r>
            <a:r>
              <a:rPr lang="ru-RU" b="1" kern="0" dirty="0">
                <a:solidFill>
                  <a:srgbClr val="000000"/>
                </a:solidFill>
              </a:rPr>
              <a:t>района Ростовской области  риск возникновения землетрясений</a:t>
            </a:r>
            <a:r>
              <a:rPr lang="ru-RU" sz="1000" b="1" kern="0" dirty="0">
                <a:solidFill>
                  <a:srgbClr val="000000"/>
                </a:solidFill>
              </a:rPr>
              <a:t> </a:t>
            </a:r>
            <a:r>
              <a:rPr lang="ru-RU" b="1" kern="0" dirty="0">
                <a:solidFill>
                  <a:srgbClr val="000000"/>
                </a:solidFill>
              </a:rPr>
              <a:t>не рассматривается</a:t>
            </a:r>
            <a:endParaRPr lang="ru-RU" kern="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82311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Freeform 7"/>
          <p:cNvSpPr>
            <a:spLocks/>
          </p:cNvSpPr>
          <p:nvPr/>
        </p:nvSpPr>
        <p:spPr bwMode="auto">
          <a:xfrm>
            <a:off x="2368550" y="407988"/>
            <a:ext cx="7704138" cy="9145587"/>
          </a:xfrm>
          <a:custGeom>
            <a:avLst/>
            <a:gdLst>
              <a:gd name="T0" fmla="*/ 2147483647 w 4853"/>
              <a:gd name="T1" fmla="*/ 2147483647 h 5761"/>
              <a:gd name="T2" fmla="*/ 2147483647 w 4853"/>
              <a:gd name="T3" fmla="*/ 2147483647 h 5761"/>
              <a:gd name="T4" fmla="*/ 2147483647 w 4853"/>
              <a:gd name="T5" fmla="*/ 2147483647 h 5761"/>
              <a:gd name="T6" fmla="*/ 2147483647 w 4853"/>
              <a:gd name="T7" fmla="*/ 2147483647 h 5761"/>
              <a:gd name="T8" fmla="*/ 2147483647 w 4853"/>
              <a:gd name="T9" fmla="*/ 2147483647 h 5761"/>
              <a:gd name="T10" fmla="*/ 2147483647 w 4853"/>
              <a:gd name="T11" fmla="*/ 2147483647 h 5761"/>
              <a:gd name="T12" fmla="*/ 2147483647 w 4853"/>
              <a:gd name="T13" fmla="*/ 2147483647 h 5761"/>
              <a:gd name="T14" fmla="*/ 2147483647 w 4853"/>
              <a:gd name="T15" fmla="*/ 0 h 5761"/>
              <a:gd name="T16" fmla="*/ 2147483647 w 4853"/>
              <a:gd name="T17" fmla="*/ 2147483647 h 5761"/>
              <a:gd name="T18" fmla="*/ 2147483647 w 4853"/>
              <a:gd name="T19" fmla="*/ 2147483647 h 5761"/>
              <a:gd name="T20" fmla="*/ 0 w 4853"/>
              <a:gd name="T21" fmla="*/ 2147483647 h 5761"/>
              <a:gd name="T22" fmla="*/ 2147483647 w 4853"/>
              <a:gd name="T23" fmla="*/ 2147483647 h 5761"/>
              <a:gd name="T24" fmla="*/ 2147483647 w 4853"/>
              <a:gd name="T25" fmla="*/ 2147483647 h 5761"/>
              <a:gd name="T26" fmla="*/ 2147483647 w 4853"/>
              <a:gd name="T27" fmla="*/ 2147483647 h 5761"/>
              <a:gd name="T28" fmla="*/ 2147483647 w 4853"/>
              <a:gd name="T29" fmla="*/ 2147483647 h 5761"/>
              <a:gd name="T30" fmla="*/ 2147483647 w 4853"/>
              <a:gd name="T31" fmla="*/ 2147483647 h 5761"/>
              <a:gd name="T32" fmla="*/ 2147483647 w 4853"/>
              <a:gd name="T33" fmla="*/ 2147483647 h 5761"/>
              <a:gd name="T34" fmla="*/ 2147483647 w 4853"/>
              <a:gd name="T35" fmla="*/ 2147483647 h 5761"/>
              <a:gd name="T36" fmla="*/ 2147483647 w 4853"/>
              <a:gd name="T37" fmla="*/ 2147483647 h 5761"/>
              <a:gd name="T38" fmla="*/ 2147483647 w 4853"/>
              <a:gd name="T39" fmla="*/ 2147483647 h 5761"/>
              <a:gd name="T40" fmla="*/ 2147483647 w 4853"/>
              <a:gd name="T41" fmla="*/ 2147483647 h 5761"/>
              <a:gd name="T42" fmla="*/ 2147483647 w 4853"/>
              <a:gd name="T43" fmla="*/ 2147483647 h 576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4853"/>
              <a:gd name="T67" fmla="*/ 0 h 5761"/>
              <a:gd name="T68" fmla="*/ 4853 w 4853"/>
              <a:gd name="T69" fmla="*/ 5761 h 576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4853" h="5761">
                <a:moveTo>
                  <a:pt x="4853" y="5761"/>
                </a:moveTo>
                <a:lnTo>
                  <a:pt x="4853" y="4536"/>
                </a:lnTo>
                <a:lnTo>
                  <a:pt x="4354" y="4264"/>
                </a:lnTo>
                <a:lnTo>
                  <a:pt x="3629" y="3311"/>
                </a:lnTo>
                <a:lnTo>
                  <a:pt x="3311" y="2586"/>
                </a:lnTo>
                <a:lnTo>
                  <a:pt x="2812" y="1633"/>
                </a:lnTo>
                <a:lnTo>
                  <a:pt x="2676" y="1043"/>
                </a:lnTo>
                <a:lnTo>
                  <a:pt x="2313" y="0"/>
                </a:lnTo>
                <a:lnTo>
                  <a:pt x="907" y="45"/>
                </a:lnTo>
                <a:lnTo>
                  <a:pt x="91" y="499"/>
                </a:lnTo>
                <a:lnTo>
                  <a:pt x="0" y="1134"/>
                </a:lnTo>
                <a:lnTo>
                  <a:pt x="227" y="1860"/>
                </a:lnTo>
                <a:lnTo>
                  <a:pt x="680" y="1814"/>
                </a:lnTo>
                <a:lnTo>
                  <a:pt x="862" y="2631"/>
                </a:lnTo>
                <a:lnTo>
                  <a:pt x="1587" y="3130"/>
                </a:lnTo>
                <a:lnTo>
                  <a:pt x="1769" y="3447"/>
                </a:lnTo>
                <a:lnTo>
                  <a:pt x="2222" y="3402"/>
                </a:lnTo>
                <a:lnTo>
                  <a:pt x="2404" y="3629"/>
                </a:lnTo>
                <a:lnTo>
                  <a:pt x="2858" y="4581"/>
                </a:lnTo>
                <a:lnTo>
                  <a:pt x="3175" y="5398"/>
                </a:lnTo>
                <a:lnTo>
                  <a:pt x="3175" y="5761"/>
                </a:lnTo>
                <a:lnTo>
                  <a:pt x="4853" y="5761"/>
                </a:lnTo>
                <a:close/>
              </a:path>
            </a:pathLst>
          </a:cu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30723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912813"/>
            <a:ext cx="12801600" cy="766762"/>
          </a:xfrm>
          <a:solidFill>
            <a:srgbClr val="DDDDDD"/>
          </a:solidFill>
        </p:spPr>
        <p:txBody>
          <a:bodyPr/>
          <a:lstStyle/>
          <a:p>
            <a:pPr eaLnBrk="1" hangingPunct="1"/>
            <a:r>
              <a:rPr lang="ru-RU" altLang="ru-RU" sz="3200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Риск возникновения геологических опасных явлений</a:t>
            </a:r>
          </a:p>
        </p:txBody>
      </p:sp>
      <p:sp>
        <p:nvSpPr>
          <p:cNvPr id="30725" name="Text Box 4"/>
          <p:cNvSpPr txBox="1">
            <a:spLocks noChangeArrowheads="1"/>
          </p:cNvSpPr>
          <p:nvPr/>
        </p:nvSpPr>
        <p:spPr bwMode="auto">
          <a:xfrm>
            <a:off x="0" y="0"/>
            <a:ext cx="12801600" cy="946150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95" tIns="45697" rIns="91395" bIns="45697">
            <a:spAutoFit/>
          </a:bodyPr>
          <a:lstStyle>
            <a:lvl1pPr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ru-RU" altLang="ru-RU" sz="2800" b="1" dirty="0">
                <a:solidFill>
                  <a:srgbClr val="000000"/>
                </a:solidFill>
                <a:latin typeface="Times New Roman" pitchFamily="18" charset="0"/>
              </a:rPr>
              <a:t>Паспорт территории Красноярского сельского поселения</a:t>
            </a:r>
          </a:p>
          <a:p>
            <a:pPr algn="ctr" eaLnBrk="1" hangingPunct="1"/>
            <a:r>
              <a:rPr lang="ru-RU" altLang="ru-RU" sz="2800" b="1" dirty="0">
                <a:solidFill>
                  <a:srgbClr val="000000"/>
                </a:solidFill>
                <a:latin typeface="Times New Roman" pitchFamily="18" charset="0"/>
              </a:rPr>
              <a:t>Цимлянского района Ростовской области</a:t>
            </a:r>
          </a:p>
        </p:txBody>
      </p:sp>
      <p:sp>
        <p:nvSpPr>
          <p:cNvPr id="6" name="Rectangle 188"/>
          <p:cNvSpPr>
            <a:spLocks noChangeArrowheads="1"/>
          </p:cNvSpPr>
          <p:nvPr/>
        </p:nvSpPr>
        <p:spPr bwMode="auto">
          <a:xfrm>
            <a:off x="0" y="4551012"/>
            <a:ext cx="12801600" cy="1219906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wrap="square" lIns="65127" tIns="32554" rIns="65127" bIns="32554" anchor="ctr">
            <a:spAutoFit/>
          </a:bodyPr>
          <a:lstStyle/>
          <a:p>
            <a:pPr algn="ctr" defTabSz="651183">
              <a:defRPr/>
            </a:pPr>
            <a:r>
              <a:rPr lang="ru-RU" b="1" kern="0" dirty="0">
                <a:solidFill>
                  <a:srgbClr val="000000"/>
                </a:solidFill>
              </a:rPr>
              <a:t>На территории Красноярского сельского </a:t>
            </a:r>
            <a:r>
              <a:rPr lang="ru-RU" b="1" kern="0" dirty="0" smtClean="0">
                <a:solidFill>
                  <a:srgbClr val="000000"/>
                </a:solidFill>
              </a:rPr>
              <a:t>поселения Цимлянского </a:t>
            </a:r>
            <a:r>
              <a:rPr lang="ru-RU" b="1" kern="0" dirty="0">
                <a:solidFill>
                  <a:srgbClr val="000000"/>
                </a:solidFill>
              </a:rPr>
              <a:t>района Ростовской области  риск возникновения геологических опасных явлений</a:t>
            </a:r>
          </a:p>
          <a:p>
            <a:pPr algn="ctr" defTabSz="651183">
              <a:defRPr/>
            </a:pPr>
            <a:r>
              <a:rPr lang="ru-RU" b="1" kern="0" dirty="0">
                <a:solidFill>
                  <a:srgbClr val="000000"/>
                </a:solidFill>
              </a:rPr>
              <a:t>не </a:t>
            </a:r>
            <a:r>
              <a:rPr lang="ru-RU" b="1" kern="0" dirty="0" smtClean="0">
                <a:solidFill>
                  <a:srgbClr val="000000"/>
                </a:solidFill>
              </a:rPr>
              <a:t>рассматривается</a:t>
            </a:r>
            <a:endParaRPr lang="ru-RU" kern="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32258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Freeform 7"/>
          <p:cNvSpPr>
            <a:spLocks/>
          </p:cNvSpPr>
          <p:nvPr/>
        </p:nvSpPr>
        <p:spPr bwMode="auto">
          <a:xfrm>
            <a:off x="2368550" y="407988"/>
            <a:ext cx="7704138" cy="9145587"/>
          </a:xfrm>
          <a:custGeom>
            <a:avLst/>
            <a:gdLst>
              <a:gd name="T0" fmla="*/ 2147483647 w 4853"/>
              <a:gd name="T1" fmla="*/ 2147483647 h 5761"/>
              <a:gd name="T2" fmla="*/ 2147483647 w 4853"/>
              <a:gd name="T3" fmla="*/ 2147483647 h 5761"/>
              <a:gd name="T4" fmla="*/ 2147483647 w 4853"/>
              <a:gd name="T5" fmla="*/ 2147483647 h 5761"/>
              <a:gd name="T6" fmla="*/ 2147483647 w 4853"/>
              <a:gd name="T7" fmla="*/ 2147483647 h 5761"/>
              <a:gd name="T8" fmla="*/ 2147483647 w 4853"/>
              <a:gd name="T9" fmla="*/ 2147483647 h 5761"/>
              <a:gd name="T10" fmla="*/ 2147483647 w 4853"/>
              <a:gd name="T11" fmla="*/ 2147483647 h 5761"/>
              <a:gd name="T12" fmla="*/ 2147483647 w 4853"/>
              <a:gd name="T13" fmla="*/ 2147483647 h 5761"/>
              <a:gd name="T14" fmla="*/ 2147483647 w 4853"/>
              <a:gd name="T15" fmla="*/ 0 h 5761"/>
              <a:gd name="T16" fmla="*/ 2147483647 w 4853"/>
              <a:gd name="T17" fmla="*/ 2147483647 h 5761"/>
              <a:gd name="T18" fmla="*/ 2147483647 w 4853"/>
              <a:gd name="T19" fmla="*/ 2147483647 h 5761"/>
              <a:gd name="T20" fmla="*/ 0 w 4853"/>
              <a:gd name="T21" fmla="*/ 2147483647 h 5761"/>
              <a:gd name="T22" fmla="*/ 2147483647 w 4853"/>
              <a:gd name="T23" fmla="*/ 2147483647 h 5761"/>
              <a:gd name="T24" fmla="*/ 2147483647 w 4853"/>
              <a:gd name="T25" fmla="*/ 2147483647 h 5761"/>
              <a:gd name="T26" fmla="*/ 2147483647 w 4853"/>
              <a:gd name="T27" fmla="*/ 2147483647 h 5761"/>
              <a:gd name="T28" fmla="*/ 2147483647 w 4853"/>
              <a:gd name="T29" fmla="*/ 2147483647 h 5761"/>
              <a:gd name="T30" fmla="*/ 2147483647 w 4853"/>
              <a:gd name="T31" fmla="*/ 2147483647 h 5761"/>
              <a:gd name="T32" fmla="*/ 2147483647 w 4853"/>
              <a:gd name="T33" fmla="*/ 2147483647 h 5761"/>
              <a:gd name="T34" fmla="*/ 2147483647 w 4853"/>
              <a:gd name="T35" fmla="*/ 2147483647 h 5761"/>
              <a:gd name="T36" fmla="*/ 2147483647 w 4853"/>
              <a:gd name="T37" fmla="*/ 2147483647 h 5761"/>
              <a:gd name="T38" fmla="*/ 2147483647 w 4853"/>
              <a:gd name="T39" fmla="*/ 2147483647 h 5761"/>
              <a:gd name="T40" fmla="*/ 2147483647 w 4853"/>
              <a:gd name="T41" fmla="*/ 2147483647 h 5761"/>
              <a:gd name="T42" fmla="*/ 2147483647 w 4853"/>
              <a:gd name="T43" fmla="*/ 2147483647 h 576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4853"/>
              <a:gd name="T67" fmla="*/ 0 h 5761"/>
              <a:gd name="T68" fmla="*/ 4853 w 4853"/>
              <a:gd name="T69" fmla="*/ 5761 h 576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4853" h="5761">
                <a:moveTo>
                  <a:pt x="4853" y="5761"/>
                </a:moveTo>
                <a:lnTo>
                  <a:pt x="4853" y="4536"/>
                </a:lnTo>
                <a:lnTo>
                  <a:pt x="4354" y="4264"/>
                </a:lnTo>
                <a:lnTo>
                  <a:pt x="3629" y="3311"/>
                </a:lnTo>
                <a:lnTo>
                  <a:pt x="3311" y="2586"/>
                </a:lnTo>
                <a:lnTo>
                  <a:pt x="2812" y="1633"/>
                </a:lnTo>
                <a:lnTo>
                  <a:pt x="2676" y="1043"/>
                </a:lnTo>
                <a:lnTo>
                  <a:pt x="2313" y="0"/>
                </a:lnTo>
                <a:lnTo>
                  <a:pt x="907" y="45"/>
                </a:lnTo>
                <a:lnTo>
                  <a:pt x="91" y="499"/>
                </a:lnTo>
                <a:lnTo>
                  <a:pt x="0" y="1134"/>
                </a:lnTo>
                <a:lnTo>
                  <a:pt x="227" y="1860"/>
                </a:lnTo>
                <a:lnTo>
                  <a:pt x="680" y="1814"/>
                </a:lnTo>
                <a:lnTo>
                  <a:pt x="862" y="2631"/>
                </a:lnTo>
                <a:lnTo>
                  <a:pt x="1587" y="3130"/>
                </a:lnTo>
                <a:lnTo>
                  <a:pt x="1769" y="3447"/>
                </a:lnTo>
                <a:lnTo>
                  <a:pt x="2222" y="3402"/>
                </a:lnTo>
                <a:lnTo>
                  <a:pt x="2404" y="3629"/>
                </a:lnTo>
                <a:lnTo>
                  <a:pt x="2858" y="4581"/>
                </a:lnTo>
                <a:lnTo>
                  <a:pt x="3175" y="5398"/>
                </a:lnTo>
                <a:lnTo>
                  <a:pt x="3175" y="5761"/>
                </a:lnTo>
                <a:lnTo>
                  <a:pt x="4853" y="5761"/>
                </a:lnTo>
                <a:close/>
              </a:path>
            </a:pathLst>
          </a:cu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30723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912813"/>
            <a:ext cx="12801600" cy="766762"/>
          </a:xfrm>
          <a:solidFill>
            <a:srgbClr val="DDDDDD"/>
          </a:solidFill>
        </p:spPr>
        <p:txBody>
          <a:bodyPr/>
          <a:lstStyle/>
          <a:p>
            <a:pPr eaLnBrk="1" hangingPunct="1"/>
            <a:r>
              <a:rPr lang="ru-RU" altLang="ru-RU" sz="3200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Риски подтопления (затопления)</a:t>
            </a:r>
          </a:p>
        </p:txBody>
      </p:sp>
      <p:sp>
        <p:nvSpPr>
          <p:cNvPr id="30725" name="Text Box 4"/>
          <p:cNvSpPr txBox="1">
            <a:spLocks noChangeArrowheads="1"/>
          </p:cNvSpPr>
          <p:nvPr/>
        </p:nvSpPr>
        <p:spPr bwMode="auto">
          <a:xfrm>
            <a:off x="0" y="0"/>
            <a:ext cx="12801600" cy="946150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95" tIns="45697" rIns="91395" bIns="45697">
            <a:spAutoFit/>
          </a:bodyPr>
          <a:lstStyle>
            <a:lvl1pPr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ru-RU" altLang="ru-RU" sz="2800" b="1" dirty="0">
                <a:solidFill>
                  <a:srgbClr val="000000"/>
                </a:solidFill>
                <a:latin typeface="Times New Roman" pitchFamily="18" charset="0"/>
              </a:rPr>
              <a:t>Паспорт территории Красноярского сельского поселения</a:t>
            </a:r>
          </a:p>
          <a:p>
            <a:pPr algn="ctr" eaLnBrk="1" hangingPunct="1"/>
            <a:r>
              <a:rPr lang="ru-RU" altLang="ru-RU" sz="2800" b="1" dirty="0">
                <a:solidFill>
                  <a:srgbClr val="000000"/>
                </a:solidFill>
                <a:latin typeface="Times New Roman" pitchFamily="18" charset="0"/>
              </a:rPr>
              <a:t>Цимлянского района Ростовской области</a:t>
            </a:r>
          </a:p>
        </p:txBody>
      </p:sp>
      <p:graphicFrame>
        <p:nvGraphicFramePr>
          <p:cNvPr id="7" name="Group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3152334"/>
              </p:ext>
            </p:extLst>
          </p:nvPr>
        </p:nvGraphicFramePr>
        <p:xfrm>
          <a:off x="0" y="1657351"/>
          <a:ext cx="12801597" cy="1166460"/>
        </p:xfrm>
        <a:graphic>
          <a:graphicData uri="http://schemas.openxmlformats.org/drawingml/2006/table">
            <a:tbl>
              <a:tblPr/>
              <a:tblGrid>
                <a:gridCol w="1812924"/>
                <a:gridCol w="1812924"/>
                <a:gridCol w="1814513"/>
                <a:gridCol w="1812924"/>
                <a:gridCol w="1812924"/>
                <a:gridCol w="3735388"/>
              </a:tblGrid>
              <a:tr h="243660">
                <a:tc gridSpan="5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Статистика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91330" marR="91330" marT="45630" marB="4563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Оценка риска возникновения ЧС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91330" marR="91330" marT="45630" marB="4563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280136">
                <a:tc>
                  <a:txBody>
                    <a:bodyPr/>
                    <a:lstStyle>
                      <a:lvl1pPr marL="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41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1pPr>
                      <a:lvl2pPr marL="742950" indent="-28575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35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2pPr>
                      <a:lvl3pPr marL="1143000" indent="-22860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30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3pPr>
                      <a:lvl4pPr marL="1600200" indent="-22860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4pPr>
                      <a:lvl5pPr marL="2057400" indent="-22860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5pPr>
                      <a:lvl6pPr marL="2514600" indent="-228600" algn="l" defTabSz="912813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6pPr>
                      <a:lvl7pPr marL="2971800" indent="-228600" algn="l" defTabSz="912813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7pPr>
                      <a:lvl8pPr marL="3429000" indent="-228600" algn="l" defTabSz="912813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8pPr>
                      <a:lvl9pPr marL="3886200" indent="-228600" algn="l" defTabSz="912813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9pPr>
                    </a:lstStyle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2015</a:t>
                      </a:r>
                      <a:endParaRPr kumimoji="0" lang="ru-RU" alt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</a:endParaRPr>
                    </a:p>
                  </a:txBody>
                  <a:tcPr marL="127709" marR="127709" marT="63868" marB="6386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>
                      <a:lvl1pPr marL="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41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1pPr>
                      <a:lvl2pPr marL="742950" indent="-28575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35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2pPr>
                      <a:lvl3pPr marL="1143000" indent="-22860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30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3pPr>
                      <a:lvl4pPr marL="1600200" indent="-22860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4pPr>
                      <a:lvl5pPr marL="2057400" indent="-22860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5pPr>
                      <a:lvl6pPr marL="2514600" indent="-228600" algn="l" defTabSz="912813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6pPr>
                      <a:lvl7pPr marL="2971800" indent="-228600" algn="l" defTabSz="912813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7pPr>
                      <a:lvl8pPr marL="3429000" indent="-228600" algn="l" defTabSz="912813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8pPr>
                      <a:lvl9pPr marL="3886200" indent="-228600" algn="l" defTabSz="912813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9pPr>
                    </a:lstStyle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2016</a:t>
                      </a:r>
                      <a:endParaRPr kumimoji="0" lang="ru-RU" alt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</a:endParaRPr>
                    </a:p>
                  </a:txBody>
                  <a:tcPr marL="127709" marR="127709" marT="63868" marB="6386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>
                      <a:lvl1pPr marL="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41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1pPr>
                      <a:lvl2pPr marL="742950" indent="-28575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35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2pPr>
                      <a:lvl3pPr marL="1143000" indent="-22860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30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3pPr>
                      <a:lvl4pPr marL="1600200" indent="-22860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4pPr>
                      <a:lvl5pPr marL="2057400" indent="-22860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5pPr>
                      <a:lvl6pPr marL="2514600" indent="-228600" algn="l" defTabSz="912813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6pPr>
                      <a:lvl7pPr marL="2971800" indent="-228600" algn="l" defTabSz="912813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7pPr>
                      <a:lvl8pPr marL="3429000" indent="-228600" algn="l" defTabSz="912813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8pPr>
                      <a:lvl9pPr marL="3886200" indent="-228600" algn="l" defTabSz="912813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9pPr>
                    </a:lstStyle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2017</a:t>
                      </a:r>
                      <a:endParaRPr kumimoji="0" lang="ru-RU" alt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</a:endParaRPr>
                    </a:p>
                  </a:txBody>
                  <a:tcPr marL="127709" marR="127709" marT="63868" marB="6386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>
                      <a:lvl1pPr marL="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41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1pPr>
                      <a:lvl2pPr marL="742950" indent="-28575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35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2pPr>
                      <a:lvl3pPr marL="1143000" indent="-22860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30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3pPr>
                      <a:lvl4pPr marL="1600200" indent="-22860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4pPr>
                      <a:lvl5pPr marL="2057400" indent="-22860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5pPr>
                      <a:lvl6pPr marL="2514600" indent="-228600" algn="l" defTabSz="912813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6pPr>
                      <a:lvl7pPr marL="2971800" indent="-228600" algn="l" defTabSz="912813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7pPr>
                      <a:lvl8pPr marL="3429000" indent="-228600" algn="l" defTabSz="912813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8pPr>
                      <a:lvl9pPr marL="3886200" indent="-228600" algn="l" defTabSz="912813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9pPr>
                    </a:lstStyle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2018</a:t>
                      </a:r>
                    </a:p>
                  </a:txBody>
                  <a:tcPr marL="127709" marR="127709" marT="63868" marB="6386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>
                      <a:lvl1pPr marL="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41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1pPr>
                      <a:lvl2pPr marL="742950" indent="-28575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35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2pPr>
                      <a:lvl3pPr marL="1143000" indent="-22860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30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3pPr>
                      <a:lvl4pPr marL="1600200" indent="-22860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4pPr>
                      <a:lvl5pPr marL="2057400" indent="-22860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5pPr>
                      <a:lvl6pPr marL="2514600" indent="-228600" algn="l" defTabSz="912813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6pPr>
                      <a:lvl7pPr marL="2971800" indent="-228600" algn="l" defTabSz="912813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7pPr>
                      <a:lvl8pPr marL="3429000" indent="-228600" algn="l" defTabSz="912813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8pPr>
                      <a:lvl9pPr marL="3886200" indent="-228600" algn="l" defTabSz="912813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9pPr>
                    </a:lstStyle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2019</a:t>
                      </a:r>
                    </a:p>
                  </a:txBody>
                  <a:tcPr marL="127709" marR="127709" marT="63868" marB="6386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642664">
                <a:tc>
                  <a:txBody>
                    <a:bodyPr/>
                    <a:lstStyle/>
                    <a:p>
                      <a:pPr marL="0" marR="0" lvl="0" indent="0" algn="just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 на гидротехнических сооружениях не зафиксировано</a:t>
                      </a:r>
                    </a:p>
                  </a:txBody>
                  <a:tcPr marL="91330" marR="91330" marT="45630" marB="4563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 на гидротехнических сооружениях не зафиксировано</a:t>
                      </a:r>
                    </a:p>
                  </a:txBody>
                  <a:tcPr marL="91330" marR="91330" marT="45630" marB="4563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 на гидротехнических сооружениях не зафиксировано</a:t>
                      </a:r>
                    </a:p>
                  </a:txBody>
                  <a:tcPr marL="91330" marR="91330" marT="45630" marB="4563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 на гидротехнических сооружениях не зафиксировано</a:t>
                      </a:r>
                    </a:p>
                  </a:txBody>
                  <a:tcPr marL="91330" marR="91330" marT="45630" marB="4563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30" marR="91330" marT="45630" marB="4563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Исходя из статистики подтопления маловероятны.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91330" marR="91330" marT="45630" marB="4563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</a:tbl>
          </a:graphicData>
        </a:graphic>
      </p:graphicFrame>
      <p:sp>
        <p:nvSpPr>
          <p:cNvPr id="8" name="Text Box 428"/>
          <p:cNvSpPr txBox="1">
            <a:spLocks noChangeArrowheads="1"/>
          </p:cNvSpPr>
          <p:nvPr/>
        </p:nvSpPr>
        <p:spPr bwMode="auto">
          <a:xfrm>
            <a:off x="0" y="3443292"/>
            <a:ext cx="8972550" cy="699135"/>
          </a:xfrm>
          <a:prstGeom prst="rect">
            <a:avLst/>
          </a:prstGeom>
          <a:solidFill>
            <a:srgbClr val="FFFF99"/>
          </a:solidFill>
          <a:ln w="57150" cmpd="thinThick" algn="ctr">
            <a:solidFill>
              <a:srgbClr val="993300"/>
            </a:solidFill>
            <a:miter lim="800000"/>
            <a:headEnd/>
            <a:tailEnd/>
          </a:ln>
        </p:spPr>
        <p:txBody>
          <a:bodyPr wrap="square" lIns="82768" tIns="41387" rIns="82768" bIns="41387">
            <a:spAutoFit/>
          </a:bodyPr>
          <a:lstStyle>
            <a:lvl1pPr defTabSz="828675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828675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828675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828675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828675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82867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82867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82867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82867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/>
            <a:r>
              <a:rPr lang="ru-RU" altLang="ru-RU" sz="2000" b="1" dirty="0">
                <a:solidFill>
                  <a:srgbClr val="FF0000"/>
                </a:solidFill>
              </a:rPr>
              <a:t>Катастрофическое затопление вероятно при разрушении плотины Цимлянского Водохранилища</a:t>
            </a:r>
          </a:p>
        </p:txBody>
      </p:sp>
      <p:graphicFrame>
        <p:nvGraphicFramePr>
          <p:cNvPr id="9" name="Group 934"/>
          <p:cNvGraphicFramePr>
            <a:graphicFrameLocks noGrp="1"/>
          </p:cNvGraphicFramePr>
          <p:nvPr/>
        </p:nvGraphicFramePr>
        <p:xfrm>
          <a:off x="9280526" y="3144857"/>
          <a:ext cx="3357564" cy="1928820"/>
        </p:xfrm>
        <a:graphic>
          <a:graphicData uri="http://schemas.openxmlformats.org/drawingml/2006/table">
            <a:tbl>
              <a:tblPr/>
              <a:tblGrid>
                <a:gridCol w="1550989"/>
                <a:gridCol w="406400"/>
                <a:gridCol w="738186"/>
                <a:gridCol w="661989"/>
              </a:tblGrid>
              <a:tr h="361950">
                <a:tc>
                  <a:txBody>
                    <a:bodyPr/>
                    <a:lstStyle/>
                    <a:p>
                      <a:pPr marL="0" marR="0" lvl="0" indent="0" algn="ctr" defTabSz="82867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cs typeface="Times New Roman" pitchFamily="18" charset="0"/>
                        </a:rPr>
                        <a:t>Населенны</a:t>
                      </a: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е</a:t>
                      </a: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cs typeface="Times New Roman" pitchFamily="18" charset="0"/>
                        </a:rPr>
                        <a:t> пункт</a:t>
                      </a: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ы</a:t>
                      </a: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cs typeface="Times New Roman" pitchFamily="18" charset="0"/>
                        </a:rPr>
                        <a:t> в зоне затопления 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Unicode MS" pitchFamily="34" charset="-128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867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cs typeface="Times New Roman" pitchFamily="18" charset="0"/>
                        </a:rPr>
                        <a:t>Река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Unicode MS" pitchFamily="34" charset="-128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867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cs typeface="Times New Roman" pitchFamily="18" charset="0"/>
                        </a:rPr>
                        <a:t>Дворов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867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34" charset="-128"/>
                          <a:cs typeface="Times New Roman" pitchFamily="18" charset="0"/>
                        </a:rPr>
                        <a:t>Человек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</a:tr>
              <a:tr h="284164">
                <a:tc>
                  <a:txBody>
                    <a:bodyPr/>
                    <a:lstStyle/>
                    <a:p>
                      <a:pPr marL="79375" marR="0" lvl="0" indent="0" algn="just" defTabSz="82867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ст. Красноярская нижняя часть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867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Дон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867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250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867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5300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</a:tr>
              <a:tr h="142876">
                <a:tc>
                  <a:txBody>
                    <a:bodyPr/>
                    <a:lstStyle/>
                    <a:p>
                      <a:pPr marL="79375" marR="0" lvl="0" indent="0" algn="just" defTabSz="82867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п. Сосенки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867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Дон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867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867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534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</a:tr>
              <a:tr h="142876">
                <a:tc>
                  <a:txBody>
                    <a:bodyPr/>
                    <a:lstStyle/>
                    <a:p>
                      <a:pPr marL="79375" marR="0" lvl="0" indent="0" algn="just" defTabSz="82867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х. Лозной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867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Дон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867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40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867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1910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</a:tr>
              <a:tr h="142876">
                <a:tc>
                  <a:txBody>
                    <a:bodyPr/>
                    <a:lstStyle/>
                    <a:p>
                      <a:pPr marL="79375" marR="0" lvl="0" indent="0" algn="just" defTabSz="82867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</a:pPr>
                      <a:endParaRPr kumimoji="0" lang="ru-RU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867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867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</a:pPr>
                      <a:endParaRPr kumimoji="0" lang="ru-RU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867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</a:pPr>
                      <a:endParaRPr kumimoji="0" lang="ru-RU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</a:tr>
              <a:tr h="141288">
                <a:tc>
                  <a:txBody>
                    <a:bodyPr/>
                    <a:lstStyle/>
                    <a:p>
                      <a:pPr marL="79375" marR="0" lvl="0" indent="0" algn="just" defTabSz="82867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</a:pPr>
                      <a:endParaRPr kumimoji="0" lang="ru-RU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867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</a:pPr>
                      <a:endParaRPr kumimoji="0" lang="ru-RU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867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</a:pPr>
                      <a:endParaRPr kumimoji="0" lang="ru-RU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867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</a:pPr>
                      <a:endParaRPr kumimoji="0" lang="ru-RU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</a:tr>
              <a:tr h="285750">
                <a:tc>
                  <a:txBody>
                    <a:bodyPr/>
                    <a:lstStyle/>
                    <a:p>
                      <a:pPr marL="79375" marR="0" lvl="0" indent="0" algn="just" defTabSz="82867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ст. Камышевская нижняя часть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867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Дон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867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867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1610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</a:tr>
              <a:tr h="142876">
                <a:tc>
                  <a:txBody>
                    <a:bodyPr/>
                    <a:lstStyle/>
                    <a:p>
                      <a:pPr marL="79375" marR="0" lvl="0" indent="0" algn="just" defTabSz="82867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х. Карпов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867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сухая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867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867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141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</a:tr>
              <a:tr h="142876">
                <a:tc>
                  <a:txBody>
                    <a:bodyPr/>
                    <a:lstStyle/>
                    <a:p>
                      <a:pPr marL="79375" marR="0" lvl="0" indent="0" algn="just" defTabSz="82867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х. Рынок – Романовский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867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сухая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867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867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109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</a:tr>
              <a:tr h="141288">
                <a:tc>
                  <a:txBody>
                    <a:bodyPr/>
                    <a:lstStyle/>
                    <a:p>
                      <a:pPr marL="79375" marR="0" lvl="0" indent="0" algn="just" defTabSz="82867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</a:pPr>
                      <a:endParaRPr kumimoji="0" lang="ru-RU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867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</a:pPr>
                      <a:endParaRPr kumimoji="0" lang="ru-RU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867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</a:pPr>
                      <a:endParaRPr kumimoji="0" lang="ru-RU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867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10029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</a:tr>
            </a:tbl>
          </a:graphicData>
        </a:graphic>
      </p:graphicFrame>
      <p:sp>
        <p:nvSpPr>
          <p:cNvPr id="10" name="Rectangle 634"/>
          <p:cNvSpPr>
            <a:spLocks noChangeArrowheads="1"/>
          </p:cNvSpPr>
          <p:nvPr/>
        </p:nvSpPr>
        <p:spPr bwMode="auto">
          <a:xfrm>
            <a:off x="2" y="5534047"/>
            <a:ext cx="2879724" cy="4067175"/>
          </a:xfrm>
          <a:prstGeom prst="rect">
            <a:avLst/>
          </a:prstGeom>
          <a:solidFill>
            <a:srgbClr val="FFCC99">
              <a:alpha val="78822"/>
            </a:srgbClr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 lIns="91227" tIns="45613" rIns="91227" bIns="45613" anchor="ctr">
            <a:spAutoFit/>
          </a:bodyPr>
          <a:lstStyle>
            <a:lvl1pPr defTabSz="912813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2813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2813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2813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2813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/>
            <a:r>
              <a:rPr lang="ru-RU" altLang="ru-RU" sz="1000" b="1">
                <a:solidFill>
                  <a:srgbClr val="000000"/>
                </a:solidFill>
                <a:latin typeface="Times New Roman" pitchFamily="18" charset="0"/>
              </a:rPr>
              <a:t>Превентивные мероприятия</a:t>
            </a:r>
          </a:p>
          <a:p>
            <a:pPr eaLnBrk="1" hangingPunct="1"/>
            <a:r>
              <a:rPr lang="ru-RU" altLang="ru-RU" sz="1000">
                <a:solidFill>
                  <a:srgbClr val="000000"/>
                </a:solidFill>
                <a:latin typeface="Times New Roman" pitchFamily="18" charset="0"/>
              </a:rPr>
              <a:t>1. Подтопление</a:t>
            </a:r>
          </a:p>
          <a:p>
            <a:pPr eaLnBrk="1" hangingPunct="1"/>
            <a:r>
              <a:rPr lang="ru-RU" altLang="ru-RU" sz="1000">
                <a:solidFill>
                  <a:srgbClr val="000000"/>
                </a:solidFill>
                <a:latin typeface="Times New Roman" pitchFamily="18" charset="0"/>
              </a:rPr>
              <a:t>2. Дренирование  территорий (по результатам изысканий и проектирования)</a:t>
            </a:r>
          </a:p>
          <a:p>
            <a:pPr eaLnBrk="1" hangingPunct="1"/>
            <a:r>
              <a:rPr lang="ru-RU" altLang="ru-RU" sz="1000">
                <a:solidFill>
                  <a:srgbClr val="000000"/>
                </a:solidFill>
                <a:latin typeface="Times New Roman" pitchFamily="18" charset="0"/>
              </a:rPr>
              <a:t>3. Оповещение населения</a:t>
            </a:r>
          </a:p>
          <a:p>
            <a:pPr eaLnBrk="1" hangingPunct="1"/>
            <a:r>
              <a:rPr lang="ru-RU" altLang="ru-RU" sz="1000">
                <a:solidFill>
                  <a:srgbClr val="000000"/>
                </a:solidFill>
                <a:latin typeface="Times New Roman" pitchFamily="18" charset="0"/>
              </a:rPr>
              <a:t>4. Предотвращение смыва загрязнений, ГСМ и т.п.</a:t>
            </a:r>
          </a:p>
          <a:p>
            <a:pPr eaLnBrk="1" hangingPunct="1"/>
            <a:r>
              <a:rPr lang="ru-RU" altLang="ru-RU" sz="1000">
                <a:solidFill>
                  <a:srgbClr val="000000"/>
                </a:solidFill>
                <a:latin typeface="Times New Roman" pitchFamily="18" charset="0"/>
              </a:rPr>
              <a:t>5. Подготовка и реконструкция насыпей, дамб</a:t>
            </a:r>
          </a:p>
          <a:p>
            <a:pPr eaLnBrk="1" hangingPunct="1"/>
            <a:r>
              <a:rPr lang="ru-RU" altLang="ru-RU" sz="1000">
                <a:solidFill>
                  <a:srgbClr val="000000"/>
                </a:solidFill>
                <a:latin typeface="Times New Roman" pitchFamily="18" charset="0"/>
              </a:rPr>
              <a:t>6. Контроль за состоянием зданий, сооружений</a:t>
            </a:r>
          </a:p>
          <a:p>
            <a:pPr eaLnBrk="1" hangingPunct="1"/>
            <a:r>
              <a:rPr lang="ru-RU" altLang="ru-RU" sz="1000">
                <a:solidFill>
                  <a:srgbClr val="000000"/>
                </a:solidFill>
                <a:latin typeface="Times New Roman" pitchFamily="18" charset="0"/>
              </a:rPr>
              <a:t>7. Подготовка сил и средств для ликвидации последствий</a:t>
            </a:r>
          </a:p>
          <a:p>
            <a:pPr eaLnBrk="1" hangingPunct="1"/>
            <a:r>
              <a:rPr lang="ru-RU" altLang="ru-RU" sz="1000">
                <a:solidFill>
                  <a:srgbClr val="000000"/>
                </a:solidFill>
                <a:latin typeface="Times New Roman" pitchFamily="18" charset="0"/>
              </a:rPr>
              <a:t>8. Распашка поперек склонов, террасирование склонов</a:t>
            </a:r>
          </a:p>
          <a:p>
            <a:pPr eaLnBrk="1" hangingPunct="1"/>
            <a:r>
              <a:rPr lang="ru-RU" altLang="ru-RU" sz="1000">
                <a:solidFill>
                  <a:srgbClr val="000000"/>
                </a:solidFill>
                <a:latin typeface="Times New Roman" pitchFamily="18" charset="0"/>
              </a:rPr>
              <a:t>9. Берего- и дноукрепительные работы</a:t>
            </a:r>
          </a:p>
          <a:p>
            <a:pPr eaLnBrk="1" hangingPunct="1"/>
            <a:r>
              <a:rPr lang="ru-RU" altLang="ru-RU" sz="1000">
                <a:solidFill>
                  <a:srgbClr val="000000"/>
                </a:solidFill>
                <a:latin typeface="Times New Roman" pitchFamily="18" charset="0"/>
              </a:rPr>
              <a:t>10. Спрямление русла (для малых рек и водотоков)</a:t>
            </a:r>
          </a:p>
          <a:p>
            <a:pPr eaLnBrk="1" hangingPunct="1"/>
            <a:r>
              <a:rPr lang="ru-RU" altLang="ru-RU" sz="1000">
                <a:solidFill>
                  <a:srgbClr val="000000"/>
                </a:solidFill>
                <a:latin typeface="Times New Roman" pitchFamily="18" charset="0"/>
              </a:rPr>
              <a:t>11. Обвалование сплошное  и по участкам</a:t>
            </a:r>
          </a:p>
          <a:p>
            <a:pPr eaLnBrk="1" hangingPunct="1"/>
            <a:r>
              <a:rPr lang="ru-RU" altLang="ru-RU" sz="1000">
                <a:solidFill>
                  <a:srgbClr val="000000"/>
                </a:solidFill>
                <a:latin typeface="Times New Roman" pitchFamily="18" charset="0"/>
              </a:rPr>
              <a:t>12. Подсыпка территорий</a:t>
            </a:r>
          </a:p>
          <a:p>
            <a:pPr eaLnBrk="1" hangingPunct="1"/>
            <a:r>
              <a:rPr lang="ru-RU" altLang="ru-RU" sz="1000">
                <a:solidFill>
                  <a:srgbClr val="000000"/>
                </a:solidFill>
                <a:latin typeface="Times New Roman" pitchFamily="18" charset="0"/>
              </a:rPr>
              <a:t>13. Ограничение использования некоторых объектов</a:t>
            </a:r>
          </a:p>
          <a:p>
            <a:pPr eaLnBrk="1" hangingPunct="1"/>
            <a:r>
              <a:rPr lang="ru-RU" altLang="ru-RU" sz="1000">
                <a:solidFill>
                  <a:srgbClr val="000000"/>
                </a:solidFill>
                <a:latin typeface="Times New Roman" pitchFamily="18" charset="0"/>
              </a:rPr>
              <a:t>14. Разработка планов и различных сценариев.</a:t>
            </a:r>
          </a:p>
          <a:p>
            <a:pPr eaLnBrk="1" hangingPunct="1"/>
            <a:r>
              <a:rPr lang="ru-RU" altLang="ru-RU" sz="1000">
                <a:solidFill>
                  <a:srgbClr val="000000"/>
                </a:solidFill>
                <a:latin typeface="Times New Roman" pitchFamily="18" charset="0"/>
              </a:rPr>
              <a:t>15.  Подготовка руководящего состава</a:t>
            </a:r>
          </a:p>
          <a:p>
            <a:pPr eaLnBrk="1" hangingPunct="1"/>
            <a:r>
              <a:rPr lang="ru-RU" altLang="ru-RU" sz="1000">
                <a:solidFill>
                  <a:srgbClr val="000000"/>
                </a:solidFill>
                <a:latin typeface="Times New Roman" pitchFamily="18" charset="0"/>
              </a:rPr>
              <a:t>16. Составление проектов защиты территорий, их планомерная реализация</a:t>
            </a:r>
          </a:p>
          <a:p>
            <a:pPr eaLnBrk="1" hangingPunct="1"/>
            <a:r>
              <a:rPr lang="ru-RU" altLang="ru-RU" sz="1000">
                <a:solidFill>
                  <a:srgbClr val="000000"/>
                </a:solidFill>
                <a:latin typeface="Times New Roman" pitchFamily="18" charset="0"/>
              </a:rPr>
              <a:t>17. Водопоглощающие скважины (по результатам изысканий)</a:t>
            </a:r>
          </a:p>
        </p:txBody>
      </p:sp>
      <p:sp>
        <p:nvSpPr>
          <p:cNvPr id="11" name="Прямоугольник 217"/>
          <p:cNvSpPr>
            <a:spLocks noChangeArrowheads="1"/>
          </p:cNvSpPr>
          <p:nvPr/>
        </p:nvSpPr>
        <p:spPr bwMode="auto">
          <a:xfrm>
            <a:off x="3016424" y="8545016"/>
            <a:ext cx="3959225" cy="363538"/>
          </a:xfrm>
          <a:prstGeom prst="rect">
            <a:avLst/>
          </a:prstGeom>
          <a:solidFill>
            <a:srgbClr val="CCFFCC"/>
          </a:solidFill>
          <a:ln w="9525" algn="ctr">
            <a:solidFill>
              <a:srgbClr val="000000"/>
            </a:solidFill>
            <a:round/>
            <a:headEnd/>
            <a:tailEnd/>
          </a:ln>
        </p:spPr>
        <p:txBody>
          <a:bodyPr wrap="none" lIns="91227" tIns="45613" rIns="91227" bIns="45613" anchor="ctr"/>
          <a:lstStyle>
            <a:lvl1pPr defTabSz="1279525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279525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279525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279525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279525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/>
            <a:r>
              <a:rPr lang="ru-RU" altLang="ru-RU" sz="1300" b="1">
                <a:solidFill>
                  <a:srgbClr val="000000"/>
                </a:solidFill>
                <a:latin typeface="Times New Roman" pitchFamily="18" charset="0"/>
              </a:rPr>
              <a:t>Авиационная разведка не проводится</a:t>
            </a:r>
          </a:p>
        </p:txBody>
      </p:sp>
      <p:sp>
        <p:nvSpPr>
          <p:cNvPr id="12" name="Прямоугольник 217"/>
          <p:cNvSpPr>
            <a:spLocks noChangeArrowheads="1"/>
          </p:cNvSpPr>
          <p:nvPr/>
        </p:nvSpPr>
        <p:spPr bwMode="auto">
          <a:xfrm>
            <a:off x="3016424" y="8902203"/>
            <a:ext cx="3959225" cy="434974"/>
          </a:xfrm>
          <a:prstGeom prst="rect">
            <a:avLst/>
          </a:prstGeom>
          <a:solidFill>
            <a:srgbClr val="CCFFCC"/>
          </a:solidFill>
          <a:ln w="9525" algn="ctr">
            <a:solidFill>
              <a:srgbClr val="000000"/>
            </a:solidFill>
            <a:round/>
            <a:headEnd/>
            <a:tailEnd/>
          </a:ln>
        </p:spPr>
        <p:txBody>
          <a:bodyPr wrap="none" lIns="91227" tIns="45613" rIns="91227" bIns="45613" anchor="ctr"/>
          <a:lstStyle>
            <a:lvl1pPr defTabSz="1279525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279525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279525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279525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279525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/>
            <a:r>
              <a:rPr lang="ru-RU" altLang="ru-RU" sz="1300" b="1">
                <a:solidFill>
                  <a:srgbClr val="000000"/>
                </a:solidFill>
                <a:latin typeface="Times New Roman" pitchFamily="18" charset="0"/>
              </a:rPr>
              <a:t>Объекты экономики</a:t>
            </a:r>
          </a:p>
          <a:p>
            <a:pPr algn="ctr" eaLnBrk="1" hangingPunct="1"/>
            <a:r>
              <a:rPr lang="ru-RU" altLang="ru-RU" sz="1300" b="1">
                <a:solidFill>
                  <a:srgbClr val="000000"/>
                </a:solidFill>
                <a:latin typeface="Times New Roman" pitchFamily="18" charset="0"/>
              </a:rPr>
              <a:t> в зону подтопления не попадают</a:t>
            </a:r>
          </a:p>
        </p:txBody>
      </p:sp>
    </p:spTree>
    <p:extLst>
      <p:ext uri="{BB962C8B-B14F-4D97-AF65-F5344CB8AC3E}">
        <p14:creationId xmlns:p14="http://schemas.microsoft.com/office/powerpoint/2010/main" val="13660069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"/>
          <p:cNvSpPr>
            <a:spLocks noChangeArrowheads="1"/>
          </p:cNvSpPr>
          <p:nvPr/>
        </p:nvSpPr>
        <p:spPr bwMode="auto">
          <a:xfrm>
            <a:off x="7640" y="35432"/>
            <a:ext cx="12801600" cy="400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182" tIns="45591" rIns="91182" bIns="45591" numCol="1" anchor="ctr" anchorCtr="0" compatLnSpc="1">
            <a:prstTxWarp prst="textNoShape">
              <a:avLst/>
            </a:prstTxWarp>
            <a:spAutoFit/>
          </a:bodyPr>
          <a:lstStyle>
            <a:lvl1pPr eaLnBrk="0" hangingPunct="0"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hangingPunct="0"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hangingPunct="0"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hangingPunct="0"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hangingPunct="0"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911898">
              <a:tabLst>
                <a:tab pos="5351062" algn="l"/>
              </a:tabLst>
              <a:defRPr/>
            </a:pPr>
            <a:r>
              <a:rPr lang="ru-RU" altLang="ru-RU" sz="2000" b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В</a:t>
            </a:r>
            <a:r>
              <a:rPr lang="ru-RU" altLang="ru-RU" sz="2000" b="1" dirty="0" bmk="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едомость привлечения сил и средств для ликвидации последствий ЧС</a:t>
            </a:r>
            <a:endParaRPr lang="ru-RU" altLang="ru-RU" sz="2800" dirty="0">
              <a:solidFill>
                <a:srgbClr val="000000"/>
              </a:solidFill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/>
          </p:nvPr>
        </p:nvGraphicFramePr>
        <p:xfrm>
          <a:off x="4" y="552129"/>
          <a:ext cx="12793959" cy="9058705"/>
        </p:xfrm>
        <a:graphic>
          <a:graphicData uri="http://schemas.openxmlformats.org/drawingml/2006/table">
            <a:tbl>
              <a:tblPr firstRow="1" firstCol="1" bandRow="1"/>
              <a:tblGrid>
                <a:gridCol w="479503">
                  <a:extLst>
                    <a:ext uri="{9D8B030D-6E8A-4147-A177-3AD203B41FA5}">
                      <a16:colId xmlns:a16="http://schemas.microsoft.com/office/drawing/2014/main" xmlns="" val="4129616901"/>
                    </a:ext>
                  </a:extLst>
                </a:gridCol>
                <a:gridCol w="1246566">
                  <a:extLst>
                    <a:ext uri="{9D8B030D-6E8A-4147-A177-3AD203B41FA5}">
                      <a16:colId xmlns:a16="http://schemas.microsoft.com/office/drawing/2014/main" xmlns="" val="1780783950"/>
                    </a:ext>
                  </a:extLst>
                </a:gridCol>
                <a:gridCol w="627596">
                  <a:extLst>
                    <a:ext uri="{9D8B030D-6E8A-4147-A177-3AD203B41FA5}">
                      <a16:colId xmlns:a16="http://schemas.microsoft.com/office/drawing/2014/main" xmlns="" val="3084303492"/>
                    </a:ext>
                  </a:extLst>
                </a:gridCol>
                <a:gridCol w="627596">
                  <a:extLst>
                    <a:ext uri="{9D8B030D-6E8A-4147-A177-3AD203B41FA5}">
                      <a16:colId xmlns:a16="http://schemas.microsoft.com/office/drawing/2014/main" xmlns="" val="190814839"/>
                    </a:ext>
                  </a:extLst>
                </a:gridCol>
                <a:gridCol w="509697">
                  <a:extLst>
                    <a:ext uri="{9D8B030D-6E8A-4147-A177-3AD203B41FA5}">
                      <a16:colId xmlns:a16="http://schemas.microsoft.com/office/drawing/2014/main" xmlns="" val="1017414573"/>
                    </a:ext>
                  </a:extLst>
                </a:gridCol>
                <a:gridCol w="865551">
                  <a:extLst>
                    <a:ext uri="{9D8B030D-6E8A-4147-A177-3AD203B41FA5}">
                      <a16:colId xmlns:a16="http://schemas.microsoft.com/office/drawing/2014/main" xmlns="" val="4099589982"/>
                    </a:ext>
                  </a:extLst>
                </a:gridCol>
                <a:gridCol w="865551">
                  <a:extLst>
                    <a:ext uri="{9D8B030D-6E8A-4147-A177-3AD203B41FA5}">
                      <a16:colId xmlns:a16="http://schemas.microsoft.com/office/drawing/2014/main" xmlns="" val="3277739665"/>
                    </a:ext>
                  </a:extLst>
                </a:gridCol>
                <a:gridCol w="831762">
                  <a:extLst>
                    <a:ext uri="{9D8B030D-6E8A-4147-A177-3AD203B41FA5}">
                      <a16:colId xmlns:a16="http://schemas.microsoft.com/office/drawing/2014/main" xmlns="" val="208993581"/>
                    </a:ext>
                  </a:extLst>
                </a:gridCol>
                <a:gridCol w="806600">
                  <a:extLst>
                    <a:ext uri="{9D8B030D-6E8A-4147-A177-3AD203B41FA5}">
                      <a16:colId xmlns:a16="http://schemas.microsoft.com/office/drawing/2014/main" xmlns="" val="1357787053"/>
                    </a:ext>
                  </a:extLst>
                </a:gridCol>
                <a:gridCol w="831762">
                  <a:extLst>
                    <a:ext uri="{9D8B030D-6E8A-4147-A177-3AD203B41FA5}">
                      <a16:colId xmlns:a16="http://schemas.microsoft.com/office/drawing/2014/main" xmlns="" val="428412550"/>
                    </a:ext>
                  </a:extLst>
                </a:gridCol>
                <a:gridCol w="754841">
                  <a:extLst>
                    <a:ext uri="{9D8B030D-6E8A-4147-A177-3AD203B41FA5}">
                      <a16:colId xmlns:a16="http://schemas.microsoft.com/office/drawing/2014/main" xmlns="" val="3292881524"/>
                    </a:ext>
                  </a:extLst>
                </a:gridCol>
                <a:gridCol w="754841">
                  <a:extLst>
                    <a:ext uri="{9D8B030D-6E8A-4147-A177-3AD203B41FA5}">
                      <a16:colId xmlns:a16="http://schemas.microsoft.com/office/drawing/2014/main" xmlns="" val="1302772604"/>
                    </a:ext>
                  </a:extLst>
                </a:gridCol>
                <a:gridCol w="724646">
                  <a:extLst>
                    <a:ext uri="{9D8B030D-6E8A-4147-A177-3AD203B41FA5}">
                      <a16:colId xmlns:a16="http://schemas.microsoft.com/office/drawing/2014/main" xmlns="" val="2095028575"/>
                    </a:ext>
                  </a:extLst>
                </a:gridCol>
                <a:gridCol w="115515">
                  <a:extLst>
                    <a:ext uri="{9D8B030D-6E8A-4147-A177-3AD203B41FA5}">
                      <a16:colId xmlns:a16="http://schemas.microsoft.com/office/drawing/2014/main" xmlns="" val="1009107041"/>
                    </a:ext>
                  </a:extLst>
                </a:gridCol>
                <a:gridCol w="2751932">
                  <a:extLst>
                    <a:ext uri="{9D8B030D-6E8A-4147-A177-3AD203B41FA5}">
                      <a16:colId xmlns:a16="http://schemas.microsoft.com/office/drawing/2014/main" xmlns="" val="3712488020"/>
                    </a:ext>
                  </a:extLst>
                </a:gridCol>
              </a:tblGrid>
              <a:tr h="78631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№ п/п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Привлечение в соответствии с планами применения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Привлекалось фактически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Нормативное время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Нормативный документ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показателей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Расстояние до места ЧС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Недостатки в реагировании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3041125474"/>
                  </a:ext>
                </a:extLst>
              </a:tr>
              <a:tr h="58974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Получение информации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3216322800"/>
                  </a:ext>
                </a:extLst>
              </a:tr>
              <a:tr h="344014">
                <a:tc gridSpan="1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Функциональные подсистемы РСЧС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AEEF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50331402"/>
                  </a:ext>
                </a:extLst>
              </a:tr>
              <a:tr h="245725">
                <a:tc gridSpan="1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МЧС России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2564805442"/>
                  </a:ext>
                </a:extLst>
              </a:tr>
              <a:tr h="245725">
                <a:tc gridSpan="1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Органы повседневного управления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3945279661"/>
                  </a:ext>
                </a:extLst>
              </a:tr>
              <a:tr h="40565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ЦУКС по субъекту РФ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68220253"/>
                  </a:ext>
                </a:extLst>
              </a:tr>
              <a:tr h="334823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ОПУ: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621626976"/>
                  </a:ext>
                </a:extLst>
              </a:tr>
              <a:tr h="245725">
                <a:tc gridSpan="1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Территориальные органы 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3500934496"/>
                  </a:ext>
                </a:extLst>
              </a:tr>
              <a:tr h="58404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ОГ регионального центра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3762762456"/>
                  </a:ext>
                </a:extLst>
              </a:tr>
              <a:tr h="49144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ОГ ГУ МЧС России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686480317"/>
                  </a:ext>
                </a:extLst>
              </a:tr>
              <a:tr h="119481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ОГ пожарно-спасательного гарнизона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Приказ  ГУ МЧС России по РО №700  от 09.12.2013г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3872085199"/>
                  </a:ext>
                </a:extLst>
              </a:tr>
              <a:tr h="57020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ОШ регионального центра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933640684"/>
                  </a:ext>
                </a:extLst>
              </a:tr>
              <a:tr h="49144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ОШ ГУ МЧС России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2189922596"/>
                  </a:ext>
                </a:extLst>
              </a:tr>
              <a:tr h="563226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территориальные органы: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r>
                        <a:rPr lang="ru-RU" sz="1100" b="1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835703754"/>
                  </a:ext>
                </a:extLst>
              </a:tr>
              <a:tr h="245725">
                <a:tc gridSpan="1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5365750" algn="l"/>
                        </a:tabLs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Силы и средства ликвидации ЧС 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3640848572"/>
                  </a:ext>
                </a:extLst>
              </a:tr>
              <a:tr h="73717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Аэромобильная группировка СРФ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4239458173"/>
                  </a:ext>
                </a:extLst>
              </a:tr>
              <a:tr h="49144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1.1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Подразделения ФПС СРФ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2764958699"/>
                  </a:ext>
                </a:extLst>
              </a:tr>
              <a:tr h="49144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1.2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Подразделения ППС СРФ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87513366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231414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/>
          </p:nvPr>
        </p:nvGraphicFramePr>
        <p:xfrm>
          <a:off x="15240" y="2"/>
          <a:ext cx="12793961" cy="9629316"/>
        </p:xfrm>
        <a:graphic>
          <a:graphicData uri="http://schemas.openxmlformats.org/drawingml/2006/table">
            <a:tbl>
              <a:tblPr firstRow="1" firstCol="1" bandRow="1"/>
              <a:tblGrid>
                <a:gridCol w="479503">
                  <a:extLst>
                    <a:ext uri="{9D8B030D-6E8A-4147-A177-3AD203B41FA5}">
                      <a16:colId xmlns:a16="http://schemas.microsoft.com/office/drawing/2014/main" xmlns="" val="3510777593"/>
                    </a:ext>
                  </a:extLst>
                </a:gridCol>
                <a:gridCol w="1246566">
                  <a:extLst>
                    <a:ext uri="{9D8B030D-6E8A-4147-A177-3AD203B41FA5}">
                      <a16:colId xmlns:a16="http://schemas.microsoft.com/office/drawing/2014/main" xmlns="" val="1042365540"/>
                    </a:ext>
                  </a:extLst>
                </a:gridCol>
                <a:gridCol w="627596">
                  <a:extLst>
                    <a:ext uri="{9D8B030D-6E8A-4147-A177-3AD203B41FA5}">
                      <a16:colId xmlns:a16="http://schemas.microsoft.com/office/drawing/2014/main" xmlns="" val="1291358279"/>
                    </a:ext>
                  </a:extLst>
                </a:gridCol>
                <a:gridCol w="575512">
                  <a:extLst>
                    <a:ext uri="{9D8B030D-6E8A-4147-A177-3AD203B41FA5}">
                      <a16:colId xmlns:a16="http://schemas.microsoft.com/office/drawing/2014/main" xmlns="" val="473366050"/>
                    </a:ext>
                  </a:extLst>
                </a:gridCol>
                <a:gridCol w="561781">
                  <a:extLst>
                    <a:ext uri="{9D8B030D-6E8A-4147-A177-3AD203B41FA5}">
                      <a16:colId xmlns:a16="http://schemas.microsoft.com/office/drawing/2014/main" xmlns="" val="4159104476"/>
                    </a:ext>
                  </a:extLst>
                </a:gridCol>
                <a:gridCol w="865551">
                  <a:extLst>
                    <a:ext uri="{9D8B030D-6E8A-4147-A177-3AD203B41FA5}">
                      <a16:colId xmlns:a16="http://schemas.microsoft.com/office/drawing/2014/main" xmlns="" val="1637654881"/>
                    </a:ext>
                  </a:extLst>
                </a:gridCol>
                <a:gridCol w="865551">
                  <a:extLst>
                    <a:ext uri="{9D8B030D-6E8A-4147-A177-3AD203B41FA5}">
                      <a16:colId xmlns:a16="http://schemas.microsoft.com/office/drawing/2014/main" xmlns="" val="4235608934"/>
                    </a:ext>
                  </a:extLst>
                </a:gridCol>
                <a:gridCol w="831762">
                  <a:extLst>
                    <a:ext uri="{9D8B030D-6E8A-4147-A177-3AD203B41FA5}">
                      <a16:colId xmlns:a16="http://schemas.microsoft.com/office/drawing/2014/main" xmlns="" val="75180526"/>
                    </a:ext>
                  </a:extLst>
                </a:gridCol>
                <a:gridCol w="979810">
                  <a:extLst>
                    <a:ext uri="{9D8B030D-6E8A-4147-A177-3AD203B41FA5}">
                      <a16:colId xmlns:a16="http://schemas.microsoft.com/office/drawing/2014/main" xmlns="" val="3337906326"/>
                    </a:ext>
                  </a:extLst>
                </a:gridCol>
                <a:gridCol w="936104">
                  <a:extLst>
                    <a:ext uri="{9D8B030D-6E8A-4147-A177-3AD203B41FA5}">
                      <a16:colId xmlns:a16="http://schemas.microsoft.com/office/drawing/2014/main" xmlns="" val="4189125140"/>
                    </a:ext>
                  </a:extLst>
                </a:gridCol>
                <a:gridCol w="792088">
                  <a:extLst>
                    <a:ext uri="{9D8B030D-6E8A-4147-A177-3AD203B41FA5}">
                      <a16:colId xmlns:a16="http://schemas.microsoft.com/office/drawing/2014/main" xmlns="" val="541391541"/>
                    </a:ext>
                  </a:extLst>
                </a:gridCol>
                <a:gridCol w="792088">
                  <a:extLst>
                    <a:ext uri="{9D8B030D-6E8A-4147-A177-3AD203B41FA5}">
                      <a16:colId xmlns:a16="http://schemas.microsoft.com/office/drawing/2014/main" xmlns="" val="1233954462"/>
                    </a:ext>
                  </a:extLst>
                </a:gridCol>
                <a:gridCol w="936104">
                  <a:extLst>
                    <a:ext uri="{9D8B030D-6E8A-4147-A177-3AD203B41FA5}">
                      <a16:colId xmlns:a16="http://schemas.microsoft.com/office/drawing/2014/main" xmlns="" val="340264211"/>
                    </a:ext>
                  </a:extLst>
                </a:gridCol>
                <a:gridCol w="2303945">
                  <a:extLst>
                    <a:ext uri="{9D8B030D-6E8A-4147-A177-3AD203B41FA5}">
                      <a16:colId xmlns:a16="http://schemas.microsoft.com/office/drawing/2014/main" xmlns="" val="1479381423"/>
                    </a:ext>
                  </a:extLst>
                </a:gridCol>
              </a:tblGrid>
              <a:tr h="812146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№ п/п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Привлечение в соответствии с планами применения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Привлекалось фактически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Нормативное время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Нормативный документ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показателей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Расстояние до места ЧС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Недостатки в реагировании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4262969"/>
                  </a:ext>
                </a:extLst>
              </a:tr>
              <a:tr h="60911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Получение информации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2094280484"/>
                  </a:ext>
                </a:extLst>
              </a:tr>
              <a:tr h="46709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1.3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Подразделения ГИМС СРФ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45441307"/>
                  </a:ext>
                </a:extLst>
              </a:tr>
              <a:tr h="47040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1.4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Подразделения ВГСЧ СРФ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696702168"/>
                  </a:ext>
                </a:extLst>
              </a:tr>
              <a:tr h="45931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1.5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Подразделения ЦЭПП СРФ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252717311"/>
                  </a:ext>
                </a:extLst>
              </a:tr>
              <a:tr h="36544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1.6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СВФ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77058101"/>
                  </a:ext>
                </a:extLst>
              </a:tr>
              <a:tr h="5120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1.7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Авиационные подразделения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895188194"/>
                  </a:ext>
                </a:extLst>
              </a:tr>
              <a:tr h="91983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1.8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Другие структурные подразделения, организации и учреждения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43590750"/>
                  </a:ext>
                </a:extLst>
              </a:tr>
              <a:tr h="89109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Структурные подразделения ЦА МЧС России на территории субъекта РФ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827367902"/>
                  </a:ext>
                </a:extLst>
              </a:tr>
              <a:tr h="512064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силы и средства ликвидации ЧС: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780188731"/>
                  </a:ext>
                </a:extLst>
              </a:tr>
              <a:tr h="459312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МЧС России: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190812447"/>
                  </a:ext>
                </a:extLst>
              </a:tr>
              <a:tr h="263796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Минздрав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4213000605"/>
                  </a:ext>
                </a:extLst>
              </a:tr>
              <a:tr h="306208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Органы повседневного управления Минздрава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2686356823"/>
                  </a:ext>
                </a:extLst>
              </a:tr>
              <a:tr h="71287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2.1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Оперативный дежурный тер.центра ВЦМК «Защита»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5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5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5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969707033"/>
                  </a:ext>
                </a:extLst>
              </a:tr>
              <a:tr h="390174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Всего за ОПУ ВСМК: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266992810"/>
                  </a:ext>
                </a:extLst>
              </a:tr>
              <a:tr h="382760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ОПУ: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965907927"/>
                  </a:ext>
                </a:extLst>
              </a:tr>
              <a:tr h="382760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Территориальные органы Минздрава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662406432"/>
                  </a:ext>
                </a:extLst>
              </a:tr>
              <a:tr h="71287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Дежурные врачи медучреждений различного профиля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 smtClean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 dirty="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12362006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891435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Таблица 2"/>
          <p:cNvGraphicFramePr>
            <a:graphicFrameLocks noGrp="1"/>
          </p:cNvGraphicFramePr>
          <p:nvPr>
            <p:extLst/>
          </p:nvPr>
        </p:nvGraphicFramePr>
        <p:xfrm>
          <a:off x="7640" y="21"/>
          <a:ext cx="12793961" cy="9601201"/>
        </p:xfrm>
        <a:graphic>
          <a:graphicData uri="http://schemas.openxmlformats.org/drawingml/2006/table">
            <a:tbl>
              <a:tblPr firstRow="1" firstCol="1" bandRow="1"/>
              <a:tblGrid>
                <a:gridCol w="479503">
                  <a:extLst>
                    <a:ext uri="{9D8B030D-6E8A-4147-A177-3AD203B41FA5}">
                      <a16:colId xmlns:a16="http://schemas.microsoft.com/office/drawing/2014/main" xmlns="" val="2183867191"/>
                    </a:ext>
                  </a:extLst>
                </a:gridCol>
                <a:gridCol w="1246566">
                  <a:extLst>
                    <a:ext uri="{9D8B030D-6E8A-4147-A177-3AD203B41FA5}">
                      <a16:colId xmlns:a16="http://schemas.microsoft.com/office/drawing/2014/main" xmlns="" val="1251406380"/>
                    </a:ext>
                  </a:extLst>
                </a:gridCol>
                <a:gridCol w="627596">
                  <a:extLst>
                    <a:ext uri="{9D8B030D-6E8A-4147-A177-3AD203B41FA5}">
                      <a16:colId xmlns:a16="http://schemas.microsoft.com/office/drawing/2014/main" xmlns="" val="811616020"/>
                    </a:ext>
                  </a:extLst>
                </a:gridCol>
                <a:gridCol w="575512">
                  <a:extLst>
                    <a:ext uri="{9D8B030D-6E8A-4147-A177-3AD203B41FA5}">
                      <a16:colId xmlns:a16="http://schemas.microsoft.com/office/drawing/2014/main" xmlns="" val="2888743277"/>
                    </a:ext>
                  </a:extLst>
                </a:gridCol>
                <a:gridCol w="561781">
                  <a:extLst>
                    <a:ext uri="{9D8B030D-6E8A-4147-A177-3AD203B41FA5}">
                      <a16:colId xmlns:a16="http://schemas.microsoft.com/office/drawing/2014/main" xmlns="" val="1111729052"/>
                    </a:ext>
                  </a:extLst>
                </a:gridCol>
                <a:gridCol w="865551">
                  <a:extLst>
                    <a:ext uri="{9D8B030D-6E8A-4147-A177-3AD203B41FA5}">
                      <a16:colId xmlns:a16="http://schemas.microsoft.com/office/drawing/2014/main" xmlns="" val="831942240"/>
                    </a:ext>
                  </a:extLst>
                </a:gridCol>
                <a:gridCol w="865551">
                  <a:extLst>
                    <a:ext uri="{9D8B030D-6E8A-4147-A177-3AD203B41FA5}">
                      <a16:colId xmlns:a16="http://schemas.microsoft.com/office/drawing/2014/main" xmlns="" val="2498129480"/>
                    </a:ext>
                  </a:extLst>
                </a:gridCol>
                <a:gridCol w="831762">
                  <a:extLst>
                    <a:ext uri="{9D8B030D-6E8A-4147-A177-3AD203B41FA5}">
                      <a16:colId xmlns:a16="http://schemas.microsoft.com/office/drawing/2014/main" xmlns="" val="2322798208"/>
                    </a:ext>
                  </a:extLst>
                </a:gridCol>
                <a:gridCol w="979810">
                  <a:extLst>
                    <a:ext uri="{9D8B030D-6E8A-4147-A177-3AD203B41FA5}">
                      <a16:colId xmlns:a16="http://schemas.microsoft.com/office/drawing/2014/main" xmlns="" val="2132221538"/>
                    </a:ext>
                  </a:extLst>
                </a:gridCol>
                <a:gridCol w="936104">
                  <a:extLst>
                    <a:ext uri="{9D8B030D-6E8A-4147-A177-3AD203B41FA5}">
                      <a16:colId xmlns:a16="http://schemas.microsoft.com/office/drawing/2014/main" xmlns="" val="2502160845"/>
                    </a:ext>
                  </a:extLst>
                </a:gridCol>
                <a:gridCol w="792088">
                  <a:extLst>
                    <a:ext uri="{9D8B030D-6E8A-4147-A177-3AD203B41FA5}">
                      <a16:colId xmlns:a16="http://schemas.microsoft.com/office/drawing/2014/main" xmlns="" val="853992750"/>
                    </a:ext>
                  </a:extLst>
                </a:gridCol>
                <a:gridCol w="792088">
                  <a:extLst>
                    <a:ext uri="{9D8B030D-6E8A-4147-A177-3AD203B41FA5}">
                      <a16:colId xmlns:a16="http://schemas.microsoft.com/office/drawing/2014/main" xmlns="" val="1676913441"/>
                    </a:ext>
                  </a:extLst>
                </a:gridCol>
                <a:gridCol w="936104">
                  <a:extLst>
                    <a:ext uri="{9D8B030D-6E8A-4147-A177-3AD203B41FA5}">
                      <a16:colId xmlns:a16="http://schemas.microsoft.com/office/drawing/2014/main" xmlns="" val="2148672614"/>
                    </a:ext>
                  </a:extLst>
                </a:gridCol>
                <a:gridCol w="2303945">
                  <a:extLst>
                    <a:ext uri="{9D8B030D-6E8A-4147-A177-3AD203B41FA5}">
                      <a16:colId xmlns:a16="http://schemas.microsoft.com/office/drawing/2014/main" xmlns="" val="4024504271"/>
                    </a:ext>
                  </a:extLst>
                </a:gridCol>
              </a:tblGrid>
              <a:tr h="924720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№ п/п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Привлечение в соответствии с планами применения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Привлекалось фактически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Нормативное время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Нормативный документ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показателей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Расстояние до места ЧС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Недостатки в реагировании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247401374"/>
                  </a:ext>
                </a:extLst>
              </a:tr>
              <a:tr h="478516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Получение информации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2194549473"/>
                  </a:ext>
                </a:extLst>
              </a:tr>
              <a:tr h="95707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Ответственный дежурный ФБУ здравоохранения «Центр гигиены и эпидемиологии»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147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1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57443272"/>
                  </a:ext>
                </a:extLst>
              </a:tr>
              <a:tr h="53587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Ответственный дежурный </a:t>
                      </a:r>
                      <a:r>
                        <a:rPr lang="ru-RU" sz="1100" dirty="0" err="1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тер.фонда</a:t>
                      </a: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ОМС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901007957"/>
                  </a:ext>
                </a:extLst>
              </a:tr>
              <a:tr h="481832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территориальные органы: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098173756"/>
                  </a:ext>
                </a:extLst>
              </a:tr>
              <a:tr h="398780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Силы и средства ликвидации ЧС Минздрава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572697284"/>
                  </a:ext>
                </a:extLst>
              </a:tr>
              <a:tr h="74271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Бригада специализированной медицинской помощи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505917737"/>
                  </a:ext>
                </a:extLst>
              </a:tr>
              <a:tr h="47459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Станции скорой помощи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147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1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682492696"/>
                  </a:ext>
                </a:extLst>
              </a:tr>
              <a:tr h="55829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Мобильный медицинский отряд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207757408"/>
                  </a:ext>
                </a:extLst>
              </a:tr>
              <a:tr h="63804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Комплексная хирургическая бригада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380412708"/>
                  </a:ext>
                </a:extLst>
              </a:tr>
              <a:tr h="36449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Инфекционная бригада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151968799"/>
                  </a:ext>
                </a:extLst>
              </a:tr>
              <a:tr h="47853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Психотерапевтическая бригада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17598496"/>
                  </a:ext>
                </a:extLst>
              </a:tr>
              <a:tr h="57383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Токсико-терапевтическая бригада</a:t>
                      </a:r>
                      <a:endParaRPr lang="ru-RU" sz="15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836937263"/>
                  </a:ext>
                </a:extLst>
              </a:tr>
              <a:tr h="478535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силы и средства ликвидации ЧС: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46591507"/>
                  </a:ext>
                </a:extLst>
              </a:tr>
              <a:tr h="478535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Итого за Минздрав России: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731090809"/>
                  </a:ext>
                </a:extLst>
              </a:tr>
              <a:tr h="398780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Минприроды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144241833"/>
                  </a:ext>
                </a:extLst>
              </a:tr>
              <a:tr h="319024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Органы повседневного управления Минприроды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864589303"/>
                  </a:ext>
                </a:extLst>
              </a:tr>
              <a:tr h="319024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ОПУ: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294462307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50119027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/>
          </p:nvPr>
        </p:nvGraphicFramePr>
        <p:xfrm>
          <a:off x="7640" y="23"/>
          <a:ext cx="12793961" cy="9771173"/>
        </p:xfrm>
        <a:graphic>
          <a:graphicData uri="http://schemas.openxmlformats.org/drawingml/2006/table">
            <a:tbl>
              <a:tblPr firstRow="1" firstCol="1" bandRow="1"/>
              <a:tblGrid>
                <a:gridCol w="479503">
                  <a:extLst>
                    <a:ext uri="{9D8B030D-6E8A-4147-A177-3AD203B41FA5}">
                      <a16:colId xmlns:a16="http://schemas.microsoft.com/office/drawing/2014/main" xmlns="" val="487051862"/>
                    </a:ext>
                  </a:extLst>
                </a:gridCol>
                <a:gridCol w="1246566">
                  <a:extLst>
                    <a:ext uri="{9D8B030D-6E8A-4147-A177-3AD203B41FA5}">
                      <a16:colId xmlns:a16="http://schemas.microsoft.com/office/drawing/2014/main" xmlns="" val="3496448293"/>
                    </a:ext>
                  </a:extLst>
                </a:gridCol>
                <a:gridCol w="627596">
                  <a:extLst>
                    <a:ext uri="{9D8B030D-6E8A-4147-A177-3AD203B41FA5}">
                      <a16:colId xmlns:a16="http://schemas.microsoft.com/office/drawing/2014/main" xmlns="" val="3668335045"/>
                    </a:ext>
                  </a:extLst>
                </a:gridCol>
                <a:gridCol w="575512">
                  <a:extLst>
                    <a:ext uri="{9D8B030D-6E8A-4147-A177-3AD203B41FA5}">
                      <a16:colId xmlns:a16="http://schemas.microsoft.com/office/drawing/2014/main" xmlns="" val="1956239988"/>
                    </a:ext>
                  </a:extLst>
                </a:gridCol>
                <a:gridCol w="561781">
                  <a:extLst>
                    <a:ext uri="{9D8B030D-6E8A-4147-A177-3AD203B41FA5}">
                      <a16:colId xmlns:a16="http://schemas.microsoft.com/office/drawing/2014/main" xmlns="" val="4060889146"/>
                    </a:ext>
                  </a:extLst>
                </a:gridCol>
                <a:gridCol w="865551">
                  <a:extLst>
                    <a:ext uri="{9D8B030D-6E8A-4147-A177-3AD203B41FA5}">
                      <a16:colId xmlns:a16="http://schemas.microsoft.com/office/drawing/2014/main" xmlns="" val="2456068940"/>
                    </a:ext>
                  </a:extLst>
                </a:gridCol>
                <a:gridCol w="865551">
                  <a:extLst>
                    <a:ext uri="{9D8B030D-6E8A-4147-A177-3AD203B41FA5}">
                      <a16:colId xmlns:a16="http://schemas.microsoft.com/office/drawing/2014/main" xmlns="" val="1286948465"/>
                    </a:ext>
                  </a:extLst>
                </a:gridCol>
                <a:gridCol w="831762">
                  <a:extLst>
                    <a:ext uri="{9D8B030D-6E8A-4147-A177-3AD203B41FA5}">
                      <a16:colId xmlns:a16="http://schemas.microsoft.com/office/drawing/2014/main" xmlns="" val="4285622560"/>
                    </a:ext>
                  </a:extLst>
                </a:gridCol>
                <a:gridCol w="979810">
                  <a:extLst>
                    <a:ext uri="{9D8B030D-6E8A-4147-A177-3AD203B41FA5}">
                      <a16:colId xmlns:a16="http://schemas.microsoft.com/office/drawing/2014/main" xmlns="" val="2620723707"/>
                    </a:ext>
                  </a:extLst>
                </a:gridCol>
                <a:gridCol w="936104">
                  <a:extLst>
                    <a:ext uri="{9D8B030D-6E8A-4147-A177-3AD203B41FA5}">
                      <a16:colId xmlns:a16="http://schemas.microsoft.com/office/drawing/2014/main" xmlns="" val="3238765957"/>
                    </a:ext>
                  </a:extLst>
                </a:gridCol>
                <a:gridCol w="792088">
                  <a:extLst>
                    <a:ext uri="{9D8B030D-6E8A-4147-A177-3AD203B41FA5}">
                      <a16:colId xmlns:a16="http://schemas.microsoft.com/office/drawing/2014/main" xmlns="" val="3307363571"/>
                    </a:ext>
                  </a:extLst>
                </a:gridCol>
                <a:gridCol w="792088">
                  <a:extLst>
                    <a:ext uri="{9D8B030D-6E8A-4147-A177-3AD203B41FA5}">
                      <a16:colId xmlns:a16="http://schemas.microsoft.com/office/drawing/2014/main" xmlns="" val="1227324584"/>
                    </a:ext>
                  </a:extLst>
                </a:gridCol>
                <a:gridCol w="936104">
                  <a:extLst>
                    <a:ext uri="{9D8B030D-6E8A-4147-A177-3AD203B41FA5}">
                      <a16:colId xmlns:a16="http://schemas.microsoft.com/office/drawing/2014/main" xmlns="" val="3794682356"/>
                    </a:ext>
                  </a:extLst>
                </a:gridCol>
                <a:gridCol w="2303945">
                  <a:extLst>
                    <a:ext uri="{9D8B030D-6E8A-4147-A177-3AD203B41FA5}">
                      <a16:colId xmlns:a16="http://schemas.microsoft.com/office/drawing/2014/main" xmlns="" val="1795078635"/>
                    </a:ext>
                  </a:extLst>
                </a:gridCol>
              </a:tblGrid>
              <a:tr h="988639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№ п/п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Привлечение в соответствии с планами применения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Привлекалось фактически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Нормативное время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Нормативный документ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показателей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Расстояние до места ЧС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Недостатки в реагировании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379422943"/>
                  </a:ext>
                </a:extLst>
              </a:tr>
              <a:tr h="60313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Получение информации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420438121"/>
                  </a:ext>
                </a:extLst>
              </a:tr>
              <a:tr h="31029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Территориальные органы Минприроды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166549412"/>
                  </a:ext>
                </a:extLst>
              </a:tr>
              <a:tr h="546598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территориальные органы: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12781655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Силы и средства ликвидации ЧС Минприроды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270480602"/>
                  </a:ext>
                </a:extLst>
              </a:tr>
              <a:tr h="512064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силы и средства ликвидации ЧС: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726635768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err="1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Минкомсвязь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829022166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Органы повседневного управления </a:t>
                      </a:r>
                      <a:r>
                        <a:rPr lang="ru-RU" sz="1100" dirty="0" err="1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Минкомсвязи</a:t>
                      </a: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713866799"/>
                  </a:ext>
                </a:extLst>
              </a:tr>
              <a:tr h="321462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ОПУ: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650591187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Территориальные органы </a:t>
                      </a:r>
                      <a:r>
                        <a:rPr lang="ru-RU" sz="1100" dirty="0" err="1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Минкомсвязи</a:t>
                      </a: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095257333"/>
                  </a:ext>
                </a:extLst>
              </a:tr>
              <a:tr h="642926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территориальные органы: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97434697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Силы и средства ликвидации ЧС </a:t>
                      </a:r>
                      <a:r>
                        <a:rPr lang="ru-RU" sz="1100" dirty="0" err="1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Минкомсвязи</a:t>
                      </a: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204041626"/>
                  </a:ext>
                </a:extLst>
              </a:tr>
              <a:tr h="512064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силы и средства ликвидации ЧС: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2867644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Минтранс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54147799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Органы повседневного управления Минтранса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015688558"/>
                  </a:ext>
                </a:extLst>
              </a:tr>
              <a:tr h="321462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ОПУ: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9661144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Территориальные органы Минтранса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13341980"/>
                  </a:ext>
                </a:extLst>
              </a:tr>
              <a:tr h="321462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ОПУ: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416246073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563232225"/>
                  </a:ext>
                </a:extLst>
              </a:tr>
              <a:tr h="561292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территориальные органы: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14671690"/>
                  </a:ext>
                </a:extLst>
              </a:tr>
              <a:tr h="322731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94557977"/>
                  </a:ext>
                </a:extLst>
              </a:tr>
              <a:tr h="512064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силы и средства ликвидации ЧС: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61886291"/>
                  </a:ext>
                </a:extLst>
              </a:tr>
              <a:tr h="401829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Итого за ФП РСЧС: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8854776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97536774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/>
          </p:nvPr>
        </p:nvGraphicFramePr>
        <p:xfrm>
          <a:off x="9559" y="13766"/>
          <a:ext cx="12793961" cy="11866101"/>
        </p:xfrm>
        <a:graphic>
          <a:graphicData uri="http://schemas.openxmlformats.org/drawingml/2006/table">
            <a:tbl>
              <a:tblPr firstRow="1" firstCol="1" bandRow="1"/>
              <a:tblGrid>
                <a:gridCol w="479503">
                  <a:extLst>
                    <a:ext uri="{9D8B030D-6E8A-4147-A177-3AD203B41FA5}">
                      <a16:colId xmlns:a16="http://schemas.microsoft.com/office/drawing/2014/main" xmlns="" val="3407734190"/>
                    </a:ext>
                  </a:extLst>
                </a:gridCol>
                <a:gridCol w="1246566">
                  <a:extLst>
                    <a:ext uri="{9D8B030D-6E8A-4147-A177-3AD203B41FA5}">
                      <a16:colId xmlns:a16="http://schemas.microsoft.com/office/drawing/2014/main" xmlns="" val="140577033"/>
                    </a:ext>
                  </a:extLst>
                </a:gridCol>
                <a:gridCol w="627596">
                  <a:extLst>
                    <a:ext uri="{9D8B030D-6E8A-4147-A177-3AD203B41FA5}">
                      <a16:colId xmlns:a16="http://schemas.microsoft.com/office/drawing/2014/main" xmlns="" val="3525632412"/>
                    </a:ext>
                  </a:extLst>
                </a:gridCol>
                <a:gridCol w="575512">
                  <a:extLst>
                    <a:ext uri="{9D8B030D-6E8A-4147-A177-3AD203B41FA5}">
                      <a16:colId xmlns:a16="http://schemas.microsoft.com/office/drawing/2014/main" xmlns="" val="1224047616"/>
                    </a:ext>
                  </a:extLst>
                </a:gridCol>
                <a:gridCol w="561781">
                  <a:extLst>
                    <a:ext uri="{9D8B030D-6E8A-4147-A177-3AD203B41FA5}">
                      <a16:colId xmlns:a16="http://schemas.microsoft.com/office/drawing/2014/main" xmlns="" val="315251980"/>
                    </a:ext>
                  </a:extLst>
                </a:gridCol>
                <a:gridCol w="865551">
                  <a:extLst>
                    <a:ext uri="{9D8B030D-6E8A-4147-A177-3AD203B41FA5}">
                      <a16:colId xmlns:a16="http://schemas.microsoft.com/office/drawing/2014/main" xmlns="" val="2661792507"/>
                    </a:ext>
                  </a:extLst>
                </a:gridCol>
                <a:gridCol w="865551">
                  <a:extLst>
                    <a:ext uri="{9D8B030D-6E8A-4147-A177-3AD203B41FA5}">
                      <a16:colId xmlns:a16="http://schemas.microsoft.com/office/drawing/2014/main" xmlns="" val="1693306583"/>
                    </a:ext>
                  </a:extLst>
                </a:gridCol>
                <a:gridCol w="831762">
                  <a:extLst>
                    <a:ext uri="{9D8B030D-6E8A-4147-A177-3AD203B41FA5}">
                      <a16:colId xmlns:a16="http://schemas.microsoft.com/office/drawing/2014/main" xmlns="" val="1917734699"/>
                    </a:ext>
                  </a:extLst>
                </a:gridCol>
                <a:gridCol w="979810">
                  <a:extLst>
                    <a:ext uri="{9D8B030D-6E8A-4147-A177-3AD203B41FA5}">
                      <a16:colId xmlns:a16="http://schemas.microsoft.com/office/drawing/2014/main" xmlns="" val="4282354229"/>
                    </a:ext>
                  </a:extLst>
                </a:gridCol>
                <a:gridCol w="936104">
                  <a:extLst>
                    <a:ext uri="{9D8B030D-6E8A-4147-A177-3AD203B41FA5}">
                      <a16:colId xmlns:a16="http://schemas.microsoft.com/office/drawing/2014/main" xmlns="" val="3305427715"/>
                    </a:ext>
                  </a:extLst>
                </a:gridCol>
                <a:gridCol w="792088">
                  <a:extLst>
                    <a:ext uri="{9D8B030D-6E8A-4147-A177-3AD203B41FA5}">
                      <a16:colId xmlns:a16="http://schemas.microsoft.com/office/drawing/2014/main" xmlns="" val="1276981954"/>
                    </a:ext>
                  </a:extLst>
                </a:gridCol>
                <a:gridCol w="792088">
                  <a:extLst>
                    <a:ext uri="{9D8B030D-6E8A-4147-A177-3AD203B41FA5}">
                      <a16:colId xmlns:a16="http://schemas.microsoft.com/office/drawing/2014/main" xmlns="" val="2738053924"/>
                    </a:ext>
                  </a:extLst>
                </a:gridCol>
                <a:gridCol w="936104">
                  <a:extLst>
                    <a:ext uri="{9D8B030D-6E8A-4147-A177-3AD203B41FA5}">
                      <a16:colId xmlns:a16="http://schemas.microsoft.com/office/drawing/2014/main" xmlns="" val="3219751980"/>
                    </a:ext>
                  </a:extLst>
                </a:gridCol>
                <a:gridCol w="2303945">
                  <a:extLst>
                    <a:ext uri="{9D8B030D-6E8A-4147-A177-3AD203B41FA5}">
                      <a16:colId xmlns:a16="http://schemas.microsoft.com/office/drawing/2014/main" xmlns="" val="3498512011"/>
                    </a:ext>
                  </a:extLst>
                </a:gridCol>
              </a:tblGrid>
              <a:tr h="885826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№ п/п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Привлечение в соответствии с планами применения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Привлекалось фактически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Нормативное время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Нормативный документ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показателей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Расстояние до места ЧС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Недостатки в реагировании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147463285"/>
                  </a:ext>
                </a:extLst>
              </a:tr>
              <a:tr h="54040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Получение информации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587233917"/>
                  </a:ext>
                </a:extLst>
              </a:tr>
              <a:tr h="336279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Территориальные подсистемы РСЧС</a:t>
                      </a:r>
                      <a:endParaRPr lang="ru-RU" sz="13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67540521"/>
                  </a:ext>
                </a:extLst>
              </a:tr>
              <a:tr h="28803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Координационные органы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50435112"/>
                  </a:ext>
                </a:extLst>
              </a:tr>
              <a:tr h="34137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КЧС и ОПБ субъекта РФ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432724980"/>
                  </a:ext>
                </a:extLst>
              </a:tr>
              <a:tr h="8534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КЧС и ОПБ муниципального образования субъекта РФ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147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Постановление главы администрации №820 от 27.12.2017г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163839053"/>
                  </a:ext>
                </a:extLst>
              </a:tr>
              <a:tr h="68275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КЧС и ОПБ муниципального образования субъекта РФ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684344670"/>
                  </a:ext>
                </a:extLst>
              </a:tr>
              <a:tr h="68275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КЧС и ОПБ муниципального образования субъекта РФ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03441974"/>
                  </a:ext>
                </a:extLst>
              </a:tr>
              <a:tr h="34137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ОГ КЧС и ОПБ субъекта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042582957"/>
                  </a:ext>
                </a:extLst>
              </a:tr>
              <a:tr h="5120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ОГ КЧС и ОПБ муниципального образования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259090541"/>
                  </a:ext>
                </a:extLst>
              </a:tr>
              <a:tr h="34137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ОШ (КЧС и ОПБ объекта)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649901602"/>
                  </a:ext>
                </a:extLst>
              </a:tr>
              <a:tr h="5120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ОШ (КЧС и ОПБ муниципального образования)</a:t>
                      </a:r>
                      <a:endParaRPr lang="ru-RU" sz="15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111607629"/>
                  </a:ext>
                </a:extLst>
              </a:tr>
              <a:tr h="341376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КЧС и ОПБ субъекта: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386592281"/>
                  </a:ext>
                </a:extLst>
              </a:tr>
              <a:tr h="336279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Органы повседневного управления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483891999"/>
                  </a:ext>
                </a:extLst>
              </a:tr>
              <a:tr h="34137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ДДС субъекта Администрации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222500663"/>
                  </a:ext>
                </a:extLst>
              </a:tr>
              <a:tr h="5120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ЕДДС муниципального образования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635806954"/>
                  </a:ext>
                </a:extLst>
              </a:tr>
              <a:tr h="5120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ЕДДС муниципального образования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216068851"/>
                  </a:ext>
                </a:extLst>
              </a:tr>
              <a:tr h="5120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ЕДДС муниципального образования</a:t>
                      </a:r>
                      <a:endParaRPr lang="ru-RU" sz="15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540872136"/>
                  </a:ext>
                </a:extLst>
              </a:tr>
              <a:tr h="336279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ЕДДС: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79278028"/>
                  </a:ext>
                </a:extLst>
              </a:tr>
              <a:tr h="336279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Силы и средства ликвидации ЧС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973663331"/>
                  </a:ext>
                </a:extLst>
              </a:tr>
              <a:tr h="27232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Газовая служба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764369485"/>
                  </a:ext>
                </a:extLst>
              </a:tr>
              <a:tr h="34137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Медицинская служба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024762850"/>
                  </a:ext>
                </a:extLst>
              </a:tr>
              <a:tr h="5120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Аварийно-спасательные формирования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579002673"/>
                  </a:ext>
                </a:extLst>
              </a:tr>
              <a:tr h="34137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Энергетическая служба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23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08246820"/>
                  </a:ext>
                </a:extLst>
              </a:tr>
              <a:tr h="34137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Коммунальная служба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25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535328459"/>
                  </a:ext>
                </a:extLst>
              </a:tr>
              <a:tr h="5120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Другие силы и средства ликвидации ЧС</a:t>
                      </a:r>
                      <a:endParaRPr lang="ru-RU" sz="15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19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75518515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032353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" name="Rectangle 4"/>
          <p:cNvSpPr>
            <a:spLocks noChangeArrowheads="1"/>
          </p:cNvSpPr>
          <p:nvPr/>
        </p:nvSpPr>
        <p:spPr bwMode="auto">
          <a:xfrm>
            <a:off x="0" y="912813"/>
            <a:ext cx="12801600" cy="766762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127865" tIns="63938" rIns="127865" bIns="63938" anchor="ctr"/>
          <a:lstStyle/>
          <a:p>
            <a:pPr algn="ctr" defTabSz="1279525"/>
            <a:r>
              <a:rPr lang="ru-RU" sz="3100">
                <a:solidFill>
                  <a:schemeClr val="tx2"/>
                </a:solidFill>
                <a:latin typeface="Times New Roman" pitchFamily="18" charset="0"/>
              </a:rPr>
              <a:t>Источники рисков ЧС</a:t>
            </a:r>
          </a:p>
        </p:txBody>
      </p:sp>
      <p:graphicFrame>
        <p:nvGraphicFramePr>
          <p:cNvPr id="1026" name="Object 5"/>
          <p:cNvGraphicFramePr>
            <a:graphicFrameLocks noChangeAspect="1"/>
          </p:cNvGraphicFramePr>
          <p:nvPr/>
        </p:nvGraphicFramePr>
        <p:xfrm>
          <a:off x="0" y="1638300"/>
          <a:ext cx="12896850" cy="3984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8" name="Лист" r:id="rId4" imgW="8029432" imgH="2486025" progId="Excel.Sheet.8">
                  <p:embed/>
                </p:oleObj>
              </mc:Choice>
              <mc:Fallback>
                <p:oleObj name="Лист" r:id="rId4" imgW="8029432" imgH="2486025" progId="Excel.Sheet.8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1638300"/>
                        <a:ext cx="12896850" cy="39846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29" name="Text Box 4"/>
          <p:cNvSpPr txBox="1">
            <a:spLocks noChangeArrowheads="1"/>
          </p:cNvSpPr>
          <p:nvPr/>
        </p:nvSpPr>
        <p:spPr bwMode="auto">
          <a:xfrm>
            <a:off x="0" y="0"/>
            <a:ext cx="12801600" cy="946150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91395" tIns="45697" rIns="91395" bIns="45697">
            <a:spAutoFit/>
          </a:bodyPr>
          <a:lstStyle/>
          <a:p>
            <a:pPr algn="ctr" defTabSz="1279525"/>
            <a:r>
              <a:rPr lang="ru-RU" sz="2800" b="1">
                <a:solidFill>
                  <a:schemeClr val="tx2"/>
                </a:solidFill>
                <a:latin typeface="Times New Roman" pitchFamily="18" charset="0"/>
              </a:rPr>
              <a:t>Паспорт территории Красноярского сельского поселения</a:t>
            </a:r>
          </a:p>
          <a:p>
            <a:pPr algn="ctr" defTabSz="1279525"/>
            <a:r>
              <a:rPr lang="ru-RU" sz="2800" b="1">
                <a:solidFill>
                  <a:schemeClr val="tx2"/>
                </a:solidFill>
                <a:latin typeface="Times New Roman" pitchFamily="18" charset="0"/>
              </a:rPr>
              <a:t>Цимлянского района Ростовской области</a:t>
            </a:r>
          </a:p>
        </p:txBody>
      </p:sp>
    </p:spTree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/>
          </p:nvPr>
        </p:nvGraphicFramePr>
        <p:xfrm>
          <a:off x="7640" y="13772"/>
          <a:ext cx="12793961" cy="6082985"/>
        </p:xfrm>
        <a:graphic>
          <a:graphicData uri="http://schemas.openxmlformats.org/drawingml/2006/table">
            <a:tbl>
              <a:tblPr firstRow="1" firstCol="1" bandRow="1"/>
              <a:tblGrid>
                <a:gridCol w="479503">
                  <a:extLst>
                    <a:ext uri="{9D8B030D-6E8A-4147-A177-3AD203B41FA5}">
                      <a16:colId xmlns:a16="http://schemas.microsoft.com/office/drawing/2014/main" xmlns="" val="2720773614"/>
                    </a:ext>
                  </a:extLst>
                </a:gridCol>
                <a:gridCol w="1246566">
                  <a:extLst>
                    <a:ext uri="{9D8B030D-6E8A-4147-A177-3AD203B41FA5}">
                      <a16:colId xmlns:a16="http://schemas.microsoft.com/office/drawing/2014/main" xmlns="" val="3898689218"/>
                    </a:ext>
                  </a:extLst>
                </a:gridCol>
                <a:gridCol w="627596">
                  <a:extLst>
                    <a:ext uri="{9D8B030D-6E8A-4147-A177-3AD203B41FA5}">
                      <a16:colId xmlns:a16="http://schemas.microsoft.com/office/drawing/2014/main" xmlns="" val="175032523"/>
                    </a:ext>
                  </a:extLst>
                </a:gridCol>
                <a:gridCol w="575512">
                  <a:extLst>
                    <a:ext uri="{9D8B030D-6E8A-4147-A177-3AD203B41FA5}">
                      <a16:colId xmlns:a16="http://schemas.microsoft.com/office/drawing/2014/main" xmlns="" val="541042877"/>
                    </a:ext>
                  </a:extLst>
                </a:gridCol>
                <a:gridCol w="561781">
                  <a:extLst>
                    <a:ext uri="{9D8B030D-6E8A-4147-A177-3AD203B41FA5}">
                      <a16:colId xmlns:a16="http://schemas.microsoft.com/office/drawing/2014/main" xmlns="" val="696866474"/>
                    </a:ext>
                  </a:extLst>
                </a:gridCol>
                <a:gridCol w="865551">
                  <a:extLst>
                    <a:ext uri="{9D8B030D-6E8A-4147-A177-3AD203B41FA5}">
                      <a16:colId xmlns:a16="http://schemas.microsoft.com/office/drawing/2014/main" xmlns="" val="2171300598"/>
                    </a:ext>
                  </a:extLst>
                </a:gridCol>
                <a:gridCol w="865551">
                  <a:extLst>
                    <a:ext uri="{9D8B030D-6E8A-4147-A177-3AD203B41FA5}">
                      <a16:colId xmlns:a16="http://schemas.microsoft.com/office/drawing/2014/main" xmlns="" val="2026199940"/>
                    </a:ext>
                  </a:extLst>
                </a:gridCol>
                <a:gridCol w="831762">
                  <a:extLst>
                    <a:ext uri="{9D8B030D-6E8A-4147-A177-3AD203B41FA5}">
                      <a16:colId xmlns:a16="http://schemas.microsoft.com/office/drawing/2014/main" xmlns="" val="1764007075"/>
                    </a:ext>
                  </a:extLst>
                </a:gridCol>
                <a:gridCol w="979810">
                  <a:extLst>
                    <a:ext uri="{9D8B030D-6E8A-4147-A177-3AD203B41FA5}">
                      <a16:colId xmlns:a16="http://schemas.microsoft.com/office/drawing/2014/main" xmlns="" val="2710519578"/>
                    </a:ext>
                  </a:extLst>
                </a:gridCol>
                <a:gridCol w="936104">
                  <a:extLst>
                    <a:ext uri="{9D8B030D-6E8A-4147-A177-3AD203B41FA5}">
                      <a16:colId xmlns:a16="http://schemas.microsoft.com/office/drawing/2014/main" xmlns="" val="2957633988"/>
                    </a:ext>
                  </a:extLst>
                </a:gridCol>
                <a:gridCol w="792088">
                  <a:extLst>
                    <a:ext uri="{9D8B030D-6E8A-4147-A177-3AD203B41FA5}">
                      <a16:colId xmlns:a16="http://schemas.microsoft.com/office/drawing/2014/main" xmlns="" val="746391306"/>
                    </a:ext>
                  </a:extLst>
                </a:gridCol>
                <a:gridCol w="792088">
                  <a:extLst>
                    <a:ext uri="{9D8B030D-6E8A-4147-A177-3AD203B41FA5}">
                      <a16:colId xmlns:a16="http://schemas.microsoft.com/office/drawing/2014/main" xmlns="" val="4026836226"/>
                    </a:ext>
                  </a:extLst>
                </a:gridCol>
                <a:gridCol w="936104">
                  <a:extLst>
                    <a:ext uri="{9D8B030D-6E8A-4147-A177-3AD203B41FA5}">
                      <a16:colId xmlns:a16="http://schemas.microsoft.com/office/drawing/2014/main" xmlns="" val="3673405990"/>
                    </a:ext>
                  </a:extLst>
                </a:gridCol>
                <a:gridCol w="2303945">
                  <a:extLst>
                    <a:ext uri="{9D8B030D-6E8A-4147-A177-3AD203B41FA5}">
                      <a16:colId xmlns:a16="http://schemas.microsoft.com/office/drawing/2014/main" xmlns="" val="2999882609"/>
                    </a:ext>
                  </a:extLst>
                </a:gridCol>
              </a:tblGrid>
              <a:tr h="885826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№ п/п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Привлечение в соответствии с планами применения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Привлекалось фактически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Нормативное время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Нормативный документ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показателей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Расстояние до места ЧС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Недостатки в реагировании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97602774"/>
                  </a:ext>
                </a:extLst>
              </a:tr>
              <a:tr h="54040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Получение информации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697748497"/>
                  </a:ext>
                </a:extLst>
              </a:tr>
              <a:tr h="91681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Ответственный дежурный ФБУ здравоохранения «Центр гигиены и эпидемиологии»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340946476"/>
                  </a:ext>
                </a:extLst>
              </a:tr>
              <a:tr h="643595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Всего за силы и средства ликвидации ЧС субъекта: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73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52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735539381"/>
                  </a:ext>
                </a:extLst>
              </a:tr>
              <a:tr h="432048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Итого за ТП РСЧС: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73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52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901502106"/>
                  </a:ext>
                </a:extLst>
              </a:tr>
              <a:tr h="360039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Другие министерства и ведомства (организации), не имеющие функциональных подсистем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609802436"/>
                  </a:ext>
                </a:extLst>
              </a:tr>
              <a:tr h="36003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Прокуратура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60134646"/>
                  </a:ext>
                </a:extLst>
              </a:tr>
              <a:tr h="36003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ФСБ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119408377"/>
                  </a:ext>
                </a:extLst>
              </a:tr>
              <a:tr h="36003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Следственный комитет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706171736"/>
                  </a:ext>
                </a:extLst>
              </a:tr>
              <a:tr h="864095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Итого за министерства и ведомства, не имеющие функциональных подсистем 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596568903"/>
                  </a:ext>
                </a:extLst>
              </a:tr>
              <a:tr h="360039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ИТОГО за РСЧС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71999479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1190118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Freeform 7"/>
          <p:cNvSpPr>
            <a:spLocks/>
          </p:cNvSpPr>
          <p:nvPr/>
        </p:nvSpPr>
        <p:spPr bwMode="auto">
          <a:xfrm>
            <a:off x="2368550" y="407988"/>
            <a:ext cx="7704138" cy="9145587"/>
          </a:xfrm>
          <a:custGeom>
            <a:avLst/>
            <a:gdLst>
              <a:gd name="T0" fmla="*/ 2147483647 w 4853"/>
              <a:gd name="T1" fmla="*/ 2147483647 h 5761"/>
              <a:gd name="T2" fmla="*/ 2147483647 w 4853"/>
              <a:gd name="T3" fmla="*/ 2147483647 h 5761"/>
              <a:gd name="T4" fmla="*/ 2147483647 w 4853"/>
              <a:gd name="T5" fmla="*/ 2147483647 h 5761"/>
              <a:gd name="T6" fmla="*/ 2147483647 w 4853"/>
              <a:gd name="T7" fmla="*/ 2147483647 h 5761"/>
              <a:gd name="T8" fmla="*/ 2147483647 w 4853"/>
              <a:gd name="T9" fmla="*/ 2147483647 h 5761"/>
              <a:gd name="T10" fmla="*/ 2147483647 w 4853"/>
              <a:gd name="T11" fmla="*/ 2147483647 h 5761"/>
              <a:gd name="T12" fmla="*/ 2147483647 w 4853"/>
              <a:gd name="T13" fmla="*/ 2147483647 h 5761"/>
              <a:gd name="T14" fmla="*/ 2147483647 w 4853"/>
              <a:gd name="T15" fmla="*/ 0 h 5761"/>
              <a:gd name="T16" fmla="*/ 2147483647 w 4853"/>
              <a:gd name="T17" fmla="*/ 2147483647 h 5761"/>
              <a:gd name="T18" fmla="*/ 2147483647 w 4853"/>
              <a:gd name="T19" fmla="*/ 2147483647 h 5761"/>
              <a:gd name="T20" fmla="*/ 0 w 4853"/>
              <a:gd name="T21" fmla="*/ 2147483647 h 5761"/>
              <a:gd name="T22" fmla="*/ 2147483647 w 4853"/>
              <a:gd name="T23" fmla="*/ 2147483647 h 5761"/>
              <a:gd name="T24" fmla="*/ 2147483647 w 4853"/>
              <a:gd name="T25" fmla="*/ 2147483647 h 5761"/>
              <a:gd name="T26" fmla="*/ 2147483647 w 4853"/>
              <a:gd name="T27" fmla="*/ 2147483647 h 5761"/>
              <a:gd name="T28" fmla="*/ 2147483647 w 4853"/>
              <a:gd name="T29" fmla="*/ 2147483647 h 5761"/>
              <a:gd name="T30" fmla="*/ 2147483647 w 4853"/>
              <a:gd name="T31" fmla="*/ 2147483647 h 5761"/>
              <a:gd name="T32" fmla="*/ 2147483647 w 4853"/>
              <a:gd name="T33" fmla="*/ 2147483647 h 5761"/>
              <a:gd name="T34" fmla="*/ 2147483647 w 4853"/>
              <a:gd name="T35" fmla="*/ 2147483647 h 5761"/>
              <a:gd name="T36" fmla="*/ 2147483647 w 4853"/>
              <a:gd name="T37" fmla="*/ 2147483647 h 5761"/>
              <a:gd name="T38" fmla="*/ 2147483647 w 4853"/>
              <a:gd name="T39" fmla="*/ 2147483647 h 5761"/>
              <a:gd name="T40" fmla="*/ 2147483647 w 4853"/>
              <a:gd name="T41" fmla="*/ 2147483647 h 5761"/>
              <a:gd name="T42" fmla="*/ 2147483647 w 4853"/>
              <a:gd name="T43" fmla="*/ 2147483647 h 576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4853"/>
              <a:gd name="T67" fmla="*/ 0 h 5761"/>
              <a:gd name="T68" fmla="*/ 4853 w 4853"/>
              <a:gd name="T69" fmla="*/ 5761 h 576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4853" h="5761">
                <a:moveTo>
                  <a:pt x="4853" y="5761"/>
                </a:moveTo>
                <a:lnTo>
                  <a:pt x="4853" y="4536"/>
                </a:lnTo>
                <a:lnTo>
                  <a:pt x="4354" y="4264"/>
                </a:lnTo>
                <a:lnTo>
                  <a:pt x="3629" y="3311"/>
                </a:lnTo>
                <a:lnTo>
                  <a:pt x="3311" y="2586"/>
                </a:lnTo>
                <a:lnTo>
                  <a:pt x="2812" y="1633"/>
                </a:lnTo>
                <a:lnTo>
                  <a:pt x="2676" y="1043"/>
                </a:lnTo>
                <a:lnTo>
                  <a:pt x="2313" y="0"/>
                </a:lnTo>
                <a:lnTo>
                  <a:pt x="907" y="45"/>
                </a:lnTo>
                <a:lnTo>
                  <a:pt x="91" y="499"/>
                </a:lnTo>
                <a:lnTo>
                  <a:pt x="0" y="1134"/>
                </a:lnTo>
                <a:lnTo>
                  <a:pt x="227" y="1860"/>
                </a:lnTo>
                <a:lnTo>
                  <a:pt x="680" y="1814"/>
                </a:lnTo>
                <a:lnTo>
                  <a:pt x="862" y="2631"/>
                </a:lnTo>
                <a:lnTo>
                  <a:pt x="1587" y="3130"/>
                </a:lnTo>
                <a:lnTo>
                  <a:pt x="1769" y="3447"/>
                </a:lnTo>
                <a:lnTo>
                  <a:pt x="2222" y="3402"/>
                </a:lnTo>
                <a:lnTo>
                  <a:pt x="2404" y="3629"/>
                </a:lnTo>
                <a:lnTo>
                  <a:pt x="2858" y="4581"/>
                </a:lnTo>
                <a:lnTo>
                  <a:pt x="3175" y="5398"/>
                </a:lnTo>
                <a:lnTo>
                  <a:pt x="3175" y="5761"/>
                </a:lnTo>
                <a:lnTo>
                  <a:pt x="4853" y="5761"/>
                </a:lnTo>
                <a:close/>
              </a:path>
            </a:pathLst>
          </a:cu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30723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912813"/>
            <a:ext cx="12801600" cy="766762"/>
          </a:xfrm>
          <a:solidFill>
            <a:srgbClr val="DDDDDD"/>
          </a:solidFill>
        </p:spPr>
        <p:txBody>
          <a:bodyPr/>
          <a:lstStyle/>
          <a:p>
            <a:pPr eaLnBrk="1" hangingPunct="1"/>
            <a:r>
              <a:rPr lang="ru-RU" altLang="ru-RU" sz="2800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Риски вызванные комплексом неблагоприятных метеорологических явлений</a:t>
            </a:r>
          </a:p>
        </p:txBody>
      </p:sp>
      <p:sp>
        <p:nvSpPr>
          <p:cNvPr id="30725" name="Text Box 4"/>
          <p:cNvSpPr txBox="1">
            <a:spLocks noChangeArrowheads="1"/>
          </p:cNvSpPr>
          <p:nvPr/>
        </p:nvSpPr>
        <p:spPr bwMode="auto">
          <a:xfrm>
            <a:off x="0" y="0"/>
            <a:ext cx="12801600" cy="946150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95" tIns="45697" rIns="91395" bIns="45697">
            <a:spAutoFit/>
          </a:bodyPr>
          <a:lstStyle>
            <a:lvl1pPr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ru-RU" altLang="ru-RU" sz="2800" b="1" dirty="0">
                <a:solidFill>
                  <a:srgbClr val="000000"/>
                </a:solidFill>
                <a:latin typeface="Times New Roman" pitchFamily="18" charset="0"/>
              </a:rPr>
              <a:t>Паспорт территории Красноярского сельского поселения</a:t>
            </a:r>
          </a:p>
          <a:p>
            <a:pPr algn="ctr" eaLnBrk="1" hangingPunct="1"/>
            <a:r>
              <a:rPr lang="ru-RU" altLang="ru-RU" sz="2800" b="1" dirty="0">
                <a:solidFill>
                  <a:srgbClr val="000000"/>
                </a:solidFill>
                <a:latin typeface="Times New Roman" pitchFamily="18" charset="0"/>
              </a:rPr>
              <a:t>Цимлянского района Ростовской области</a:t>
            </a:r>
          </a:p>
        </p:txBody>
      </p:sp>
      <p:pic>
        <p:nvPicPr>
          <p:cNvPr id="7" name="Picture 102" descr="роза ветров РО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90288" y="7577136"/>
            <a:ext cx="1611312" cy="18129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124"/>
          <p:cNvSpPr>
            <a:spLocks noChangeArrowheads="1"/>
          </p:cNvSpPr>
          <p:nvPr/>
        </p:nvSpPr>
        <p:spPr bwMode="auto">
          <a:xfrm>
            <a:off x="4757739" y="8372474"/>
            <a:ext cx="4168774" cy="882650"/>
          </a:xfrm>
          <a:prstGeom prst="rect">
            <a:avLst/>
          </a:prstGeom>
          <a:solidFill>
            <a:srgbClr val="00FF00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lIns="53837" tIns="17947" rIns="17947" bIns="61029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20000"/>
              </a:spcBef>
            </a:pPr>
            <a:r>
              <a:rPr lang="ru-RU" altLang="ru-RU" sz="800">
                <a:latin typeface="Times New Roman" pitchFamily="18" charset="0"/>
              </a:rPr>
              <a:t> </a:t>
            </a:r>
            <a:r>
              <a:rPr lang="ru-RU" altLang="ru-RU" sz="1300" b="1">
                <a:latin typeface="Times New Roman" pitchFamily="18" charset="0"/>
              </a:rPr>
              <a:t>Характеристика автотранспортной сети района:</a:t>
            </a:r>
          </a:p>
          <a:p>
            <a:pPr eaLnBrk="1" hangingPunct="1">
              <a:spcBef>
                <a:spcPct val="20000"/>
              </a:spcBef>
            </a:pPr>
            <a:r>
              <a:rPr lang="ru-RU" altLang="ru-RU" sz="1300">
                <a:latin typeface="Times New Roman" pitchFamily="18" charset="0"/>
              </a:rPr>
              <a:t>Протяженность автодорог- дороги местного значения-47 км, в том числе дороги общего пользования 47,с асфальтным покрытием 47 км, с грунтовым покрытием 0км. </a:t>
            </a:r>
          </a:p>
        </p:txBody>
      </p:sp>
      <p:sp>
        <p:nvSpPr>
          <p:cNvPr id="9" name="Rectangle 637"/>
          <p:cNvSpPr>
            <a:spLocks noChangeArrowheads="1"/>
          </p:cNvSpPr>
          <p:nvPr/>
        </p:nvSpPr>
        <p:spPr bwMode="auto">
          <a:xfrm>
            <a:off x="8769371" y="3071834"/>
            <a:ext cx="4032251" cy="431801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lIns="91227" tIns="45613" rIns="91227" bIns="45613" anchor="ctr"/>
          <a:lstStyle>
            <a:lvl1pPr defTabSz="1279525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279525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279525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279525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279525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/>
            <a:r>
              <a:rPr lang="ru-RU" altLang="ru-RU" sz="1500">
                <a:solidFill>
                  <a:srgbClr val="000000"/>
                </a:solidFill>
                <a:cs typeface="Lucida Sans Unicode" pitchFamily="34" charset="0"/>
              </a:rPr>
              <a:t>Авиационная разведка  не проводится</a:t>
            </a:r>
          </a:p>
        </p:txBody>
      </p:sp>
      <p:graphicFrame>
        <p:nvGraphicFramePr>
          <p:cNvPr id="10" name="Object 102"/>
          <p:cNvGraphicFramePr>
            <a:graphicFrameLocks noChangeAspect="1"/>
          </p:cNvGraphicFramePr>
          <p:nvPr/>
        </p:nvGraphicFramePr>
        <p:xfrm>
          <a:off x="8758261" y="3943349"/>
          <a:ext cx="3427411" cy="673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132" name="Лист" r:id="rId4" imgW="3190875" imgH="495300" progId="Excel.Sheet.8">
                  <p:embed/>
                </p:oleObj>
              </mc:Choice>
              <mc:Fallback>
                <p:oleObj name="Лист" r:id="rId4" imgW="3190875" imgH="495300" progId="Excel.Sheet.8">
                  <p:embed/>
                  <p:pic>
                    <p:nvPicPr>
                      <p:cNvPr id="0" name="Picture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758261" y="3943349"/>
                        <a:ext cx="3427411" cy="6731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1" name="Group 180"/>
          <p:cNvGraphicFramePr>
            <a:graphicFrameLocks noGrp="1"/>
          </p:cNvGraphicFramePr>
          <p:nvPr/>
        </p:nvGraphicFramePr>
        <p:xfrm>
          <a:off x="185738" y="3943351"/>
          <a:ext cx="2439987" cy="3074988"/>
        </p:xfrm>
        <a:graphic>
          <a:graphicData uri="http://schemas.openxmlformats.org/drawingml/2006/table">
            <a:tbl>
              <a:tblPr/>
              <a:tblGrid>
                <a:gridCol w="2439987"/>
              </a:tblGrid>
              <a:tr h="3074988">
                <a:tc>
                  <a:txBody>
                    <a:bodyPr/>
                    <a:lstStyle/>
                    <a:p>
                      <a:pPr marL="0" marR="0" lvl="0" indent="0" algn="l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Риски возникновения ЧС природного характера связанные с сильным ветром скорость ветра(включая порывы)-25 м/сек, в результате чего происходит обрыв линий электропередач в результате падений деревьев на провода, обрывом кровель </a:t>
                      </a:r>
                      <a:r>
                        <a:rPr kumimoji="0" lang="ru-RU" sz="14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легкосбрасываемых</a:t>
                      </a: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конструкций, рекламных баннеров и.т.д.. </a:t>
                      </a:r>
                    </a:p>
                  </a:txBody>
                  <a:tcPr marL="87233" marR="87233" marT="43627" marB="43627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4A8A8"/>
                    </a:solidFill>
                  </a:tcPr>
                </a:tc>
              </a:tr>
            </a:tbl>
          </a:graphicData>
        </a:graphic>
      </p:graphicFrame>
      <p:sp>
        <p:nvSpPr>
          <p:cNvPr id="12" name="Rectangle 22"/>
          <p:cNvSpPr>
            <a:spLocks noChangeArrowheads="1"/>
          </p:cNvSpPr>
          <p:nvPr/>
        </p:nvSpPr>
        <p:spPr bwMode="auto">
          <a:xfrm>
            <a:off x="0" y="3270274"/>
            <a:ext cx="4572000" cy="463550"/>
          </a:xfrm>
          <a:prstGeom prst="rect">
            <a:avLst/>
          </a:prstGeom>
          <a:solidFill>
            <a:srgbClr val="FFFF00"/>
          </a:solidFill>
          <a:ln w="38100">
            <a:solidFill>
              <a:srgbClr val="000000"/>
            </a:solidFill>
            <a:miter lim="800000"/>
            <a:headEnd/>
            <a:tailEnd/>
          </a:ln>
        </p:spPr>
        <p:txBody>
          <a:bodyPr wrap="none" lIns="65050" tIns="32514" rIns="65050" bIns="32514" anchor="ctr"/>
          <a:lstStyle>
            <a:lvl1pPr defTabSz="652463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652463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652463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652463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652463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6524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6524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6524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6524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r>
              <a:rPr lang="ru-RU" altLang="ru-RU" sz="18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ЕДДС  тел. 112, 8(86391) 5-11-88 </a:t>
            </a:r>
            <a:endParaRPr lang="ru-RU" altLang="ru-RU" sz="1300" dirty="0">
              <a:latin typeface="Times New Roman" pitchFamily="18" charset="0"/>
            </a:endParaRPr>
          </a:p>
        </p:txBody>
      </p:sp>
      <p:graphicFrame>
        <p:nvGraphicFramePr>
          <p:cNvPr id="13" name="Group 20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83107872"/>
              </p:ext>
            </p:extLst>
          </p:nvPr>
        </p:nvGraphicFramePr>
        <p:xfrm>
          <a:off x="17" y="1704256"/>
          <a:ext cx="12801605" cy="1078302"/>
        </p:xfrm>
        <a:graphic>
          <a:graphicData uri="http://schemas.openxmlformats.org/drawingml/2006/table">
            <a:tbl>
              <a:tblPr/>
              <a:tblGrid>
                <a:gridCol w="1651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83038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882776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701799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844676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3890965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80136">
                <a:tc gridSpan="5">
                  <a:txBody>
                    <a:bodyPr/>
                    <a:lstStyle>
                      <a:lvl1pPr marL="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41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1pPr>
                      <a:lvl2pPr marL="742950" indent="-28575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35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2pPr>
                      <a:lvl3pPr marL="1143000" indent="-22860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30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3pPr>
                      <a:lvl4pPr marL="1600200" indent="-22860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4pPr>
                      <a:lvl5pPr marL="2057400" indent="-22860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5pPr>
                      <a:lvl6pPr marL="2514600" indent="-228600" algn="l" defTabSz="912813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6pPr>
                      <a:lvl7pPr marL="2971800" indent="-228600" algn="l" defTabSz="912813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7pPr>
                      <a:lvl8pPr marL="3429000" indent="-228600" algn="l" defTabSz="912813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8pPr>
                      <a:lvl9pPr marL="3886200" indent="-228600" algn="l" defTabSz="912813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9pPr>
                    </a:lstStyle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Статистика</a:t>
                      </a:r>
                      <a:endParaRPr kumimoji="0" lang="ru-RU" alt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</a:endParaRPr>
                    </a:p>
                  </a:txBody>
                  <a:tcPr marL="127709" marR="127709" marT="63868" marB="6386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 marL="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41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1pPr>
                      <a:lvl2pPr marL="742950" indent="-28575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35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2pPr>
                      <a:lvl3pPr marL="1143000" indent="-22860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30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3pPr>
                      <a:lvl4pPr marL="1600200" indent="-22860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4pPr>
                      <a:lvl5pPr marL="2057400" indent="-22860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5pPr>
                      <a:lvl6pPr marL="2514600" indent="-228600" algn="l" defTabSz="912813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6pPr>
                      <a:lvl7pPr marL="2971800" indent="-228600" algn="l" defTabSz="912813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7pPr>
                      <a:lvl8pPr marL="3429000" indent="-228600" algn="l" defTabSz="912813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8pPr>
                      <a:lvl9pPr marL="3886200" indent="-228600" algn="l" defTabSz="912813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9pPr>
                    </a:lstStyle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Оценка риска возникновения ЧС</a:t>
                      </a:r>
                      <a:endParaRPr kumimoji="0" lang="ru-RU" alt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</a:endParaRPr>
                    </a:p>
                  </a:txBody>
                  <a:tcPr marL="127709" marR="127709" marT="63868" marB="6386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80136">
                <a:tc>
                  <a:txBody>
                    <a:bodyPr/>
                    <a:lstStyle>
                      <a:lvl1pPr marL="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41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1pPr>
                      <a:lvl2pPr marL="742950" indent="-28575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35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2pPr>
                      <a:lvl3pPr marL="1143000" indent="-22860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30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3pPr>
                      <a:lvl4pPr marL="1600200" indent="-22860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4pPr>
                      <a:lvl5pPr marL="2057400" indent="-22860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5pPr>
                      <a:lvl6pPr marL="2514600" indent="-228600" algn="l" defTabSz="912813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6pPr>
                      <a:lvl7pPr marL="2971800" indent="-228600" algn="l" defTabSz="912813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7pPr>
                      <a:lvl8pPr marL="3429000" indent="-228600" algn="l" defTabSz="912813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8pPr>
                      <a:lvl9pPr marL="3886200" indent="-228600" algn="l" defTabSz="912813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9pPr>
                    </a:lstStyle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2015</a:t>
                      </a:r>
                      <a:endParaRPr kumimoji="0" lang="ru-RU" alt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</a:endParaRPr>
                    </a:p>
                  </a:txBody>
                  <a:tcPr marL="127709" marR="127709" marT="63868" marB="6386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>
                      <a:lvl1pPr marL="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41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1pPr>
                      <a:lvl2pPr marL="742950" indent="-28575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35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2pPr>
                      <a:lvl3pPr marL="1143000" indent="-22860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30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3pPr>
                      <a:lvl4pPr marL="1600200" indent="-22860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4pPr>
                      <a:lvl5pPr marL="2057400" indent="-22860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5pPr>
                      <a:lvl6pPr marL="2514600" indent="-228600" algn="l" defTabSz="912813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6pPr>
                      <a:lvl7pPr marL="2971800" indent="-228600" algn="l" defTabSz="912813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7pPr>
                      <a:lvl8pPr marL="3429000" indent="-228600" algn="l" defTabSz="912813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8pPr>
                      <a:lvl9pPr marL="3886200" indent="-228600" algn="l" defTabSz="912813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9pPr>
                    </a:lstStyle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2016</a:t>
                      </a:r>
                      <a:endParaRPr kumimoji="0" lang="ru-RU" alt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</a:endParaRPr>
                    </a:p>
                  </a:txBody>
                  <a:tcPr marL="127709" marR="127709" marT="63868" marB="6386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>
                      <a:lvl1pPr marL="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41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1pPr>
                      <a:lvl2pPr marL="742950" indent="-28575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35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2pPr>
                      <a:lvl3pPr marL="1143000" indent="-22860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30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3pPr>
                      <a:lvl4pPr marL="1600200" indent="-22860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4pPr>
                      <a:lvl5pPr marL="2057400" indent="-22860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5pPr>
                      <a:lvl6pPr marL="2514600" indent="-228600" algn="l" defTabSz="912813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6pPr>
                      <a:lvl7pPr marL="2971800" indent="-228600" algn="l" defTabSz="912813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7pPr>
                      <a:lvl8pPr marL="3429000" indent="-228600" algn="l" defTabSz="912813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8pPr>
                      <a:lvl9pPr marL="3886200" indent="-228600" algn="l" defTabSz="912813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9pPr>
                    </a:lstStyle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2017</a:t>
                      </a:r>
                      <a:endParaRPr kumimoji="0" lang="ru-RU" alt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</a:endParaRPr>
                    </a:p>
                  </a:txBody>
                  <a:tcPr marL="127709" marR="127709" marT="63868" marB="6386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>
                      <a:lvl1pPr marL="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41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1pPr>
                      <a:lvl2pPr marL="742950" indent="-28575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35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2pPr>
                      <a:lvl3pPr marL="1143000" indent="-22860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30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3pPr>
                      <a:lvl4pPr marL="1600200" indent="-22860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4pPr>
                      <a:lvl5pPr marL="2057400" indent="-22860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5pPr>
                      <a:lvl6pPr marL="2514600" indent="-228600" algn="l" defTabSz="912813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6pPr>
                      <a:lvl7pPr marL="2971800" indent="-228600" algn="l" defTabSz="912813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7pPr>
                      <a:lvl8pPr marL="3429000" indent="-228600" algn="l" defTabSz="912813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8pPr>
                      <a:lvl9pPr marL="3886200" indent="-228600" algn="l" defTabSz="912813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9pPr>
                    </a:lstStyle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2018</a:t>
                      </a:r>
                    </a:p>
                  </a:txBody>
                  <a:tcPr marL="127709" marR="127709" marT="63868" marB="6386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>
                      <a:lvl1pPr marL="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41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1pPr>
                      <a:lvl2pPr marL="742950" indent="-28575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35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2pPr>
                      <a:lvl3pPr marL="1143000" indent="-22860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30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3pPr>
                      <a:lvl4pPr marL="1600200" indent="-22860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4pPr>
                      <a:lvl5pPr marL="2057400" indent="-228600" algn="l" defTabSz="912813" rtl="0" eaLnBrk="0" latinLnBrk="0" hangingPunct="0">
                        <a:spcBef>
                          <a:spcPct val="20000"/>
                        </a:spcBef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5pPr>
                      <a:lvl6pPr marL="2514600" indent="-228600" algn="l" defTabSz="912813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6pPr>
                      <a:lvl7pPr marL="2971800" indent="-228600" algn="l" defTabSz="912813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7pPr>
                      <a:lvl8pPr marL="3429000" indent="-228600" algn="l" defTabSz="912813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8pPr>
                      <a:lvl9pPr marL="3886200" indent="-228600" algn="l" defTabSz="912813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Times New Roman" pitchFamily="18" charset="0"/>
                        <a:defRPr sz="2400" kern="1200">
                          <a:solidFill>
                            <a:schemeClr val="tx1"/>
                          </a:solidFill>
                          <a:latin typeface="Calibri" pitchFamily="34" charset="0"/>
                          <a:ea typeface=""/>
                          <a:cs typeface=""/>
                        </a:defRPr>
                      </a:lvl9pPr>
                    </a:lstStyle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2019</a:t>
                      </a:r>
                    </a:p>
                  </a:txBody>
                  <a:tcPr marL="127709" marR="127709" marT="63868" marB="6386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454343">
                <a:tc>
                  <a:txBody>
                    <a:bodyPr/>
                    <a:lstStyle>
                      <a:lvl1pPr defTabSz="912813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defTabSz="912813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defTabSz="912813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defTabSz="912813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defTabSz="912813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</a:p>
                  </a:txBody>
                  <a:tcPr marL="91322" marR="91322" marT="45655" marB="4565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5DFE5"/>
                    </a:solidFill>
                  </a:tcPr>
                </a:tc>
                <a:tc>
                  <a:txBody>
                    <a:bodyPr/>
                    <a:lstStyle>
                      <a:lvl1pPr defTabSz="912813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defTabSz="912813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defTabSz="912813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defTabSz="912813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defTabSz="912813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</a:p>
                  </a:txBody>
                  <a:tcPr marL="91322" marR="91322" marT="45655" marB="4565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5DFE5"/>
                    </a:solidFill>
                  </a:tcPr>
                </a:tc>
                <a:tc>
                  <a:txBody>
                    <a:bodyPr/>
                    <a:lstStyle>
                      <a:lvl1pPr defTabSz="912813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defTabSz="912813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defTabSz="912813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defTabSz="912813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defTabSz="912813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</a:p>
                  </a:txBody>
                  <a:tcPr marL="91322" marR="91322" marT="45655" marB="4565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5DFE5"/>
                    </a:solidFill>
                  </a:tcPr>
                </a:tc>
                <a:tc>
                  <a:txBody>
                    <a:bodyPr/>
                    <a:lstStyle>
                      <a:lvl1pPr defTabSz="912813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defTabSz="912813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defTabSz="912813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defTabSz="912813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defTabSz="912813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</a:p>
                  </a:txBody>
                  <a:tcPr marL="91322" marR="91322" marT="45655" marB="4565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5DFE5"/>
                    </a:solidFill>
                  </a:tcPr>
                </a:tc>
                <a:tc>
                  <a:txBody>
                    <a:bodyPr/>
                    <a:lstStyle>
                      <a:lvl1pPr defTabSz="912813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defTabSz="912813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defTabSz="912813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defTabSz="912813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defTabSz="912813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22" marR="91322" marT="45655" marB="4565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5DFE5"/>
                    </a:solidFill>
                  </a:tcPr>
                </a:tc>
                <a:tc>
                  <a:txBody>
                    <a:bodyPr/>
                    <a:lstStyle>
                      <a:lvl1pPr defTabSz="912813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defTabSz="912813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defTabSz="912813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defTabSz="912813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defTabSz="912813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defTabSz="91281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 территории поселения сохраняется вероятность возникновения техногенных пожаров в жилой зоне.</a:t>
                      </a:r>
                    </a:p>
                  </a:txBody>
                  <a:tcPr marL="91322" marR="91322" marT="45655" marB="4565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5DF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graphicFrame>
        <p:nvGraphicFramePr>
          <p:cNvPr id="14" name="Group 57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67059205"/>
              </p:ext>
            </p:extLst>
          </p:nvPr>
        </p:nvGraphicFramePr>
        <p:xfrm>
          <a:off x="-3" y="7041472"/>
          <a:ext cx="3686178" cy="2722920"/>
        </p:xfrm>
        <a:graphic>
          <a:graphicData uri="http://schemas.openxmlformats.org/drawingml/2006/table">
            <a:tbl>
              <a:tblPr/>
              <a:tblGrid>
                <a:gridCol w="2166842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053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814036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521074">
                <a:tc gridSpan="3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9pPr>
                    </a:lstStyle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Силы и средства, привлекаемые 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 ликвидации последствий ЧС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47" marR="25147" marT="25141" marB="251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68426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9pPr>
                    </a:lstStyle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Формирования и подразделения</a:t>
                      </a:r>
                    </a:p>
                  </a:txBody>
                  <a:tcPr marL="25147" marR="25147" marT="25141" marB="251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9pPr>
                    </a:lstStyle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л/состав,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чел.</a:t>
                      </a:r>
                    </a:p>
                  </a:txBody>
                  <a:tcPr marL="25147" marR="25147" marT="25141" marB="251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9pPr>
                    </a:lstStyle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Техника,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ед.</a:t>
                      </a:r>
                    </a:p>
                  </a:txBody>
                  <a:tcPr marL="25147" marR="25147" marT="25141" marB="251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26842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9pPr>
                    </a:lstStyle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78 ПСЧ</a:t>
                      </a:r>
                    </a:p>
                  </a:txBody>
                  <a:tcPr marL="25147" marR="25147" marT="25141" marB="251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9pPr>
                    </a:lstStyle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24</a:t>
                      </a:r>
                    </a:p>
                  </a:txBody>
                  <a:tcPr marL="25147" marR="25147" marT="25141" marB="251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9pPr>
                    </a:lstStyle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</a:t>
                      </a:r>
                    </a:p>
                  </a:txBody>
                  <a:tcPr marL="25147" marR="25147" marT="25141" marB="251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4387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9pPr>
                    </a:lstStyle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РЭС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г. Цимлянск</a:t>
                      </a:r>
                    </a:p>
                  </a:txBody>
                  <a:tcPr marL="25147" marR="25147" marT="25141" marB="251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9pPr>
                    </a:lstStyle>
                    <a:p>
                      <a:pPr algn="ctr"/>
                      <a:r>
                        <a:rPr lang="ru-RU" sz="1300" dirty="0" smtClean="0"/>
                        <a:t>4</a:t>
                      </a:r>
                      <a:endParaRPr lang="ru-RU" sz="1300" dirty="0"/>
                    </a:p>
                  </a:txBody>
                  <a:tcPr marL="25147" marR="25147" marT="25141" marB="251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9pPr>
                    </a:lstStyle>
                    <a:p>
                      <a:pPr algn="ctr"/>
                      <a:r>
                        <a:rPr lang="ru-RU" sz="1300" dirty="0" smtClean="0"/>
                        <a:t>2</a:t>
                      </a:r>
                      <a:endParaRPr lang="ru-RU" sz="1300" dirty="0"/>
                    </a:p>
                  </a:txBody>
                  <a:tcPr marL="25147" marR="25147" marT="25141" marB="251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26842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9pPr>
                    </a:lstStyle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АСФ г. Цимлянск</a:t>
                      </a: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47" marR="25147" marT="25141" marB="251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9pPr>
                    </a:lstStyle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</a:t>
                      </a:r>
                    </a:p>
                  </a:txBody>
                  <a:tcPr marL="25147" marR="25147" marT="25141" marB="251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9pPr>
                    </a:lstStyle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L="25147" marR="25147" marT="25141" marB="251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6842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9pPr>
                    </a:lstStyle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ГИБДД</a:t>
                      </a: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47" marR="25147" marT="25141" marB="251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9pPr>
                    </a:lstStyle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10</a:t>
                      </a:r>
                    </a:p>
                  </a:txBody>
                  <a:tcPr marL="25147" marR="25147" marT="25141" marB="251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9pPr>
                    </a:lstStyle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</a:t>
                      </a:r>
                    </a:p>
                  </a:txBody>
                  <a:tcPr marL="25147" marR="25147" marT="25141" marB="251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26842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9pPr>
                    </a:lstStyle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МУЗЦРБ</a:t>
                      </a: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47" marR="25147" marT="25141" marB="251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9pPr>
                    </a:lstStyle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</a:t>
                      </a:r>
                    </a:p>
                  </a:txBody>
                  <a:tcPr marL="25147" marR="25147" marT="25141" marB="251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"/>
                          <a:cs typeface=""/>
                        </a:defRPr>
                      </a:lvl9pPr>
                    </a:lstStyle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L="25147" marR="25147" marT="25141" marB="251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358450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"/>
          <p:cNvSpPr>
            <a:spLocks noChangeArrowheads="1"/>
          </p:cNvSpPr>
          <p:nvPr/>
        </p:nvSpPr>
        <p:spPr bwMode="auto">
          <a:xfrm>
            <a:off x="7640" y="35432"/>
            <a:ext cx="12801600" cy="400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339" tIns="45669" rIns="91339" bIns="45669" numCol="1" anchor="ctr" anchorCtr="0" compatLnSpc="1">
            <a:prstTxWarp prst="textNoShape">
              <a:avLst/>
            </a:prstTxWarp>
            <a:spAutoFit/>
          </a:bodyPr>
          <a:lstStyle>
            <a:lvl1pPr eaLnBrk="0" hangingPunct="0"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hangingPunct="0"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hangingPunct="0"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hangingPunct="0"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hangingPunct="0"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tabLst>
                <a:tab pos="53657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913431">
              <a:tabLst>
                <a:tab pos="5360062" algn="l"/>
              </a:tabLst>
              <a:defRPr/>
            </a:pPr>
            <a:r>
              <a:rPr lang="ru-RU" altLang="ru-RU" sz="2000" b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В</a:t>
            </a:r>
            <a:r>
              <a:rPr lang="ru-RU" altLang="ru-RU" sz="2000" b="1" dirty="0" bmk="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едомость привлечения сил и средств для ликвидации последствий ЧС</a:t>
            </a:r>
            <a:endParaRPr lang="ru-RU" altLang="ru-RU" sz="2800" dirty="0">
              <a:solidFill>
                <a:srgbClr val="000000"/>
              </a:solidFill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/>
          </p:nvPr>
        </p:nvGraphicFramePr>
        <p:xfrm>
          <a:off x="2" y="552129"/>
          <a:ext cx="12793959" cy="9058705"/>
        </p:xfrm>
        <a:graphic>
          <a:graphicData uri="http://schemas.openxmlformats.org/drawingml/2006/table">
            <a:tbl>
              <a:tblPr firstRow="1" firstCol="1" bandRow="1"/>
              <a:tblGrid>
                <a:gridCol w="479503">
                  <a:extLst>
                    <a:ext uri="{9D8B030D-6E8A-4147-A177-3AD203B41FA5}">
                      <a16:colId xmlns:a16="http://schemas.microsoft.com/office/drawing/2014/main" xmlns="" val="4129616901"/>
                    </a:ext>
                  </a:extLst>
                </a:gridCol>
                <a:gridCol w="1246566">
                  <a:extLst>
                    <a:ext uri="{9D8B030D-6E8A-4147-A177-3AD203B41FA5}">
                      <a16:colId xmlns:a16="http://schemas.microsoft.com/office/drawing/2014/main" xmlns="" val="1780783950"/>
                    </a:ext>
                  </a:extLst>
                </a:gridCol>
                <a:gridCol w="627596">
                  <a:extLst>
                    <a:ext uri="{9D8B030D-6E8A-4147-A177-3AD203B41FA5}">
                      <a16:colId xmlns:a16="http://schemas.microsoft.com/office/drawing/2014/main" xmlns="" val="3084303492"/>
                    </a:ext>
                  </a:extLst>
                </a:gridCol>
                <a:gridCol w="627596">
                  <a:extLst>
                    <a:ext uri="{9D8B030D-6E8A-4147-A177-3AD203B41FA5}">
                      <a16:colId xmlns:a16="http://schemas.microsoft.com/office/drawing/2014/main" xmlns="" val="190814839"/>
                    </a:ext>
                  </a:extLst>
                </a:gridCol>
                <a:gridCol w="509697">
                  <a:extLst>
                    <a:ext uri="{9D8B030D-6E8A-4147-A177-3AD203B41FA5}">
                      <a16:colId xmlns:a16="http://schemas.microsoft.com/office/drawing/2014/main" xmlns="" val="1017414573"/>
                    </a:ext>
                  </a:extLst>
                </a:gridCol>
                <a:gridCol w="865551">
                  <a:extLst>
                    <a:ext uri="{9D8B030D-6E8A-4147-A177-3AD203B41FA5}">
                      <a16:colId xmlns:a16="http://schemas.microsoft.com/office/drawing/2014/main" xmlns="" val="4099589982"/>
                    </a:ext>
                  </a:extLst>
                </a:gridCol>
                <a:gridCol w="865551">
                  <a:extLst>
                    <a:ext uri="{9D8B030D-6E8A-4147-A177-3AD203B41FA5}">
                      <a16:colId xmlns:a16="http://schemas.microsoft.com/office/drawing/2014/main" xmlns="" val="3277739665"/>
                    </a:ext>
                  </a:extLst>
                </a:gridCol>
                <a:gridCol w="831762">
                  <a:extLst>
                    <a:ext uri="{9D8B030D-6E8A-4147-A177-3AD203B41FA5}">
                      <a16:colId xmlns:a16="http://schemas.microsoft.com/office/drawing/2014/main" xmlns="" val="208993581"/>
                    </a:ext>
                  </a:extLst>
                </a:gridCol>
                <a:gridCol w="806600">
                  <a:extLst>
                    <a:ext uri="{9D8B030D-6E8A-4147-A177-3AD203B41FA5}">
                      <a16:colId xmlns:a16="http://schemas.microsoft.com/office/drawing/2014/main" xmlns="" val="1357787053"/>
                    </a:ext>
                  </a:extLst>
                </a:gridCol>
                <a:gridCol w="831762">
                  <a:extLst>
                    <a:ext uri="{9D8B030D-6E8A-4147-A177-3AD203B41FA5}">
                      <a16:colId xmlns:a16="http://schemas.microsoft.com/office/drawing/2014/main" xmlns="" val="428412550"/>
                    </a:ext>
                  </a:extLst>
                </a:gridCol>
                <a:gridCol w="754841">
                  <a:extLst>
                    <a:ext uri="{9D8B030D-6E8A-4147-A177-3AD203B41FA5}">
                      <a16:colId xmlns:a16="http://schemas.microsoft.com/office/drawing/2014/main" xmlns="" val="3292881524"/>
                    </a:ext>
                  </a:extLst>
                </a:gridCol>
                <a:gridCol w="754841">
                  <a:extLst>
                    <a:ext uri="{9D8B030D-6E8A-4147-A177-3AD203B41FA5}">
                      <a16:colId xmlns:a16="http://schemas.microsoft.com/office/drawing/2014/main" xmlns="" val="1302772604"/>
                    </a:ext>
                  </a:extLst>
                </a:gridCol>
                <a:gridCol w="724646">
                  <a:extLst>
                    <a:ext uri="{9D8B030D-6E8A-4147-A177-3AD203B41FA5}">
                      <a16:colId xmlns:a16="http://schemas.microsoft.com/office/drawing/2014/main" xmlns="" val="2095028575"/>
                    </a:ext>
                  </a:extLst>
                </a:gridCol>
                <a:gridCol w="115515">
                  <a:extLst>
                    <a:ext uri="{9D8B030D-6E8A-4147-A177-3AD203B41FA5}">
                      <a16:colId xmlns:a16="http://schemas.microsoft.com/office/drawing/2014/main" xmlns="" val="1009107041"/>
                    </a:ext>
                  </a:extLst>
                </a:gridCol>
                <a:gridCol w="2751932">
                  <a:extLst>
                    <a:ext uri="{9D8B030D-6E8A-4147-A177-3AD203B41FA5}">
                      <a16:colId xmlns:a16="http://schemas.microsoft.com/office/drawing/2014/main" xmlns="" val="3712488020"/>
                    </a:ext>
                  </a:extLst>
                </a:gridCol>
              </a:tblGrid>
              <a:tr h="78631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№ п/п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Привлечение в соответствии с планами применения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Привлекалось фактически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Нормативное время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Нормативный документ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показателей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Расстояние до места ЧС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Недостатки в реагировании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3041125474"/>
                  </a:ext>
                </a:extLst>
              </a:tr>
              <a:tr h="58974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Получение информации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3216322800"/>
                  </a:ext>
                </a:extLst>
              </a:tr>
              <a:tr h="344014">
                <a:tc gridSpan="1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Функциональные подсистемы РСЧС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AEEF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50331402"/>
                  </a:ext>
                </a:extLst>
              </a:tr>
              <a:tr h="245725">
                <a:tc gridSpan="1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МЧС России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2564805442"/>
                  </a:ext>
                </a:extLst>
              </a:tr>
              <a:tr h="245725">
                <a:tc gridSpan="1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Органы повседневного управления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3945279661"/>
                  </a:ext>
                </a:extLst>
              </a:tr>
              <a:tr h="40565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ЦУКС по субъекту РФ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68220253"/>
                  </a:ext>
                </a:extLst>
              </a:tr>
              <a:tr h="334823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ОПУ: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621626976"/>
                  </a:ext>
                </a:extLst>
              </a:tr>
              <a:tr h="245725">
                <a:tc gridSpan="1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Территориальные органы 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3500934496"/>
                  </a:ext>
                </a:extLst>
              </a:tr>
              <a:tr h="58404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ОГ регионального центра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3762762456"/>
                  </a:ext>
                </a:extLst>
              </a:tr>
              <a:tr h="49144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ОГ ГУ МЧС России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686480317"/>
                  </a:ext>
                </a:extLst>
              </a:tr>
              <a:tr h="119481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ОГ пожарно-спасательного гарнизона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Приказ  ГУ МЧС России по РО №700  от 09.12.2013г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3872085199"/>
                  </a:ext>
                </a:extLst>
              </a:tr>
              <a:tr h="57020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ОШ регионального центра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933640684"/>
                  </a:ext>
                </a:extLst>
              </a:tr>
              <a:tr h="49144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ОШ ГУ МЧС России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2189922596"/>
                  </a:ext>
                </a:extLst>
              </a:tr>
              <a:tr h="563226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территориальные органы: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r>
                        <a:rPr lang="ru-RU" sz="1100" b="1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835703754"/>
                  </a:ext>
                </a:extLst>
              </a:tr>
              <a:tr h="245725">
                <a:tc gridSpan="1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5365750" algn="l"/>
                        </a:tabLs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Силы и средства ликвидации ЧС 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3640848572"/>
                  </a:ext>
                </a:extLst>
              </a:tr>
              <a:tr h="73717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Аэромобильная группировка СРФ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4239458173"/>
                  </a:ext>
                </a:extLst>
              </a:tr>
              <a:tr h="49144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1.1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Подразделения ФПС СРФ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2764958699"/>
                  </a:ext>
                </a:extLst>
              </a:tr>
              <a:tr h="49144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1.2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Подразделения ППС СРФ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87513366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387374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/>
          </p:nvPr>
        </p:nvGraphicFramePr>
        <p:xfrm>
          <a:off x="15240" y="2"/>
          <a:ext cx="12793961" cy="9629316"/>
        </p:xfrm>
        <a:graphic>
          <a:graphicData uri="http://schemas.openxmlformats.org/drawingml/2006/table">
            <a:tbl>
              <a:tblPr firstRow="1" firstCol="1" bandRow="1"/>
              <a:tblGrid>
                <a:gridCol w="479503">
                  <a:extLst>
                    <a:ext uri="{9D8B030D-6E8A-4147-A177-3AD203B41FA5}">
                      <a16:colId xmlns:a16="http://schemas.microsoft.com/office/drawing/2014/main" xmlns="" val="3510777593"/>
                    </a:ext>
                  </a:extLst>
                </a:gridCol>
                <a:gridCol w="1246566">
                  <a:extLst>
                    <a:ext uri="{9D8B030D-6E8A-4147-A177-3AD203B41FA5}">
                      <a16:colId xmlns:a16="http://schemas.microsoft.com/office/drawing/2014/main" xmlns="" val="1042365540"/>
                    </a:ext>
                  </a:extLst>
                </a:gridCol>
                <a:gridCol w="627596">
                  <a:extLst>
                    <a:ext uri="{9D8B030D-6E8A-4147-A177-3AD203B41FA5}">
                      <a16:colId xmlns:a16="http://schemas.microsoft.com/office/drawing/2014/main" xmlns="" val="1291358279"/>
                    </a:ext>
                  </a:extLst>
                </a:gridCol>
                <a:gridCol w="575512">
                  <a:extLst>
                    <a:ext uri="{9D8B030D-6E8A-4147-A177-3AD203B41FA5}">
                      <a16:colId xmlns:a16="http://schemas.microsoft.com/office/drawing/2014/main" xmlns="" val="473366050"/>
                    </a:ext>
                  </a:extLst>
                </a:gridCol>
                <a:gridCol w="561781">
                  <a:extLst>
                    <a:ext uri="{9D8B030D-6E8A-4147-A177-3AD203B41FA5}">
                      <a16:colId xmlns:a16="http://schemas.microsoft.com/office/drawing/2014/main" xmlns="" val="4159104476"/>
                    </a:ext>
                  </a:extLst>
                </a:gridCol>
                <a:gridCol w="865551">
                  <a:extLst>
                    <a:ext uri="{9D8B030D-6E8A-4147-A177-3AD203B41FA5}">
                      <a16:colId xmlns:a16="http://schemas.microsoft.com/office/drawing/2014/main" xmlns="" val="1637654881"/>
                    </a:ext>
                  </a:extLst>
                </a:gridCol>
                <a:gridCol w="865551">
                  <a:extLst>
                    <a:ext uri="{9D8B030D-6E8A-4147-A177-3AD203B41FA5}">
                      <a16:colId xmlns:a16="http://schemas.microsoft.com/office/drawing/2014/main" xmlns="" val="4235608934"/>
                    </a:ext>
                  </a:extLst>
                </a:gridCol>
                <a:gridCol w="831762">
                  <a:extLst>
                    <a:ext uri="{9D8B030D-6E8A-4147-A177-3AD203B41FA5}">
                      <a16:colId xmlns:a16="http://schemas.microsoft.com/office/drawing/2014/main" xmlns="" val="75180526"/>
                    </a:ext>
                  </a:extLst>
                </a:gridCol>
                <a:gridCol w="979810">
                  <a:extLst>
                    <a:ext uri="{9D8B030D-6E8A-4147-A177-3AD203B41FA5}">
                      <a16:colId xmlns:a16="http://schemas.microsoft.com/office/drawing/2014/main" xmlns="" val="3337906326"/>
                    </a:ext>
                  </a:extLst>
                </a:gridCol>
                <a:gridCol w="936104">
                  <a:extLst>
                    <a:ext uri="{9D8B030D-6E8A-4147-A177-3AD203B41FA5}">
                      <a16:colId xmlns:a16="http://schemas.microsoft.com/office/drawing/2014/main" xmlns="" val="4189125140"/>
                    </a:ext>
                  </a:extLst>
                </a:gridCol>
                <a:gridCol w="792088">
                  <a:extLst>
                    <a:ext uri="{9D8B030D-6E8A-4147-A177-3AD203B41FA5}">
                      <a16:colId xmlns:a16="http://schemas.microsoft.com/office/drawing/2014/main" xmlns="" val="541391541"/>
                    </a:ext>
                  </a:extLst>
                </a:gridCol>
                <a:gridCol w="792088">
                  <a:extLst>
                    <a:ext uri="{9D8B030D-6E8A-4147-A177-3AD203B41FA5}">
                      <a16:colId xmlns:a16="http://schemas.microsoft.com/office/drawing/2014/main" xmlns="" val="1233954462"/>
                    </a:ext>
                  </a:extLst>
                </a:gridCol>
                <a:gridCol w="936104">
                  <a:extLst>
                    <a:ext uri="{9D8B030D-6E8A-4147-A177-3AD203B41FA5}">
                      <a16:colId xmlns:a16="http://schemas.microsoft.com/office/drawing/2014/main" xmlns="" val="340264211"/>
                    </a:ext>
                  </a:extLst>
                </a:gridCol>
                <a:gridCol w="2303945">
                  <a:extLst>
                    <a:ext uri="{9D8B030D-6E8A-4147-A177-3AD203B41FA5}">
                      <a16:colId xmlns:a16="http://schemas.microsoft.com/office/drawing/2014/main" xmlns="" val="1479381423"/>
                    </a:ext>
                  </a:extLst>
                </a:gridCol>
              </a:tblGrid>
              <a:tr h="812146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№ п/п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Привлечение в соответствии с планами применения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Привлекалось фактически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Нормативное время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Нормативный документ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показателей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Расстояние до места ЧС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Недостатки в реагировании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4262969"/>
                  </a:ext>
                </a:extLst>
              </a:tr>
              <a:tr h="60911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Получение информации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2094280484"/>
                  </a:ext>
                </a:extLst>
              </a:tr>
              <a:tr h="46709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1.3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Подразделения ГИМС СРФ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45441307"/>
                  </a:ext>
                </a:extLst>
              </a:tr>
              <a:tr h="47040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1.4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Подразделения ВГСЧ СРФ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696702168"/>
                  </a:ext>
                </a:extLst>
              </a:tr>
              <a:tr h="45931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1.5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Подразделения ЦЭПП СРФ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252717311"/>
                  </a:ext>
                </a:extLst>
              </a:tr>
              <a:tr h="36544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1.6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СВФ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77058101"/>
                  </a:ext>
                </a:extLst>
              </a:tr>
              <a:tr h="5120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1.7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Авиационные подразделения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895188194"/>
                  </a:ext>
                </a:extLst>
              </a:tr>
              <a:tr h="91983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1.8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Другие структурные подразделения, организации и учреждения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43590750"/>
                  </a:ext>
                </a:extLst>
              </a:tr>
              <a:tr h="89109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Структурные подразделения ЦА МЧС России на территории субъекта РФ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827367902"/>
                  </a:ext>
                </a:extLst>
              </a:tr>
              <a:tr h="512064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силы и средства ликвидации ЧС: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780188731"/>
                  </a:ext>
                </a:extLst>
              </a:tr>
              <a:tr h="459312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МЧС России: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190812447"/>
                  </a:ext>
                </a:extLst>
              </a:tr>
              <a:tr h="263796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Минздрав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4213000605"/>
                  </a:ext>
                </a:extLst>
              </a:tr>
              <a:tr h="306208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Органы повседневного управления Минздрава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2686356823"/>
                  </a:ext>
                </a:extLst>
              </a:tr>
              <a:tr h="71287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2.1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Оперативный дежурный тер.центра ВЦМК «Защита»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5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5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5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969707033"/>
                  </a:ext>
                </a:extLst>
              </a:tr>
              <a:tr h="390174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Всего за ОПУ ВСМК: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266992810"/>
                  </a:ext>
                </a:extLst>
              </a:tr>
              <a:tr h="382760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ОПУ: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965907927"/>
                  </a:ext>
                </a:extLst>
              </a:tr>
              <a:tr h="382760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Территориальные органы Минздрава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662406432"/>
                  </a:ext>
                </a:extLst>
              </a:tr>
              <a:tr h="71287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Дежурные врачи медучреждений различного профиля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 smtClean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300" dirty="0"/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12362006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65517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Таблица 2"/>
          <p:cNvGraphicFramePr>
            <a:graphicFrameLocks noGrp="1"/>
          </p:cNvGraphicFramePr>
          <p:nvPr>
            <p:extLst/>
          </p:nvPr>
        </p:nvGraphicFramePr>
        <p:xfrm>
          <a:off x="7640" y="0"/>
          <a:ext cx="12793961" cy="9601201"/>
        </p:xfrm>
        <a:graphic>
          <a:graphicData uri="http://schemas.openxmlformats.org/drawingml/2006/table">
            <a:tbl>
              <a:tblPr firstRow="1" firstCol="1" bandRow="1"/>
              <a:tblGrid>
                <a:gridCol w="479503">
                  <a:extLst>
                    <a:ext uri="{9D8B030D-6E8A-4147-A177-3AD203B41FA5}">
                      <a16:colId xmlns:a16="http://schemas.microsoft.com/office/drawing/2014/main" xmlns="" val="2183867191"/>
                    </a:ext>
                  </a:extLst>
                </a:gridCol>
                <a:gridCol w="1246566">
                  <a:extLst>
                    <a:ext uri="{9D8B030D-6E8A-4147-A177-3AD203B41FA5}">
                      <a16:colId xmlns:a16="http://schemas.microsoft.com/office/drawing/2014/main" xmlns="" val="1251406380"/>
                    </a:ext>
                  </a:extLst>
                </a:gridCol>
                <a:gridCol w="627596">
                  <a:extLst>
                    <a:ext uri="{9D8B030D-6E8A-4147-A177-3AD203B41FA5}">
                      <a16:colId xmlns:a16="http://schemas.microsoft.com/office/drawing/2014/main" xmlns="" val="811616020"/>
                    </a:ext>
                  </a:extLst>
                </a:gridCol>
                <a:gridCol w="575512">
                  <a:extLst>
                    <a:ext uri="{9D8B030D-6E8A-4147-A177-3AD203B41FA5}">
                      <a16:colId xmlns:a16="http://schemas.microsoft.com/office/drawing/2014/main" xmlns="" val="2888743277"/>
                    </a:ext>
                  </a:extLst>
                </a:gridCol>
                <a:gridCol w="561781">
                  <a:extLst>
                    <a:ext uri="{9D8B030D-6E8A-4147-A177-3AD203B41FA5}">
                      <a16:colId xmlns:a16="http://schemas.microsoft.com/office/drawing/2014/main" xmlns="" val="1111729052"/>
                    </a:ext>
                  </a:extLst>
                </a:gridCol>
                <a:gridCol w="865551">
                  <a:extLst>
                    <a:ext uri="{9D8B030D-6E8A-4147-A177-3AD203B41FA5}">
                      <a16:colId xmlns:a16="http://schemas.microsoft.com/office/drawing/2014/main" xmlns="" val="831942240"/>
                    </a:ext>
                  </a:extLst>
                </a:gridCol>
                <a:gridCol w="865551">
                  <a:extLst>
                    <a:ext uri="{9D8B030D-6E8A-4147-A177-3AD203B41FA5}">
                      <a16:colId xmlns:a16="http://schemas.microsoft.com/office/drawing/2014/main" xmlns="" val="2498129480"/>
                    </a:ext>
                  </a:extLst>
                </a:gridCol>
                <a:gridCol w="831762">
                  <a:extLst>
                    <a:ext uri="{9D8B030D-6E8A-4147-A177-3AD203B41FA5}">
                      <a16:colId xmlns:a16="http://schemas.microsoft.com/office/drawing/2014/main" xmlns="" val="2322798208"/>
                    </a:ext>
                  </a:extLst>
                </a:gridCol>
                <a:gridCol w="979810">
                  <a:extLst>
                    <a:ext uri="{9D8B030D-6E8A-4147-A177-3AD203B41FA5}">
                      <a16:colId xmlns:a16="http://schemas.microsoft.com/office/drawing/2014/main" xmlns="" val="2132221538"/>
                    </a:ext>
                  </a:extLst>
                </a:gridCol>
                <a:gridCol w="936104">
                  <a:extLst>
                    <a:ext uri="{9D8B030D-6E8A-4147-A177-3AD203B41FA5}">
                      <a16:colId xmlns:a16="http://schemas.microsoft.com/office/drawing/2014/main" xmlns="" val="2502160845"/>
                    </a:ext>
                  </a:extLst>
                </a:gridCol>
                <a:gridCol w="792088">
                  <a:extLst>
                    <a:ext uri="{9D8B030D-6E8A-4147-A177-3AD203B41FA5}">
                      <a16:colId xmlns:a16="http://schemas.microsoft.com/office/drawing/2014/main" xmlns="" val="853992750"/>
                    </a:ext>
                  </a:extLst>
                </a:gridCol>
                <a:gridCol w="792088">
                  <a:extLst>
                    <a:ext uri="{9D8B030D-6E8A-4147-A177-3AD203B41FA5}">
                      <a16:colId xmlns:a16="http://schemas.microsoft.com/office/drawing/2014/main" xmlns="" val="1676913441"/>
                    </a:ext>
                  </a:extLst>
                </a:gridCol>
                <a:gridCol w="936104">
                  <a:extLst>
                    <a:ext uri="{9D8B030D-6E8A-4147-A177-3AD203B41FA5}">
                      <a16:colId xmlns:a16="http://schemas.microsoft.com/office/drawing/2014/main" xmlns="" val="2148672614"/>
                    </a:ext>
                  </a:extLst>
                </a:gridCol>
                <a:gridCol w="2303945">
                  <a:extLst>
                    <a:ext uri="{9D8B030D-6E8A-4147-A177-3AD203B41FA5}">
                      <a16:colId xmlns:a16="http://schemas.microsoft.com/office/drawing/2014/main" xmlns="" val="4024504271"/>
                    </a:ext>
                  </a:extLst>
                </a:gridCol>
              </a:tblGrid>
              <a:tr h="924720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№ п/п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Привлечение в соответствии с планами применения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Привлекалось фактически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Нормативное время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Нормативный документ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показателей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Расстояние до места ЧС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Недостатки в реагировании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247401374"/>
                  </a:ext>
                </a:extLst>
              </a:tr>
              <a:tr h="478516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Получение информации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2194549473"/>
                  </a:ext>
                </a:extLst>
              </a:tr>
              <a:tr h="95707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Ответственный дежурный ФБУ здравоохранения «Центр гигиены и эпидемиологии»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147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1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57443272"/>
                  </a:ext>
                </a:extLst>
              </a:tr>
              <a:tr h="53587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Ответственный дежурный </a:t>
                      </a:r>
                      <a:r>
                        <a:rPr lang="ru-RU" sz="1100" dirty="0" err="1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тер.фонда</a:t>
                      </a: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ОМС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901007957"/>
                  </a:ext>
                </a:extLst>
              </a:tr>
              <a:tr h="481832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территориальные органы: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098173756"/>
                  </a:ext>
                </a:extLst>
              </a:tr>
              <a:tr h="398780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Силы и средства ликвидации ЧС Минздрава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572697284"/>
                  </a:ext>
                </a:extLst>
              </a:tr>
              <a:tr h="74271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Бригада специализированной медицинской помощи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505917737"/>
                  </a:ext>
                </a:extLst>
              </a:tr>
              <a:tr h="47459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Станции скорой помощи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147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1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682492696"/>
                  </a:ext>
                </a:extLst>
              </a:tr>
              <a:tr h="55829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Мобильный медицинский отряд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207757408"/>
                  </a:ext>
                </a:extLst>
              </a:tr>
              <a:tr h="63804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Комплексная хирургическая бригада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380412708"/>
                  </a:ext>
                </a:extLst>
              </a:tr>
              <a:tr h="36449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Инфекционная бригада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151968799"/>
                  </a:ext>
                </a:extLst>
              </a:tr>
              <a:tr h="47853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Психотерапевтическая бригада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17598496"/>
                  </a:ext>
                </a:extLst>
              </a:tr>
              <a:tr h="57383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Токсико-терапевтическая бригада</a:t>
                      </a:r>
                      <a:endParaRPr lang="ru-RU" sz="15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836937263"/>
                  </a:ext>
                </a:extLst>
              </a:tr>
              <a:tr h="478535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силы и средства ликвидации ЧС: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46591507"/>
                  </a:ext>
                </a:extLst>
              </a:tr>
              <a:tr h="478535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Итого за Минздрав России: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731090809"/>
                  </a:ext>
                </a:extLst>
              </a:tr>
              <a:tr h="398780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Минприроды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144241833"/>
                  </a:ext>
                </a:extLst>
              </a:tr>
              <a:tr h="319024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Органы повседневного управления Минприроды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864589303"/>
                  </a:ext>
                </a:extLst>
              </a:tr>
              <a:tr h="319024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ОПУ: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294462307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17854501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/>
          </p:nvPr>
        </p:nvGraphicFramePr>
        <p:xfrm>
          <a:off x="7640" y="2"/>
          <a:ext cx="12793961" cy="9771173"/>
        </p:xfrm>
        <a:graphic>
          <a:graphicData uri="http://schemas.openxmlformats.org/drawingml/2006/table">
            <a:tbl>
              <a:tblPr firstRow="1" firstCol="1" bandRow="1"/>
              <a:tblGrid>
                <a:gridCol w="479503">
                  <a:extLst>
                    <a:ext uri="{9D8B030D-6E8A-4147-A177-3AD203B41FA5}">
                      <a16:colId xmlns:a16="http://schemas.microsoft.com/office/drawing/2014/main" xmlns="" val="487051862"/>
                    </a:ext>
                  </a:extLst>
                </a:gridCol>
                <a:gridCol w="1246566">
                  <a:extLst>
                    <a:ext uri="{9D8B030D-6E8A-4147-A177-3AD203B41FA5}">
                      <a16:colId xmlns:a16="http://schemas.microsoft.com/office/drawing/2014/main" xmlns="" val="3496448293"/>
                    </a:ext>
                  </a:extLst>
                </a:gridCol>
                <a:gridCol w="627596">
                  <a:extLst>
                    <a:ext uri="{9D8B030D-6E8A-4147-A177-3AD203B41FA5}">
                      <a16:colId xmlns:a16="http://schemas.microsoft.com/office/drawing/2014/main" xmlns="" val="3668335045"/>
                    </a:ext>
                  </a:extLst>
                </a:gridCol>
                <a:gridCol w="575512">
                  <a:extLst>
                    <a:ext uri="{9D8B030D-6E8A-4147-A177-3AD203B41FA5}">
                      <a16:colId xmlns:a16="http://schemas.microsoft.com/office/drawing/2014/main" xmlns="" val="1956239988"/>
                    </a:ext>
                  </a:extLst>
                </a:gridCol>
                <a:gridCol w="561781">
                  <a:extLst>
                    <a:ext uri="{9D8B030D-6E8A-4147-A177-3AD203B41FA5}">
                      <a16:colId xmlns:a16="http://schemas.microsoft.com/office/drawing/2014/main" xmlns="" val="4060889146"/>
                    </a:ext>
                  </a:extLst>
                </a:gridCol>
                <a:gridCol w="865551">
                  <a:extLst>
                    <a:ext uri="{9D8B030D-6E8A-4147-A177-3AD203B41FA5}">
                      <a16:colId xmlns:a16="http://schemas.microsoft.com/office/drawing/2014/main" xmlns="" val="2456068940"/>
                    </a:ext>
                  </a:extLst>
                </a:gridCol>
                <a:gridCol w="865551">
                  <a:extLst>
                    <a:ext uri="{9D8B030D-6E8A-4147-A177-3AD203B41FA5}">
                      <a16:colId xmlns:a16="http://schemas.microsoft.com/office/drawing/2014/main" xmlns="" val="1286948465"/>
                    </a:ext>
                  </a:extLst>
                </a:gridCol>
                <a:gridCol w="831762">
                  <a:extLst>
                    <a:ext uri="{9D8B030D-6E8A-4147-A177-3AD203B41FA5}">
                      <a16:colId xmlns:a16="http://schemas.microsoft.com/office/drawing/2014/main" xmlns="" val="4285622560"/>
                    </a:ext>
                  </a:extLst>
                </a:gridCol>
                <a:gridCol w="979810">
                  <a:extLst>
                    <a:ext uri="{9D8B030D-6E8A-4147-A177-3AD203B41FA5}">
                      <a16:colId xmlns:a16="http://schemas.microsoft.com/office/drawing/2014/main" xmlns="" val="2620723707"/>
                    </a:ext>
                  </a:extLst>
                </a:gridCol>
                <a:gridCol w="936104">
                  <a:extLst>
                    <a:ext uri="{9D8B030D-6E8A-4147-A177-3AD203B41FA5}">
                      <a16:colId xmlns:a16="http://schemas.microsoft.com/office/drawing/2014/main" xmlns="" val="3238765957"/>
                    </a:ext>
                  </a:extLst>
                </a:gridCol>
                <a:gridCol w="792088">
                  <a:extLst>
                    <a:ext uri="{9D8B030D-6E8A-4147-A177-3AD203B41FA5}">
                      <a16:colId xmlns:a16="http://schemas.microsoft.com/office/drawing/2014/main" xmlns="" val="3307363571"/>
                    </a:ext>
                  </a:extLst>
                </a:gridCol>
                <a:gridCol w="792088">
                  <a:extLst>
                    <a:ext uri="{9D8B030D-6E8A-4147-A177-3AD203B41FA5}">
                      <a16:colId xmlns:a16="http://schemas.microsoft.com/office/drawing/2014/main" xmlns="" val="1227324584"/>
                    </a:ext>
                  </a:extLst>
                </a:gridCol>
                <a:gridCol w="936104">
                  <a:extLst>
                    <a:ext uri="{9D8B030D-6E8A-4147-A177-3AD203B41FA5}">
                      <a16:colId xmlns:a16="http://schemas.microsoft.com/office/drawing/2014/main" xmlns="" val="3794682356"/>
                    </a:ext>
                  </a:extLst>
                </a:gridCol>
                <a:gridCol w="2303945">
                  <a:extLst>
                    <a:ext uri="{9D8B030D-6E8A-4147-A177-3AD203B41FA5}">
                      <a16:colId xmlns:a16="http://schemas.microsoft.com/office/drawing/2014/main" xmlns="" val="1795078635"/>
                    </a:ext>
                  </a:extLst>
                </a:gridCol>
              </a:tblGrid>
              <a:tr h="988639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№ п/п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Привлечение в соответствии с планами применения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Привлекалось фактически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Нормативное время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Нормативный документ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показателей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Расстояние до места ЧС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Недостатки в реагировании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379422943"/>
                  </a:ext>
                </a:extLst>
              </a:tr>
              <a:tr h="60313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Получение информации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420438121"/>
                  </a:ext>
                </a:extLst>
              </a:tr>
              <a:tr h="31029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Территориальные органы Минприроды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166549412"/>
                  </a:ext>
                </a:extLst>
              </a:tr>
              <a:tr h="546598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территориальные органы: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12781655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Силы и средства ликвидации ЧС Минприроды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270480602"/>
                  </a:ext>
                </a:extLst>
              </a:tr>
              <a:tr h="512064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силы и средства ликвидации ЧС: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726635768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err="1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Минкомсвязь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829022166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Органы повседневного управления </a:t>
                      </a:r>
                      <a:r>
                        <a:rPr lang="ru-RU" sz="1100" dirty="0" err="1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Минкомсвязи</a:t>
                      </a: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713866799"/>
                  </a:ext>
                </a:extLst>
              </a:tr>
              <a:tr h="321462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ОПУ: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650591187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Территориальные органы </a:t>
                      </a:r>
                      <a:r>
                        <a:rPr lang="ru-RU" sz="1100" dirty="0" err="1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Минкомсвязи</a:t>
                      </a: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095257333"/>
                  </a:ext>
                </a:extLst>
              </a:tr>
              <a:tr h="642926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территориальные органы: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97434697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Силы и средства ликвидации ЧС </a:t>
                      </a:r>
                      <a:r>
                        <a:rPr lang="ru-RU" sz="1100" dirty="0" err="1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Минкомсвязи</a:t>
                      </a: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204041626"/>
                  </a:ext>
                </a:extLst>
              </a:tr>
              <a:tr h="512064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силы и средства ликвидации ЧС: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2867644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Минтранс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54147799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Органы повседневного управления Минтранса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015688558"/>
                  </a:ext>
                </a:extLst>
              </a:tr>
              <a:tr h="321462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ОПУ: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9661144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Территориальные органы Минтранса России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13341980"/>
                  </a:ext>
                </a:extLst>
              </a:tr>
              <a:tr h="321462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ОПУ: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416246073"/>
                  </a:ext>
                </a:extLst>
              </a:tr>
              <a:tr h="32146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563232225"/>
                  </a:ext>
                </a:extLst>
              </a:tr>
              <a:tr h="561292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территориальные органы: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14671690"/>
                  </a:ext>
                </a:extLst>
              </a:tr>
              <a:tr h="322731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94557977"/>
                  </a:ext>
                </a:extLst>
              </a:tr>
              <a:tr h="512064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силы и средства ликвидации ЧС: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61886291"/>
                  </a:ext>
                </a:extLst>
              </a:tr>
              <a:tr h="401829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Итого за ФП РСЧС: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8854776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87923946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/>
          </p:nvPr>
        </p:nvGraphicFramePr>
        <p:xfrm>
          <a:off x="9559" y="13766"/>
          <a:ext cx="12793961" cy="11866101"/>
        </p:xfrm>
        <a:graphic>
          <a:graphicData uri="http://schemas.openxmlformats.org/drawingml/2006/table">
            <a:tbl>
              <a:tblPr firstRow="1" firstCol="1" bandRow="1"/>
              <a:tblGrid>
                <a:gridCol w="479503">
                  <a:extLst>
                    <a:ext uri="{9D8B030D-6E8A-4147-A177-3AD203B41FA5}">
                      <a16:colId xmlns:a16="http://schemas.microsoft.com/office/drawing/2014/main" xmlns="" val="3407734190"/>
                    </a:ext>
                  </a:extLst>
                </a:gridCol>
                <a:gridCol w="1246566">
                  <a:extLst>
                    <a:ext uri="{9D8B030D-6E8A-4147-A177-3AD203B41FA5}">
                      <a16:colId xmlns:a16="http://schemas.microsoft.com/office/drawing/2014/main" xmlns="" val="140577033"/>
                    </a:ext>
                  </a:extLst>
                </a:gridCol>
                <a:gridCol w="627596">
                  <a:extLst>
                    <a:ext uri="{9D8B030D-6E8A-4147-A177-3AD203B41FA5}">
                      <a16:colId xmlns:a16="http://schemas.microsoft.com/office/drawing/2014/main" xmlns="" val="3525632412"/>
                    </a:ext>
                  </a:extLst>
                </a:gridCol>
                <a:gridCol w="575512">
                  <a:extLst>
                    <a:ext uri="{9D8B030D-6E8A-4147-A177-3AD203B41FA5}">
                      <a16:colId xmlns:a16="http://schemas.microsoft.com/office/drawing/2014/main" xmlns="" val="1224047616"/>
                    </a:ext>
                  </a:extLst>
                </a:gridCol>
                <a:gridCol w="561781">
                  <a:extLst>
                    <a:ext uri="{9D8B030D-6E8A-4147-A177-3AD203B41FA5}">
                      <a16:colId xmlns:a16="http://schemas.microsoft.com/office/drawing/2014/main" xmlns="" val="315251980"/>
                    </a:ext>
                  </a:extLst>
                </a:gridCol>
                <a:gridCol w="865551">
                  <a:extLst>
                    <a:ext uri="{9D8B030D-6E8A-4147-A177-3AD203B41FA5}">
                      <a16:colId xmlns:a16="http://schemas.microsoft.com/office/drawing/2014/main" xmlns="" val="2661792507"/>
                    </a:ext>
                  </a:extLst>
                </a:gridCol>
                <a:gridCol w="865551">
                  <a:extLst>
                    <a:ext uri="{9D8B030D-6E8A-4147-A177-3AD203B41FA5}">
                      <a16:colId xmlns:a16="http://schemas.microsoft.com/office/drawing/2014/main" xmlns="" val="1693306583"/>
                    </a:ext>
                  </a:extLst>
                </a:gridCol>
                <a:gridCol w="831762">
                  <a:extLst>
                    <a:ext uri="{9D8B030D-6E8A-4147-A177-3AD203B41FA5}">
                      <a16:colId xmlns:a16="http://schemas.microsoft.com/office/drawing/2014/main" xmlns="" val="1917734699"/>
                    </a:ext>
                  </a:extLst>
                </a:gridCol>
                <a:gridCol w="979810">
                  <a:extLst>
                    <a:ext uri="{9D8B030D-6E8A-4147-A177-3AD203B41FA5}">
                      <a16:colId xmlns:a16="http://schemas.microsoft.com/office/drawing/2014/main" xmlns="" val="4282354229"/>
                    </a:ext>
                  </a:extLst>
                </a:gridCol>
                <a:gridCol w="936104">
                  <a:extLst>
                    <a:ext uri="{9D8B030D-6E8A-4147-A177-3AD203B41FA5}">
                      <a16:colId xmlns:a16="http://schemas.microsoft.com/office/drawing/2014/main" xmlns="" val="3305427715"/>
                    </a:ext>
                  </a:extLst>
                </a:gridCol>
                <a:gridCol w="792088">
                  <a:extLst>
                    <a:ext uri="{9D8B030D-6E8A-4147-A177-3AD203B41FA5}">
                      <a16:colId xmlns:a16="http://schemas.microsoft.com/office/drawing/2014/main" xmlns="" val="1276981954"/>
                    </a:ext>
                  </a:extLst>
                </a:gridCol>
                <a:gridCol w="792088">
                  <a:extLst>
                    <a:ext uri="{9D8B030D-6E8A-4147-A177-3AD203B41FA5}">
                      <a16:colId xmlns:a16="http://schemas.microsoft.com/office/drawing/2014/main" xmlns="" val="2738053924"/>
                    </a:ext>
                  </a:extLst>
                </a:gridCol>
                <a:gridCol w="936104">
                  <a:extLst>
                    <a:ext uri="{9D8B030D-6E8A-4147-A177-3AD203B41FA5}">
                      <a16:colId xmlns:a16="http://schemas.microsoft.com/office/drawing/2014/main" xmlns="" val="3219751980"/>
                    </a:ext>
                  </a:extLst>
                </a:gridCol>
                <a:gridCol w="2303945">
                  <a:extLst>
                    <a:ext uri="{9D8B030D-6E8A-4147-A177-3AD203B41FA5}">
                      <a16:colId xmlns:a16="http://schemas.microsoft.com/office/drawing/2014/main" xmlns="" val="3498512011"/>
                    </a:ext>
                  </a:extLst>
                </a:gridCol>
              </a:tblGrid>
              <a:tr h="885826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№ п/п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Привлечение в соответствии с планами применения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Привлекалось фактически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Нормативное время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Нормативный документ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показателей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Расстояние до места ЧС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Недостатки в реагировании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147463285"/>
                  </a:ext>
                </a:extLst>
              </a:tr>
              <a:tr h="54040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Получение информации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587233917"/>
                  </a:ext>
                </a:extLst>
              </a:tr>
              <a:tr h="336279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Территориальные подсистемы РСЧС</a:t>
                      </a:r>
                      <a:endParaRPr lang="ru-RU" sz="13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67540521"/>
                  </a:ext>
                </a:extLst>
              </a:tr>
              <a:tr h="288032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Координационные органы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50435112"/>
                  </a:ext>
                </a:extLst>
              </a:tr>
              <a:tr h="34137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КЧС и ОПБ субъекта РФ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432724980"/>
                  </a:ext>
                </a:extLst>
              </a:tr>
              <a:tr h="8534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КЧС и ОПБ муниципального образования субъекта РФ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147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Постановление главы администрации №820 от 27.12.2017г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163839053"/>
                  </a:ext>
                </a:extLst>
              </a:tr>
              <a:tr h="68275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КЧС и ОПБ муниципального образования субъекта РФ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684344670"/>
                  </a:ext>
                </a:extLst>
              </a:tr>
              <a:tr h="68275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КЧС и ОПБ муниципального образования субъекта РФ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03441974"/>
                  </a:ext>
                </a:extLst>
              </a:tr>
              <a:tr h="34137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ОГ КЧС и ОПБ субъекта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042582957"/>
                  </a:ext>
                </a:extLst>
              </a:tr>
              <a:tr h="5120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ОГ КЧС и ОПБ муниципального образования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259090541"/>
                  </a:ext>
                </a:extLst>
              </a:tr>
              <a:tr h="34137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ОШ (КЧС и ОПБ объекта)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649901602"/>
                  </a:ext>
                </a:extLst>
              </a:tr>
              <a:tr h="5120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ОШ (КЧС и ОПБ муниципального образования)</a:t>
                      </a:r>
                      <a:endParaRPr lang="ru-RU" sz="15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111607629"/>
                  </a:ext>
                </a:extLst>
              </a:tr>
              <a:tr h="341376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КЧС и ОПБ субъекта: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386592281"/>
                  </a:ext>
                </a:extLst>
              </a:tr>
              <a:tr h="336279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Органы повседневного управления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483891999"/>
                  </a:ext>
                </a:extLst>
              </a:tr>
              <a:tr h="34137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ДДС субъекта Администрации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222500663"/>
                  </a:ext>
                </a:extLst>
              </a:tr>
              <a:tr h="5120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ЕДДС муниципального образования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635806954"/>
                  </a:ext>
                </a:extLst>
              </a:tr>
              <a:tr h="5120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ЕДДС муниципального образования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216068851"/>
                  </a:ext>
                </a:extLst>
              </a:tr>
              <a:tr h="5120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ЕДДС муниципального образования</a:t>
                      </a:r>
                      <a:endParaRPr lang="ru-RU" sz="15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540872136"/>
                  </a:ext>
                </a:extLst>
              </a:tr>
              <a:tr h="336279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Всего за ЕДДС: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79278028"/>
                  </a:ext>
                </a:extLst>
              </a:tr>
              <a:tr h="336279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Силы и средства ликвидации ЧС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973663331"/>
                  </a:ext>
                </a:extLst>
              </a:tr>
              <a:tr h="27232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Газовая служба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764369485"/>
                  </a:ext>
                </a:extLst>
              </a:tr>
              <a:tr h="34137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Медицинская служба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024762850"/>
                  </a:ext>
                </a:extLst>
              </a:tr>
              <a:tr h="5120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Аварийно-спасательные формирования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579002673"/>
                  </a:ext>
                </a:extLst>
              </a:tr>
              <a:tr h="34137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Энергетическая служба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23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08246820"/>
                  </a:ext>
                </a:extLst>
              </a:tr>
              <a:tr h="34137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Коммунальная служба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25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535328459"/>
                  </a:ext>
                </a:extLst>
              </a:tr>
              <a:tr h="5120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ru-RU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Другие силы и средства ликвидации ЧС</a:t>
                      </a:r>
                      <a:endParaRPr lang="ru-RU" sz="15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19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75518515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15133346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/>
          </p:nvPr>
        </p:nvGraphicFramePr>
        <p:xfrm>
          <a:off x="7640" y="13752"/>
          <a:ext cx="12793961" cy="6082985"/>
        </p:xfrm>
        <a:graphic>
          <a:graphicData uri="http://schemas.openxmlformats.org/drawingml/2006/table">
            <a:tbl>
              <a:tblPr firstRow="1" firstCol="1" bandRow="1"/>
              <a:tblGrid>
                <a:gridCol w="479503">
                  <a:extLst>
                    <a:ext uri="{9D8B030D-6E8A-4147-A177-3AD203B41FA5}">
                      <a16:colId xmlns:a16="http://schemas.microsoft.com/office/drawing/2014/main" xmlns="" val="2720773614"/>
                    </a:ext>
                  </a:extLst>
                </a:gridCol>
                <a:gridCol w="1246566">
                  <a:extLst>
                    <a:ext uri="{9D8B030D-6E8A-4147-A177-3AD203B41FA5}">
                      <a16:colId xmlns:a16="http://schemas.microsoft.com/office/drawing/2014/main" xmlns="" val="3898689218"/>
                    </a:ext>
                  </a:extLst>
                </a:gridCol>
                <a:gridCol w="627596">
                  <a:extLst>
                    <a:ext uri="{9D8B030D-6E8A-4147-A177-3AD203B41FA5}">
                      <a16:colId xmlns:a16="http://schemas.microsoft.com/office/drawing/2014/main" xmlns="" val="175032523"/>
                    </a:ext>
                  </a:extLst>
                </a:gridCol>
                <a:gridCol w="575512">
                  <a:extLst>
                    <a:ext uri="{9D8B030D-6E8A-4147-A177-3AD203B41FA5}">
                      <a16:colId xmlns:a16="http://schemas.microsoft.com/office/drawing/2014/main" xmlns="" val="541042877"/>
                    </a:ext>
                  </a:extLst>
                </a:gridCol>
                <a:gridCol w="561781">
                  <a:extLst>
                    <a:ext uri="{9D8B030D-6E8A-4147-A177-3AD203B41FA5}">
                      <a16:colId xmlns:a16="http://schemas.microsoft.com/office/drawing/2014/main" xmlns="" val="696866474"/>
                    </a:ext>
                  </a:extLst>
                </a:gridCol>
                <a:gridCol w="865551">
                  <a:extLst>
                    <a:ext uri="{9D8B030D-6E8A-4147-A177-3AD203B41FA5}">
                      <a16:colId xmlns:a16="http://schemas.microsoft.com/office/drawing/2014/main" xmlns="" val="2171300598"/>
                    </a:ext>
                  </a:extLst>
                </a:gridCol>
                <a:gridCol w="865551">
                  <a:extLst>
                    <a:ext uri="{9D8B030D-6E8A-4147-A177-3AD203B41FA5}">
                      <a16:colId xmlns:a16="http://schemas.microsoft.com/office/drawing/2014/main" xmlns="" val="2026199940"/>
                    </a:ext>
                  </a:extLst>
                </a:gridCol>
                <a:gridCol w="831762">
                  <a:extLst>
                    <a:ext uri="{9D8B030D-6E8A-4147-A177-3AD203B41FA5}">
                      <a16:colId xmlns:a16="http://schemas.microsoft.com/office/drawing/2014/main" xmlns="" val="1764007075"/>
                    </a:ext>
                  </a:extLst>
                </a:gridCol>
                <a:gridCol w="979810">
                  <a:extLst>
                    <a:ext uri="{9D8B030D-6E8A-4147-A177-3AD203B41FA5}">
                      <a16:colId xmlns:a16="http://schemas.microsoft.com/office/drawing/2014/main" xmlns="" val="2710519578"/>
                    </a:ext>
                  </a:extLst>
                </a:gridCol>
                <a:gridCol w="936104">
                  <a:extLst>
                    <a:ext uri="{9D8B030D-6E8A-4147-A177-3AD203B41FA5}">
                      <a16:colId xmlns:a16="http://schemas.microsoft.com/office/drawing/2014/main" xmlns="" val="2957633988"/>
                    </a:ext>
                  </a:extLst>
                </a:gridCol>
                <a:gridCol w="792088">
                  <a:extLst>
                    <a:ext uri="{9D8B030D-6E8A-4147-A177-3AD203B41FA5}">
                      <a16:colId xmlns:a16="http://schemas.microsoft.com/office/drawing/2014/main" xmlns="" val="746391306"/>
                    </a:ext>
                  </a:extLst>
                </a:gridCol>
                <a:gridCol w="792088">
                  <a:extLst>
                    <a:ext uri="{9D8B030D-6E8A-4147-A177-3AD203B41FA5}">
                      <a16:colId xmlns:a16="http://schemas.microsoft.com/office/drawing/2014/main" xmlns="" val="4026836226"/>
                    </a:ext>
                  </a:extLst>
                </a:gridCol>
                <a:gridCol w="936104">
                  <a:extLst>
                    <a:ext uri="{9D8B030D-6E8A-4147-A177-3AD203B41FA5}">
                      <a16:colId xmlns:a16="http://schemas.microsoft.com/office/drawing/2014/main" xmlns="" val="3673405990"/>
                    </a:ext>
                  </a:extLst>
                </a:gridCol>
                <a:gridCol w="2303945">
                  <a:extLst>
                    <a:ext uri="{9D8B030D-6E8A-4147-A177-3AD203B41FA5}">
                      <a16:colId xmlns:a16="http://schemas.microsoft.com/office/drawing/2014/main" xmlns="" val="2999882609"/>
                    </a:ext>
                  </a:extLst>
                </a:gridCol>
              </a:tblGrid>
              <a:tr h="885826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№ п/п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Привлечение в соответствии с планами применения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Привлекалось фактически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Нормативное время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Нормативный документ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показателей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Расстояние до места ЧС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Недостатки в реагировании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97602774"/>
                  </a:ext>
                </a:extLst>
              </a:tr>
              <a:tr h="54040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л/с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тех.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Получение информации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убытия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Время прибытия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697748497"/>
                  </a:ext>
                </a:extLst>
              </a:tr>
              <a:tr h="91681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Ответственный дежурный ФБУ здравоохранения «Центр гигиены и эпидемиологии»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340946476"/>
                  </a:ext>
                </a:extLst>
              </a:tr>
              <a:tr h="643595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Всего за силы и средства ликвидации ЧС субъекта: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73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52</a:t>
                      </a:r>
                      <a:endParaRPr lang="ru-RU" sz="11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735539381"/>
                  </a:ext>
                </a:extLst>
              </a:tr>
              <a:tr h="432048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Итого за ТП РСЧС: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73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52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901502106"/>
                  </a:ext>
                </a:extLst>
              </a:tr>
              <a:tr h="360039">
                <a:tc gridSpan="1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Другие министерства и ведомства (организации), не имеющие функциональных подсистем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609802436"/>
                  </a:ext>
                </a:extLst>
              </a:tr>
              <a:tr h="36003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Прокуратура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60134646"/>
                  </a:ext>
                </a:extLst>
              </a:tr>
              <a:tr h="36003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ФСБ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119408377"/>
                  </a:ext>
                </a:extLst>
              </a:tr>
              <a:tr h="36003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Следственный комитет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706171736"/>
                  </a:ext>
                </a:extLst>
              </a:tr>
              <a:tr h="864095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Итого за министерства и ведомства, не имеющие функциональных подсистем 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596568903"/>
                  </a:ext>
                </a:extLst>
              </a:tr>
              <a:tr h="360039"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ИТОГО за РСЧС</a:t>
                      </a: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71999479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57629611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/>
          <p:cNvSpPr>
            <a:spLocks noGrp="1" noChangeArrowheads="1"/>
          </p:cNvSpPr>
          <p:nvPr>
            <p:ph type="subTitle" idx="1"/>
          </p:nvPr>
        </p:nvSpPr>
        <p:spPr/>
        <p:txBody>
          <a:bodyPr/>
          <a:lstStyle/>
          <a:p>
            <a:pPr eaLnBrk="1" hangingPunct="1"/>
            <a:r>
              <a:rPr lang="ru-RU" smtClean="0"/>
              <a:t>Титульный лист</a:t>
            </a:r>
          </a:p>
        </p:txBody>
      </p:sp>
      <p:pic>
        <p:nvPicPr>
          <p:cNvPr id="21507" name="Picture 3" descr="заставка-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9332" name="Rectangle 4"/>
          <p:cNvSpPr>
            <a:spLocks noGrp="1" noChangeArrowheads="1"/>
          </p:cNvSpPr>
          <p:nvPr>
            <p:ph type="ctrTitle"/>
          </p:nvPr>
        </p:nvSpPr>
        <p:spPr>
          <a:xfrm>
            <a:off x="0" y="31226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/>
          <a:lstStyle/>
          <a:p>
            <a:pPr eaLnBrk="1" hangingPunct="1">
              <a:defRPr/>
            </a:pPr>
            <a:r>
              <a:rPr lang="ru-RU" sz="4300" b="1" smtClean="0">
                <a:solidFill>
                  <a:srgbClr val="FFFF00"/>
                </a:solidFill>
              </a:rPr>
              <a:t>ИНФОРМАЦИОННО-СПРАВОЧНЫЕ МАТЕРИАЛЫ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Freeform 176"/>
          <p:cNvSpPr>
            <a:spLocks/>
          </p:cNvSpPr>
          <p:nvPr/>
        </p:nvSpPr>
        <p:spPr bwMode="auto">
          <a:xfrm>
            <a:off x="4024313" y="2136775"/>
            <a:ext cx="4248150" cy="7488238"/>
          </a:xfrm>
          <a:custGeom>
            <a:avLst/>
            <a:gdLst>
              <a:gd name="T0" fmla="*/ 2404 w 2676"/>
              <a:gd name="T1" fmla="*/ 4717 h 4717"/>
              <a:gd name="T2" fmla="*/ 2223 w 2676"/>
              <a:gd name="T3" fmla="*/ 3765 h 4717"/>
              <a:gd name="T4" fmla="*/ 1815 w 2676"/>
              <a:gd name="T5" fmla="*/ 3266 h 4717"/>
              <a:gd name="T6" fmla="*/ 2132 w 2676"/>
              <a:gd name="T7" fmla="*/ 2494 h 4717"/>
              <a:gd name="T8" fmla="*/ 2041 w 2676"/>
              <a:gd name="T9" fmla="*/ 1996 h 4717"/>
              <a:gd name="T10" fmla="*/ 1860 w 2676"/>
              <a:gd name="T11" fmla="*/ 1859 h 4717"/>
              <a:gd name="T12" fmla="*/ 2676 w 2676"/>
              <a:gd name="T13" fmla="*/ 1451 h 4717"/>
              <a:gd name="T14" fmla="*/ 2631 w 2676"/>
              <a:gd name="T15" fmla="*/ 0 h 4717"/>
              <a:gd name="T16" fmla="*/ 1225 w 2676"/>
              <a:gd name="T17" fmla="*/ 45 h 4717"/>
              <a:gd name="T18" fmla="*/ 318 w 2676"/>
              <a:gd name="T19" fmla="*/ 136 h 4717"/>
              <a:gd name="T20" fmla="*/ 272 w 2676"/>
              <a:gd name="T21" fmla="*/ 363 h 4717"/>
              <a:gd name="T22" fmla="*/ 0 w 2676"/>
              <a:gd name="T23" fmla="*/ 453 h 4717"/>
              <a:gd name="T24" fmla="*/ 0 w 2676"/>
              <a:gd name="T25" fmla="*/ 725 h 4717"/>
              <a:gd name="T26" fmla="*/ 91 w 2676"/>
              <a:gd name="T27" fmla="*/ 816 h 4717"/>
              <a:gd name="T28" fmla="*/ 272 w 2676"/>
              <a:gd name="T29" fmla="*/ 816 h 4717"/>
              <a:gd name="T30" fmla="*/ 363 w 2676"/>
              <a:gd name="T31" fmla="*/ 1270 h 4717"/>
              <a:gd name="T32" fmla="*/ 91 w 2676"/>
              <a:gd name="T33" fmla="*/ 1315 h 4717"/>
              <a:gd name="T34" fmla="*/ 0 w 2676"/>
              <a:gd name="T35" fmla="*/ 1451 h 4717"/>
              <a:gd name="T36" fmla="*/ 182 w 2676"/>
              <a:gd name="T37" fmla="*/ 1814 h 4717"/>
              <a:gd name="T38" fmla="*/ 227 w 2676"/>
              <a:gd name="T39" fmla="*/ 1996 h 4717"/>
              <a:gd name="T40" fmla="*/ 0 w 2676"/>
              <a:gd name="T41" fmla="*/ 2132 h 4717"/>
              <a:gd name="T42" fmla="*/ 91 w 2676"/>
              <a:gd name="T43" fmla="*/ 2540 h 4717"/>
              <a:gd name="T44" fmla="*/ 363 w 2676"/>
              <a:gd name="T45" fmla="*/ 2767 h 4717"/>
              <a:gd name="T46" fmla="*/ 363 w 2676"/>
              <a:gd name="T47" fmla="*/ 2857 h 4717"/>
              <a:gd name="T48" fmla="*/ 590 w 2676"/>
              <a:gd name="T49" fmla="*/ 2812 h 4717"/>
              <a:gd name="T50" fmla="*/ 408 w 2676"/>
              <a:gd name="T51" fmla="*/ 3130 h 4717"/>
              <a:gd name="T52" fmla="*/ 590 w 2676"/>
              <a:gd name="T53" fmla="*/ 3084 h 4717"/>
              <a:gd name="T54" fmla="*/ 590 w 2676"/>
              <a:gd name="T55" fmla="*/ 3266 h 4717"/>
              <a:gd name="T56" fmla="*/ 499 w 2676"/>
              <a:gd name="T57" fmla="*/ 3492 h 4717"/>
              <a:gd name="T58" fmla="*/ 817 w 2676"/>
              <a:gd name="T59" fmla="*/ 3084 h 4717"/>
              <a:gd name="T60" fmla="*/ 998 w 2676"/>
              <a:gd name="T61" fmla="*/ 3175 h 4717"/>
              <a:gd name="T62" fmla="*/ 1179 w 2676"/>
              <a:gd name="T63" fmla="*/ 3311 h 4717"/>
              <a:gd name="T64" fmla="*/ 1270 w 2676"/>
              <a:gd name="T65" fmla="*/ 3628 h 4717"/>
              <a:gd name="T66" fmla="*/ 1406 w 2676"/>
              <a:gd name="T67" fmla="*/ 3719 h 4717"/>
              <a:gd name="T68" fmla="*/ 907 w 2676"/>
              <a:gd name="T69" fmla="*/ 4218 h 4717"/>
              <a:gd name="T70" fmla="*/ 1452 w 2676"/>
              <a:gd name="T71" fmla="*/ 4309 h 4717"/>
              <a:gd name="T72" fmla="*/ 1678 w 2676"/>
              <a:gd name="T73" fmla="*/ 4672 h 4717"/>
              <a:gd name="T74" fmla="*/ 2404 w 2676"/>
              <a:gd name="T75" fmla="*/ 4717 h 4717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676"/>
              <a:gd name="T115" fmla="*/ 0 h 4717"/>
              <a:gd name="T116" fmla="*/ 2676 w 2676"/>
              <a:gd name="T117" fmla="*/ 4717 h 4717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676" h="4717">
                <a:moveTo>
                  <a:pt x="1633" y="4717"/>
                </a:moveTo>
                <a:lnTo>
                  <a:pt x="2404" y="4717"/>
                </a:lnTo>
                <a:lnTo>
                  <a:pt x="2359" y="3855"/>
                </a:lnTo>
                <a:lnTo>
                  <a:pt x="2223" y="3765"/>
                </a:lnTo>
                <a:lnTo>
                  <a:pt x="2177" y="3628"/>
                </a:lnTo>
                <a:lnTo>
                  <a:pt x="1815" y="3266"/>
                </a:lnTo>
                <a:lnTo>
                  <a:pt x="1542" y="2767"/>
                </a:lnTo>
                <a:lnTo>
                  <a:pt x="2132" y="2494"/>
                </a:lnTo>
                <a:lnTo>
                  <a:pt x="2087" y="2086"/>
                </a:lnTo>
                <a:lnTo>
                  <a:pt x="2041" y="1996"/>
                </a:lnTo>
                <a:lnTo>
                  <a:pt x="1905" y="1996"/>
                </a:lnTo>
                <a:lnTo>
                  <a:pt x="1860" y="1859"/>
                </a:lnTo>
                <a:lnTo>
                  <a:pt x="2586" y="1859"/>
                </a:lnTo>
                <a:lnTo>
                  <a:pt x="2676" y="1451"/>
                </a:lnTo>
                <a:lnTo>
                  <a:pt x="2631" y="907"/>
                </a:lnTo>
                <a:lnTo>
                  <a:pt x="2631" y="0"/>
                </a:lnTo>
                <a:lnTo>
                  <a:pt x="1815" y="45"/>
                </a:lnTo>
                <a:lnTo>
                  <a:pt x="1225" y="45"/>
                </a:lnTo>
                <a:lnTo>
                  <a:pt x="590" y="136"/>
                </a:lnTo>
                <a:lnTo>
                  <a:pt x="318" y="136"/>
                </a:lnTo>
                <a:lnTo>
                  <a:pt x="363" y="317"/>
                </a:lnTo>
                <a:lnTo>
                  <a:pt x="272" y="363"/>
                </a:lnTo>
                <a:lnTo>
                  <a:pt x="0" y="363"/>
                </a:lnTo>
                <a:lnTo>
                  <a:pt x="0" y="453"/>
                </a:lnTo>
                <a:lnTo>
                  <a:pt x="91" y="499"/>
                </a:lnTo>
                <a:lnTo>
                  <a:pt x="0" y="725"/>
                </a:lnTo>
                <a:lnTo>
                  <a:pt x="136" y="680"/>
                </a:lnTo>
                <a:lnTo>
                  <a:pt x="91" y="816"/>
                </a:lnTo>
                <a:lnTo>
                  <a:pt x="182" y="862"/>
                </a:lnTo>
                <a:lnTo>
                  <a:pt x="272" y="816"/>
                </a:lnTo>
                <a:lnTo>
                  <a:pt x="408" y="1088"/>
                </a:lnTo>
                <a:lnTo>
                  <a:pt x="363" y="1270"/>
                </a:lnTo>
                <a:lnTo>
                  <a:pt x="272" y="1360"/>
                </a:lnTo>
                <a:lnTo>
                  <a:pt x="91" y="1315"/>
                </a:lnTo>
                <a:lnTo>
                  <a:pt x="0" y="1315"/>
                </a:lnTo>
                <a:lnTo>
                  <a:pt x="0" y="1451"/>
                </a:lnTo>
                <a:lnTo>
                  <a:pt x="91" y="1678"/>
                </a:lnTo>
                <a:lnTo>
                  <a:pt x="182" y="1814"/>
                </a:lnTo>
                <a:lnTo>
                  <a:pt x="272" y="1814"/>
                </a:lnTo>
                <a:lnTo>
                  <a:pt x="227" y="1996"/>
                </a:lnTo>
                <a:lnTo>
                  <a:pt x="46" y="2041"/>
                </a:lnTo>
                <a:lnTo>
                  <a:pt x="0" y="2132"/>
                </a:lnTo>
                <a:lnTo>
                  <a:pt x="0" y="2313"/>
                </a:lnTo>
                <a:lnTo>
                  <a:pt x="91" y="2540"/>
                </a:lnTo>
                <a:lnTo>
                  <a:pt x="182" y="2721"/>
                </a:lnTo>
                <a:lnTo>
                  <a:pt x="363" y="2767"/>
                </a:lnTo>
                <a:lnTo>
                  <a:pt x="408" y="2721"/>
                </a:lnTo>
                <a:lnTo>
                  <a:pt x="363" y="2857"/>
                </a:lnTo>
                <a:lnTo>
                  <a:pt x="590" y="2721"/>
                </a:lnTo>
                <a:lnTo>
                  <a:pt x="590" y="2812"/>
                </a:lnTo>
                <a:lnTo>
                  <a:pt x="408" y="3039"/>
                </a:lnTo>
                <a:lnTo>
                  <a:pt x="408" y="3130"/>
                </a:lnTo>
                <a:lnTo>
                  <a:pt x="499" y="3084"/>
                </a:lnTo>
                <a:lnTo>
                  <a:pt x="590" y="3084"/>
                </a:lnTo>
                <a:lnTo>
                  <a:pt x="726" y="3084"/>
                </a:lnTo>
                <a:lnTo>
                  <a:pt x="590" y="3266"/>
                </a:lnTo>
                <a:lnTo>
                  <a:pt x="499" y="3402"/>
                </a:lnTo>
                <a:lnTo>
                  <a:pt x="499" y="3492"/>
                </a:lnTo>
                <a:lnTo>
                  <a:pt x="726" y="3220"/>
                </a:lnTo>
                <a:lnTo>
                  <a:pt x="817" y="3084"/>
                </a:lnTo>
                <a:lnTo>
                  <a:pt x="953" y="3220"/>
                </a:lnTo>
                <a:lnTo>
                  <a:pt x="998" y="3175"/>
                </a:lnTo>
                <a:lnTo>
                  <a:pt x="1134" y="3356"/>
                </a:lnTo>
                <a:lnTo>
                  <a:pt x="1179" y="3311"/>
                </a:lnTo>
                <a:lnTo>
                  <a:pt x="1316" y="3583"/>
                </a:lnTo>
                <a:lnTo>
                  <a:pt x="1270" y="3628"/>
                </a:lnTo>
                <a:lnTo>
                  <a:pt x="1316" y="3765"/>
                </a:lnTo>
                <a:lnTo>
                  <a:pt x="1406" y="3719"/>
                </a:lnTo>
                <a:lnTo>
                  <a:pt x="907" y="3991"/>
                </a:lnTo>
                <a:lnTo>
                  <a:pt x="907" y="4218"/>
                </a:lnTo>
                <a:lnTo>
                  <a:pt x="1270" y="4309"/>
                </a:lnTo>
                <a:lnTo>
                  <a:pt x="1452" y="4309"/>
                </a:lnTo>
                <a:lnTo>
                  <a:pt x="1588" y="4536"/>
                </a:lnTo>
                <a:lnTo>
                  <a:pt x="1678" y="4672"/>
                </a:lnTo>
                <a:lnTo>
                  <a:pt x="1769" y="4717"/>
                </a:lnTo>
                <a:lnTo>
                  <a:pt x="2404" y="4717"/>
                </a:lnTo>
              </a:path>
            </a:pathLst>
          </a:custGeom>
          <a:noFill/>
          <a:ln w="635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2531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984250"/>
            <a:ext cx="12801600" cy="766763"/>
          </a:xfrm>
          <a:solidFill>
            <a:srgbClr val="DDDDDD"/>
          </a:solidFill>
        </p:spPr>
        <p:txBody>
          <a:bodyPr/>
          <a:lstStyle/>
          <a:p>
            <a:pPr eaLnBrk="1" hangingPunct="1"/>
            <a:r>
              <a:rPr lang="ru-RU" sz="2800" smtClean="0">
                <a:latin typeface="Times New Roman" pitchFamily="18" charset="0"/>
              </a:rPr>
              <a:t>Информационно-справочные материалы по поисково-спасательным, аварийно-спасательным и нештатным аварийно-спасательным формированиям</a:t>
            </a:r>
          </a:p>
        </p:txBody>
      </p:sp>
      <p:sp>
        <p:nvSpPr>
          <p:cNvPr id="22532" name="Text Box 4"/>
          <p:cNvSpPr txBox="1">
            <a:spLocks noChangeArrowheads="1"/>
          </p:cNvSpPr>
          <p:nvPr/>
        </p:nvSpPr>
        <p:spPr bwMode="auto">
          <a:xfrm>
            <a:off x="0" y="0"/>
            <a:ext cx="12801600" cy="1066800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91395" tIns="45697" rIns="91395" bIns="45697">
            <a:spAutoFit/>
          </a:bodyPr>
          <a:lstStyle/>
          <a:p>
            <a:pPr algn="ctr" defTabSz="1279525"/>
            <a:r>
              <a:rPr lang="ru-RU" sz="3200" b="1">
                <a:solidFill>
                  <a:schemeClr val="tx2"/>
                </a:solidFill>
                <a:latin typeface="Times New Roman" pitchFamily="18" charset="0"/>
              </a:rPr>
              <a:t>Паспорт территории Красноярского сельского поселения</a:t>
            </a:r>
          </a:p>
          <a:p>
            <a:pPr algn="ctr" defTabSz="1279525"/>
            <a:r>
              <a:rPr lang="ru-RU" sz="3200" b="1">
                <a:solidFill>
                  <a:schemeClr val="tx2"/>
                </a:solidFill>
                <a:latin typeface="Times New Roman" pitchFamily="18" charset="0"/>
              </a:rPr>
              <a:t>Цимлянского района Ростовской области</a:t>
            </a:r>
          </a:p>
        </p:txBody>
      </p:sp>
      <p:graphicFrame>
        <p:nvGraphicFramePr>
          <p:cNvPr id="22617" name="Group 89"/>
          <p:cNvGraphicFramePr>
            <a:graphicFrameLocks noGrp="1"/>
          </p:cNvGraphicFramePr>
          <p:nvPr/>
        </p:nvGraphicFramePr>
        <p:xfrm>
          <a:off x="0" y="4445000"/>
          <a:ext cx="12801600" cy="5154592"/>
        </p:xfrm>
        <a:graphic>
          <a:graphicData uri="http://schemas.openxmlformats.org/drawingml/2006/table">
            <a:tbl>
              <a:tblPr/>
              <a:tblGrid>
                <a:gridCol w="1236663"/>
                <a:gridCol w="5240337"/>
                <a:gridCol w="1992313"/>
                <a:gridCol w="2168525"/>
                <a:gridCol w="2163762"/>
              </a:tblGrid>
              <a:tr h="0">
                <a:tc rowSpan="2">
                  <a:txBody>
                    <a:bodyPr/>
                    <a:lstStyle/>
                    <a:p>
                      <a:pPr marL="396875" marR="0" lvl="0" indent="-396875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№</a:t>
                      </a:r>
                    </a:p>
                    <a:p>
                      <a:pPr marL="396875" marR="0" lvl="0" indent="-396875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п</a:t>
                      </a: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/</a:t>
                      </a:r>
                      <a:r>
                        <a:rPr kumimoji="0" lang="ru-RU" sz="16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п</a:t>
                      </a:r>
                      <a:endParaRPr kumimoji="0" lang="ru-RU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3264" marR="113264" marT="53464" marB="534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Наименование </a:t>
                      </a: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подразделений</a:t>
                      </a:r>
                      <a:endParaRPr kumimoji="0" lang="ru-RU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3264" marR="113264" marT="53464" marB="534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3264" marR="113264" marT="53464" marB="534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4288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Кол-во подразделений</a:t>
                      </a:r>
                      <a:endParaRPr kumimoji="0" lang="ru-RU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3264" marR="113264" marT="53464" marB="534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Личный состав (чел.)</a:t>
                      </a:r>
                      <a:endParaRPr kumimoji="0" lang="ru-RU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3264" marR="113264" marT="53464" marB="534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Техника (ед.)</a:t>
                      </a:r>
                      <a:endParaRPr kumimoji="0" lang="ru-RU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3264" marR="113264" marT="53464" marB="534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</a:tr>
              <a:tr h="144463">
                <a:tc>
                  <a:txBody>
                    <a:bodyPr/>
                    <a:lstStyle/>
                    <a:p>
                      <a:pPr marL="396875" marR="0" lvl="0" indent="-396875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L="113264" marR="113264" marT="53464" marB="534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78ПСЧ</a:t>
                      </a:r>
                    </a:p>
                  </a:txBody>
                  <a:tcPr marL="113264" marR="113264" marT="53464" marB="534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</a:p>
                  </a:txBody>
                  <a:tcPr marL="113264" marR="113264" marT="53464" marB="534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31</a:t>
                      </a:r>
                    </a:p>
                  </a:txBody>
                  <a:tcPr marL="113264" marR="113264" marT="53464" marB="534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</a:p>
                  </a:txBody>
                  <a:tcPr marL="113264" marR="113264" marT="53464" marB="534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</a:tr>
              <a:tr h="142875">
                <a:tc>
                  <a:txBody>
                    <a:bodyPr/>
                    <a:lstStyle/>
                    <a:p>
                      <a:pPr marL="396875" marR="0" lvl="0" indent="-396875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L="113264" marR="113264" marT="53464" marB="534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Частная пожарная охрана</a:t>
                      </a:r>
                    </a:p>
                  </a:txBody>
                  <a:tcPr marL="113264" marR="113264" marT="53464" marB="534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113264" marR="113264" marT="53464" marB="534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113264" marR="113264" marT="53464" marB="534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113264" marR="113264" marT="53464" marB="534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</a:tr>
              <a:tr h="142875">
                <a:tc>
                  <a:txBody>
                    <a:bodyPr/>
                    <a:lstStyle/>
                    <a:p>
                      <a:pPr marL="396875" marR="0" lvl="0" indent="-396875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13264" marR="113264" marT="53464" marB="534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Противопожарная служба субъекта</a:t>
                      </a:r>
                      <a:endParaRPr kumimoji="0" lang="ru-RU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3264" marR="113264" marT="53464" marB="534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113264" marR="113264" marT="53464" marB="534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113264" marR="113264" marT="53464" marB="534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113264" marR="113264" marT="53464" marB="534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</a:tr>
              <a:tr h="142875">
                <a:tc>
                  <a:txBody>
                    <a:bodyPr/>
                    <a:lstStyle/>
                    <a:p>
                      <a:pPr marL="396875" marR="0" lvl="0" indent="-396875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</a:t>
                      </a:r>
                    </a:p>
                  </a:txBody>
                  <a:tcPr marL="113264" marR="113264" marT="53464" marB="534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Добровольная пожарная дружина</a:t>
                      </a:r>
                    </a:p>
                  </a:txBody>
                  <a:tcPr marL="113264" marR="113264" marT="53464" marB="534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</a:t>
                      </a:r>
                    </a:p>
                  </a:txBody>
                  <a:tcPr marL="113264" marR="113264" marT="53464" marB="534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</a:t>
                      </a:r>
                    </a:p>
                  </a:txBody>
                  <a:tcPr marL="113264" marR="113264" marT="53464" marB="534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</a:t>
                      </a:r>
                    </a:p>
                  </a:txBody>
                  <a:tcPr marL="113264" marR="113264" marT="53464" marB="534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</a:tr>
              <a:tr h="142875">
                <a:tc>
                  <a:txBody>
                    <a:bodyPr/>
                    <a:lstStyle/>
                    <a:p>
                      <a:pPr marL="396875" marR="0" lvl="0" indent="-396875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</a:t>
                      </a:r>
                    </a:p>
                  </a:txBody>
                  <a:tcPr marL="113264" marR="113264" marT="53464" marB="534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ПСС</a:t>
                      </a:r>
                    </a:p>
                  </a:txBody>
                  <a:tcPr marL="113264" marR="113264" marT="53464" marB="534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</a:t>
                      </a:r>
                    </a:p>
                  </a:txBody>
                  <a:tcPr marL="113264" marR="113264" marT="53464" marB="534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</a:t>
                      </a:r>
                    </a:p>
                  </a:txBody>
                  <a:tcPr marL="113264" marR="113264" marT="53464" marB="534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</a:p>
                  </a:txBody>
                  <a:tcPr marL="113264" marR="113264" marT="53464" marB="534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</a:tr>
              <a:tr h="144463">
                <a:tc>
                  <a:txBody>
                    <a:bodyPr/>
                    <a:lstStyle/>
                    <a:p>
                      <a:pPr marL="396875" marR="0" lvl="0" indent="-396875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</a:t>
                      </a:r>
                    </a:p>
                  </a:txBody>
                  <a:tcPr marL="113264" marR="113264" marT="53464" marB="534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Энергетики</a:t>
                      </a:r>
                      <a:endParaRPr kumimoji="0" lang="ru-RU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3264" marR="113264" marT="53464" marB="534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</a:t>
                      </a:r>
                    </a:p>
                  </a:txBody>
                  <a:tcPr marL="113264" marR="113264" marT="53464" marB="534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</a:t>
                      </a:r>
                    </a:p>
                  </a:txBody>
                  <a:tcPr marL="113264" marR="113264" marT="53464" marB="534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</a:p>
                  </a:txBody>
                  <a:tcPr marL="113264" marR="113264" marT="53464" marB="534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</a:tr>
              <a:tr h="142875">
                <a:tc>
                  <a:txBody>
                    <a:bodyPr/>
                    <a:lstStyle/>
                    <a:p>
                      <a:pPr marL="396875" marR="0" lvl="0" indent="-396875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7</a:t>
                      </a:r>
                    </a:p>
                  </a:txBody>
                  <a:tcPr marL="113264" marR="113264" marT="53464" marB="534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Коммунальная служба</a:t>
                      </a:r>
                      <a:endParaRPr kumimoji="0" lang="ru-RU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3264" marR="113264" marT="53464" marB="534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</a:t>
                      </a:r>
                    </a:p>
                  </a:txBody>
                  <a:tcPr marL="113264" marR="113264" marT="53464" marB="534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</a:t>
                      </a:r>
                    </a:p>
                  </a:txBody>
                  <a:tcPr marL="113264" marR="113264" marT="53464" marB="534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</a:t>
                      </a:r>
                    </a:p>
                  </a:txBody>
                  <a:tcPr marL="113264" marR="113264" marT="53464" marB="534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</a:tr>
              <a:tr h="142875">
                <a:tc>
                  <a:txBody>
                    <a:bodyPr/>
                    <a:lstStyle/>
                    <a:p>
                      <a:pPr marL="396875" marR="0" lvl="0" indent="-396875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</a:t>
                      </a:r>
                    </a:p>
                  </a:txBody>
                  <a:tcPr marL="113264" marR="113264" marT="53464" marB="534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Служба горгаза</a:t>
                      </a:r>
                      <a:endParaRPr kumimoji="0" lang="ru-RU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3264" marR="113264" marT="53464" marB="534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</a:t>
                      </a:r>
                    </a:p>
                  </a:txBody>
                  <a:tcPr marL="113264" marR="113264" marT="53464" marB="534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</a:p>
                  </a:txBody>
                  <a:tcPr marL="113264" marR="113264" marT="53464" marB="534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</a:t>
                      </a:r>
                    </a:p>
                  </a:txBody>
                  <a:tcPr marL="113264" marR="113264" marT="53464" marB="534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</a:tr>
              <a:tr h="142875">
                <a:tc>
                  <a:txBody>
                    <a:bodyPr/>
                    <a:lstStyle/>
                    <a:p>
                      <a:pPr marL="396875" marR="0" lvl="0" indent="-396875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9</a:t>
                      </a:r>
                    </a:p>
                  </a:txBody>
                  <a:tcPr marL="113264" marR="113264" marT="53464" marB="534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Связь</a:t>
                      </a:r>
                      <a:endParaRPr kumimoji="0" lang="ru-RU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3264" marR="113264" marT="53464" marB="534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</a:t>
                      </a:r>
                    </a:p>
                  </a:txBody>
                  <a:tcPr marL="113264" marR="113264" marT="53464" marB="534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</a:t>
                      </a:r>
                    </a:p>
                  </a:txBody>
                  <a:tcPr marL="113264" marR="113264" marT="53464" marB="534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</a:p>
                  </a:txBody>
                  <a:tcPr marL="113264" marR="113264" marT="53464" marB="534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</a:tr>
              <a:tr h="144463">
                <a:tc>
                  <a:txBody>
                    <a:bodyPr/>
                    <a:lstStyle/>
                    <a:p>
                      <a:pPr marL="396875" marR="0" lvl="0" indent="-396875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10</a:t>
                      </a:r>
                    </a:p>
                  </a:txBody>
                  <a:tcPr marL="113264" marR="113264" marT="53464" marB="534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  <a:endParaRPr kumimoji="0" lang="ru-RU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3264" marR="113264" marT="53464" marB="534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</a:p>
                  </a:txBody>
                  <a:tcPr marL="113264" marR="113264" marT="53464" marB="534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21</a:t>
                      </a:r>
                    </a:p>
                  </a:txBody>
                  <a:tcPr marL="113264" marR="113264" marT="53464" marB="534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7</a:t>
                      </a:r>
                    </a:p>
                  </a:txBody>
                  <a:tcPr marL="113264" marR="113264" marT="53464" marB="534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</a:tr>
              <a:tr h="142875">
                <a:tc>
                  <a:txBody>
                    <a:bodyPr/>
                    <a:lstStyle/>
                    <a:p>
                      <a:pPr marL="396875" marR="0" lvl="0" indent="-396875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11</a:t>
                      </a:r>
                    </a:p>
                  </a:txBody>
                  <a:tcPr marL="113264" marR="113264" marT="53464" marB="534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Скорая медицинская помощь</a:t>
                      </a:r>
                      <a:endParaRPr kumimoji="0" lang="ru-RU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3264" marR="113264" marT="53464" marB="534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</a:t>
                      </a:r>
                    </a:p>
                  </a:txBody>
                  <a:tcPr marL="113264" marR="113264" marT="53464" marB="534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</a:t>
                      </a:r>
                    </a:p>
                  </a:txBody>
                  <a:tcPr marL="113264" marR="113264" marT="53464" marB="534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</a:p>
                  </a:txBody>
                  <a:tcPr marL="113264" marR="113264" marT="53464" marB="534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</a:tr>
              <a:tr h="142875"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             Итого:</a:t>
                      </a:r>
                      <a:endParaRPr kumimoji="0" lang="ru-RU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3264" marR="113264" marT="53464" marB="534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12</a:t>
                      </a:r>
                    </a:p>
                  </a:txBody>
                  <a:tcPr marL="113264" marR="113264" marT="53464" marB="534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103</a:t>
                      </a:r>
                    </a:p>
                  </a:txBody>
                  <a:tcPr marL="113264" marR="113264" marT="53464" marB="534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15063" algn="r"/>
                        </a:tabLst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28</a:t>
                      </a:r>
                    </a:p>
                  </a:txBody>
                  <a:tcPr marL="113264" marR="113264" marT="53464" marB="534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subTitle" idx="1"/>
          </p:nvPr>
        </p:nvSpPr>
        <p:spPr/>
        <p:txBody>
          <a:bodyPr/>
          <a:lstStyle/>
          <a:p>
            <a:pPr eaLnBrk="1" hangingPunct="1"/>
            <a:r>
              <a:rPr lang="ru-RU" smtClean="0"/>
              <a:t>Титульный лист</a:t>
            </a:r>
          </a:p>
        </p:txBody>
      </p:sp>
      <p:pic>
        <p:nvPicPr>
          <p:cNvPr id="10243" name="Picture 3" descr="заставка-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6260" name="Rectangle 4"/>
          <p:cNvSpPr>
            <a:spLocks noGrp="1" noChangeArrowheads="1"/>
          </p:cNvSpPr>
          <p:nvPr>
            <p:ph type="ctrTitle"/>
          </p:nvPr>
        </p:nvSpPr>
        <p:spPr>
          <a:xfrm>
            <a:off x="0" y="31226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/>
          <a:lstStyle/>
          <a:p>
            <a:pPr eaLnBrk="1" hangingPunct="1">
              <a:defRPr/>
            </a:pPr>
            <a:r>
              <a:rPr lang="ru-RU" sz="4300" b="1" smtClean="0">
                <a:solidFill>
                  <a:srgbClr val="FFFF00"/>
                </a:solidFill>
              </a:rPr>
              <a:t>РИСКИ ВОЗНИКНОВЕНИЯ ЧС НА ТРАНСПОРТЕ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Freeform 52"/>
          <p:cNvSpPr>
            <a:spLocks/>
          </p:cNvSpPr>
          <p:nvPr/>
        </p:nvSpPr>
        <p:spPr bwMode="auto">
          <a:xfrm>
            <a:off x="4024313" y="2136775"/>
            <a:ext cx="4248150" cy="7488238"/>
          </a:xfrm>
          <a:custGeom>
            <a:avLst/>
            <a:gdLst>
              <a:gd name="T0" fmla="*/ 2404 w 2676"/>
              <a:gd name="T1" fmla="*/ 4717 h 4717"/>
              <a:gd name="T2" fmla="*/ 2223 w 2676"/>
              <a:gd name="T3" fmla="*/ 3765 h 4717"/>
              <a:gd name="T4" fmla="*/ 1815 w 2676"/>
              <a:gd name="T5" fmla="*/ 3266 h 4717"/>
              <a:gd name="T6" fmla="*/ 2132 w 2676"/>
              <a:gd name="T7" fmla="*/ 2494 h 4717"/>
              <a:gd name="T8" fmla="*/ 2041 w 2676"/>
              <a:gd name="T9" fmla="*/ 1996 h 4717"/>
              <a:gd name="T10" fmla="*/ 1860 w 2676"/>
              <a:gd name="T11" fmla="*/ 1859 h 4717"/>
              <a:gd name="T12" fmla="*/ 2676 w 2676"/>
              <a:gd name="T13" fmla="*/ 1451 h 4717"/>
              <a:gd name="T14" fmla="*/ 2631 w 2676"/>
              <a:gd name="T15" fmla="*/ 0 h 4717"/>
              <a:gd name="T16" fmla="*/ 1225 w 2676"/>
              <a:gd name="T17" fmla="*/ 45 h 4717"/>
              <a:gd name="T18" fmla="*/ 318 w 2676"/>
              <a:gd name="T19" fmla="*/ 136 h 4717"/>
              <a:gd name="T20" fmla="*/ 272 w 2676"/>
              <a:gd name="T21" fmla="*/ 363 h 4717"/>
              <a:gd name="T22" fmla="*/ 0 w 2676"/>
              <a:gd name="T23" fmla="*/ 453 h 4717"/>
              <a:gd name="T24" fmla="*/ 0 w 2676"/>
              <a:gd name="T25" fmla="*/ 725 h 4717"/>
              <a:gd name="T26" fmla="*/ 91 w 2676"/>
              <a:gd name="T27" fmla="*/ 816 h 4717"/>
              <a:gd name="T28" fmla="*/ 272 w 2676"/>
              <a:gd name="T29" fmla="*/ 816 h 4717"/>
              <a:gd name="T30" fmla="*/ 363 w 2676"/>
              <a:gd name="T31" fmla="*/ 1270 h 4717"/>
              <a:gd name="T32" fmla="*/ 91 w 2676"/>
              <a:gd name="T33" fmla="*/ 1315 h 4717"/>
              <a:gd name="T34" fmla="*/ 0 w 2676"/>
              <a:gd name="T35" fmla="*/ 1451 h 4717"/>
              <a:gd name="T36" fmla="*/ 182 w 2676"/>
              <a:gd name="T37" fmla="*/ 1814 h 4717"/>
              <a:gd name="T38" fmla="*/ 227 w 2676"/>
              <a:gd name="T39" fmla="*/ 1996 h 4717"/>
              <a:gd name="T40" fmla="*/ 0 w 2676"/>
              <a:gd name="T41" fmla="*/ 2132 h 4717"/>
              <a:gd name="T42" fmla="*/ 91 w 2676"/>
              <a:gd name="T43" fmla="*/ 2540 h 4717"/>
              <a:gd name="T44" fmla="*/ 363 w 2676"/>
              <a:gd name="T45" fmla="*/ 2767 h 4717"/>
              <a:gd name="T46" fmla="*/ 363 w 2676"/>
              <a:gd name="T47" fmla="*/ 2857 h 4717"/>
              <a:gd name="T48" fmla="*/ 590 w 2676"/>
              <a:gd name="T49" fmla="*/ 2812 h 4717"/>
              <a:gd name="T50" fmla="*/ 408 w 2676"/>
              <a:gd name="T51" fmla="*/ 3130 h 4717"/>
              <a:gd name="T52" fmla="*/ 590 w 2676"/>
              <a:gd name="T53" fmla="*/ 3084 h 4717"/>
              <a:gd name="T54" fmla="*/ 590 w 2676"/>
              <a:gd name="T55" fmla="*/ 3266 h 4717"/>
              <a:gd name="T56" fmla="*/ 499 w 2676"/>
              <a:gd name="T57" fmla="*/ 3492 h 4717"/>
              <a:gd name="T58" fmla="*/ 817 w 2676"/>
              <a:gd name="T59" fmla="*/ 3084 h 4717"/>
              <a:gd name="T60" fmla="*/ 998 w 2676"/>
              <a:gd name="T61" fmla="*/ 3175 h 4717"/>
              <a:gd name="T62" fmla="*/ 1179 w 2676"/>
              <a:gd name="T63" fmla="*/ 3311 h 4717"/>
              <a:gd name="T64" fmla="*/ 1270 w 2676"/>
              <a:gd name="T65" fmla="*/ 3628 h 4717"/>
              <a:gd name="T66" fmla="*/ 1406 w 2676"/>
              <a:gd name="T67" fmla="*/ 3719 h 4717"/>
              <a:gd name="T68" fmla="*/ 907 w 2676"/>
              <a:gd name="T69" fmla="*/ 4218 h 4717"/>
              <a:gd name="T70" fmla="*/ 1452 w 2676"/>
              <a:gd name="T71" fmla="*/ 4309 h 4717"/>
              <a:gd name="T72" fmla="*/ 1678 w 2676"/>
              <a:gd name="T73" fmla="*/ 4672 h 4717"/>
              <a:gd name="T74" fmla="*/ 2404 w 2676"/>
              <a:gd name="T75" fmla="*/ 4717 h 4717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676"/>
              <a:gd name="T115" fmla="*/ 0 h 4717"/>
              <a:gd name="T116" fmla="*/ 2676 w 2676"/>
              <a:gd name="T117" fmla="*/ 4717 h 4717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676" h="4717">
                <a:moveTo>
                  <a:pt x="1633" y="4717"/>
                </a:moveTo>
                <a:lnTo>
                  <a:pt x="2404" y="4717"/>
                </a:lnTo>
                <a:lnTo>
                  <a:pt x="2359" y="3855"/>
                </a:lnTo>
                <a:lnTo>
                  <a:pt x="2223" y="3765"/>
                </a:lnTo>
                <a:lnTo>
                  <a:pt x="2177" y="3628"/>
                </a:lnTo>
                <a:lnTo>
                  <a:pt x="1815" y="3266"/>
                </a:lnTo>
                <a:lnTo>
                  <a:pt x="1542" y="2767"/>
                </a:lnTo>
                <a:lnTo>
                  <a:pt x="2132" y="2494"/>
                </a:lnTo>
                <a:lnTo>
                  <a:pt x="2087" y="2086"/>
                </a:lnTo>
                <a:lnTo>
                  <a:pt x="2041" y="1996"/>
                </a:lnTo>
                <a:lnTo>
                  <a:pt x="1905" y="1996"/>
                </a:lnTo>
                <a:lnTo>
                  <a:pt x="1860" y="1859"/>
                </a:lnTo>
                <a:lnTo>
                  <a:pt x="2586" y="1859"/>
                </a:lnTo>
                <a:lnTo>
                  <a:pt x="2676" y="1451"/>
                </a:lnTo>
                <a:lnTo>
                  <a:pt x="2631" y="907"/>
                </a:lnTo>
                <a:lnTo>
                  <a:pt x="2631" y="0"/>
                </a:lnTo>
                <a:lnTo>
                  <a:pt x="1815" y="45"/>
                </a:lnTo>
                <a:lnTo>
                  <a:pt x="1225" y="45"/>
                </a:lnTo>
                <a:lnTo>
                  <a:pt x="590" y="136"/>
                </a:lnTo>
                <a:lnTo>
                  <a:pt x="318" y="136"/>
                </a:lnTo>
                <a:lnTo>
                  <a:pt x="363" y="317"/>
                </a:lnTo>
                <a:lnTo>
                  <a:pt x="272" y="363"/>
                </a:lnTo>
                <a:lnTo>
                  <a:pt x="0" y="363"/>
                </a:lnTo>
                <a:lnTo>
                  <a:pt x="0" y="453"/>
                </a:lnTo>
                <a:lnTo>
                  <a:pt x="91" y="499"/>
                </a:lnTo>
                <a:lnTo>
                  <a:pt x="0" y="725"/>
                </a:lnTo>
                <a:lnTo>
                  <a:pt x="136" y="680"/>
                </a:lnTo>
                <a:lnTo>
                  <a:pt x="91" y="816"/>
                </a:lnTo>
                <a:lnTo>
                  <a:pt x="182" y="862"/>
                </a:lnTo>
                <a:lnTo>
                  <a:pt x="272" y="816"/>
                </a:lnTo>
                <a:lnTo>
                  <a:pt x="408" y="1088"/>
                </a:lnTo>
                <a:lnTo>
                  <a:pt x="363" y="1270"/>
                </a:lnTo>
                <a:lnTo>
                  <a:pt x="272" y="1360"/>
                </a:lnTo>
                <a:lnTo>
                  <a:pt x="91" y="1315"/>
                </a:lnTo>
                <a:lnTo>
                  <a:pt x="0" y="1315"/>
                </a:lnTo>
                <a:lnTo>
                  <a:pt x="0" y="1451"/>
                </a:lnTo>
                <a:lnTo>
                  <a:pt x="91" y="1678"/>
                </a:lnTo>
                <a:lnTo>
                  <a:pt x="182" y="1814"/>
                </a:lnTo>
                <a:lnTo>
                  <a:pt x="272" y="1814"/>
                </a:lnTo>
                <a:lnTo>
                  <a:pt x="227" y="1996"/>
                </a:lnTo>
                <a:lnTo>
                  <a:pt x="46" y="2041"/>
                </a:lnTo>
                <a:lnTo>
                  <a:pt x="0" y="2132"/>
                </a:lnTo>
                <a:lnTo>
                  <a:pt x="0" y="2313"/>
                </a:lnTo>
                <a:lnTo>
                  <a:pt x="91" y="2540"/>
                </a:lnTo>
                <a:lnTo>
                  <a:pt x="182" y="2721"/>
                </a:lnTo>
                <a:lnTo>
                  <a:pt x="363" y="2767"/>
                </a:lnTo>
                <a:lnTo>
                  <a:pt x="408" y="2721"/>
                </a:lnTo>
                <a:lnTo>
                  <a:pt x="363" y="2857"/>
                </a:lnTo>
                <a:lnTo>
                  <a:pt x="590" y="2721"/>
                </a:lnTo>
                <a:lnTo>
                  <a:pt x="590" y="2812"/>
                </a:lnTo>
                <a:lnTo>
                  <a:pt x="408" y="3039"/>
                </a:lnTo>
                <a:lnTo>
                  <a:pt x="408" y="3130"/>
                </a:lnTo>
                <a:lnTo>
                  <a:pt x="499" y="3084"/>
                </a:lnTo>
                <a:lnTo>
                  <a:pt x="590" y="3084"/>
                </a:lnTo>
                <a:lnTo>
                  <a:pt x="726" y="3084"/>
                </a:lnTo>
                <a:lnTo>
                  <a:pt x="590" y="3266"/>
                </a:lnTo>
                <a:lnTo>
                  <a:pt x="499" y="3402"/>
                </a:lnTo>
                <a:lnTo>
                  <a:pt x="499" y="3492"/>
                </a:lnTo>
                <a:lnTo>
                  <a:pt x="726" y="3220"/>
                </a:lnTo>
                <a:lnTo>
                  <a:pt x="817" y="3084"/>
                </a:lnTo>
                <a:lnTo>
                  <a:pt x="953" y="3220"/>
                </a:lnTo>
                <a:lnTo>
                  <a:pt x="998" y="3175"/>
                </a:lnTo>
                <a:lnTo>
                  <a:pt x="1134" y="3356"/>
                </a:lnTo>
                <a:lnTo>
                  <a:pt x="1179" y="3311"/>
                </a:lnTo>
                <a:lnTo>
                  <a:pt x="1316" y="3583"/>
                </a:lnTo>
                <a:lnTo>
                  <a:pt x="1270" y="3628"/>
                </a:lnTo>
                <a:lnTo>
                  <a:pt x="1316" y="3765"/>
                </a:lnTo>
                <a:lnTo>
                  <a:pt x="1406" y="3719"/>
                </a:lnTo>
                <a:lnTo>
                  <a:pt x="907" y="3991"/>
                </a:lnTo>
                <a:lnTo>
                  <a:pt x="907" y="4218"/>
                </a:lnTo>
                <a:lnTo>
                  <a:pt x="1270" y="4309"/>
                </a:lnTo>
                <a:lnTo>
                  <a:pt x="1452" y="4309"/>
                </a:lnTo>
                <a:lnTo>
                  <a:pt x="1588" y="4536"/>
                </a:lnTo>
                <a:lnTo>
                  <a:pt x="1678" y="4672"/>
                </a:lnTo>
                <a:lnTo>
                  <a:pt x="1769" y="4717"/>
                </a:lnTo>
                <a:lnTo>
                  <a:pt x="2404" y="4717"/>
                </a:lnTo>
              </a:path>
            </a:pathLst>
          </a:custGeom>
          <a:noFill/>
          <a:ln w="635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55" name="Rectangle 2"/>
          <p:cNvSpPr>
            <a:spLocks noChangeArrowheads="1"/>
          </p:cNvSpPr>
          <p:nvPr/>
        </p:nvSpPr>
        <p:spPr bwMode="auto">
          <a:xfrm>
            <a:off x="0" y="6065838"/>
            <a:ext cx="222250" cy="233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10352" tIns="55174" rIns="110352" bIns="55174" anchor="ctr">
            <a:spAutoFit/>
          </a:bodyPr>
          <a:lstStyle/>
          <a:p>
            <a:pPr defTabSz="1104900" eaLnBrk="0" hangingPunct="0"/>
            <a:endParaRPr lang="ru-RU" sz="800">
              <a:latin typeface="Times New Roman" pitchFamily="18" charset="0"/>
            </a:endParaRPr>
          </a:p>
        </p:txBody>
      </p:sp>
      <p:sp>
        <p:nvSpPr>
          <p:cNvPr id="23556" name="Rectangle 3"/>
          <p:cNvSpPr>
            <a:spLocks noGrp="1" noChangeArrowheads="1"/>
          </p:cNvSpPr>
          <p:nvPr>
            <p:ph type="ctrTitle"/>
          </p:nvPr>
        </p:nvSpPr>
        <p:spPr>
          <a:xfrm>
            <a:off x="0" y="1009650"/>
            <a:ext cx="12801600" cy="766763"/>
          </a:xfrm>
          <a:solidFill>
            <a:srgbClr val="DDDDDD"/>
          </a:solidFill>
        </p:spPr>
        <p:txBody>
          <a:bodyPr/>
          <a:lstStyle/>
          <a:p>
            <a:pPr eaLnBrk="1" hangingPunct="1"/>
            <a:r>
              <a:rPr lang="ru-RU" sz="2800" smtClean="0">
                <a:latin typeface="Times New Roman" pitchFamily="18" charset="0"/>
              </a:rPr>
              <a:t>Информационно-справочные материалы по силам и средствам пожарной охраны</a:t>
            </a:r>
          </a:p>
        </p:txBody>
      </p:sp>
      <p:graphicFrame>
        <p:nvGraphicFramePr>
          <p:cNvPr id="23609" name="Group 57"/>
          <p:cNvGraphicFramePr>
            <a:graphicFrameLocks noGrp="1"/>
          </p:cNvGraphicFramePr>
          <p:nvPr/>
        </p:nvGraphicFramePr>
        <p:xfrm>
          <a:off x="0" y="7507288"/>
          <a:ext cx="12801600" cy="2094521"/>
        </p:xfrm>
        <a:graphic>
          <a:graphicData uri="http://schemas.openxmlformats.org/drawingml/2006/table">
            <a:tbl>
              <a:tblPr/>
              <a:tblGrid>
                <a:gridCol w="866775"/>
                <a:gridCol w="2574925"/>
                <a:gridCol w="1711325"/>
                <a:gridCol w="1463675"/>
                <a:gridCol w="1462088"/>
                <a:gridCol w="1468437"/>
                <a:gridCol w="1625600"/>
                <a:gridCol w="1628775"/>
              </a:tblGrid>
              <a:tr h="635000">
                <a:tc gridSpan="8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СОСТАВ СИЛ  И  СРЕДСТВ  </a:t>
                      </a:r>
                      <a:r>
                        <a:rPr kumimoji="0" lang="ru-RU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ЦИМЛЯНСКОГО</a:t>
                      </a:r>
                      <a:r>
                        <a:rPr kumimoji="0" lang="ru-RU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ru-RU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ПОЖАРНО-СПАСАТЕЛЬНОГО </a:t>
                      </a:r>
                      <a:r>
                        <a:rPr kumimoji="0" lang="ru-RU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ГАРНИЗОНА 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</a:endParaRPr>
                    </a:p>
                  </a:txBody>
                  <a:tcPr marL="110320" marR="110320" marT="55159" marB="55159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9999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09563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№</a:t>
                      </a:r>
                      <a:b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</a:b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п/п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</a:endParaRPr>
                    </a:p>
                  </a:txBody>
                  <a:tcPr marL="110320" marR="110320" marT="55159" marB="55159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9999"/>
                      </a:srgb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Наименование гарнизона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</a:endParaRPr>
                    </a:p>
                  </a:txBody>
                  <a:tcPr marL="110320" marR="110320" marT="55159" marB="55159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9999"/>
                      </a:srgb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ГПС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</a:endParaRPr>
                    </a:p>
                  </a:txBody>
                  <a:tcPr marL="110320" marR="110320" marT="55159" marB="55159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9999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ДПО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</a:endParaRPr>
                    </a:p>
                  </a:txBody>
                  <a:tcPr marL="110320" marR="110320" marT="55159" marB="55159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9999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Всего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</a:endParaRPr>
                    </a:p>
                  </a:txBody>
                  <a:tcPr marL="110320" marR="110320" marT="55159" marB="55159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9999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2863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Кол-во л/с, чел.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</a:endParaRPr>
                    </a:p>
                  </a:txBody>
                  <a:tcPr marL="110320" marR="110320" marT="55159" marB="55159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Кол-во пож. авт., ед.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</a:endParaRPr>
                    </a:p>
                  </a:txBody>
                  <a:tcPr marL="110320" marR="110320" marT="55159" marB="55159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Кол-во л/с, чел.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</a:endParaRPr>
                    </a:p>
                  </a:txBody>
                  <a:tcPr marL="110320" marR="110320" marT="55159" marB="55159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Кол-во пож. авт., ед.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</a:endParaRPr>
                    </a:p>
                  </a:txBody>
                  <a:tcPr marL="110320" marR="110320" marT="55159" marB="55159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Кол-во л/с, чел.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</a:endParaRPr>
                    </a:p>
                  </a:txBody>
                  <a:tcPr marL="110320" marR="110320" marT="55159" marB="55159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Кол-во пож. авт., ед.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</a:endParaRPr>
                    </a:p>
                  </a:txBody>
                  <a:tcPr marL="110320" marR="110320" marT="55159" marB="55159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9999"/>
                      </a:srgbClr>
                    </a:solidFill>
                  </a:tcPr>
                </a:tc>
              </a:tr>
              <a:tr h="415925">
                <a:tc>
                  <a:txBody>
                    <a:bodyPr/>
                    <a:lstStyle/>
                    <a:p>
                      <a:pPr marL="0" marR="0" lvl="0" indent="0" algn="l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</a:rPr>
                        <a:t>1</a:t>
                      </a:r>
                    </a:p>
                  </a:txBody>
                  <a:tcPr marL="110320" marR="110320" marT="55159" marB="55159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hlink">
                        <a:alpha val="59999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Цимлянский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0320" marR="110320" marT="55159" marB="55159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hlink">
                        <a:alpha val="59999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45</a:t>
                      </a:r>
                    </a:p>
                  </a:txBody>
                  <a:tcPr marL="110320" marR="110320" marT="55159" marB="55159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hlink">
                        <a:alpha val="59999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</a:t>
                      </a:r>
                    </a:p>
                  </a:txBody>
                  <a:tcPr marL="110320" marR="110320" marT="55159" marB="55159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hlink">
                        <a:alpha val="59999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</a:t>
                      </a:r>
                    </a:p>
                  </a:txBody>
                  <a:tcPr marL="110320" marR="110320" marT="55159" marB="55159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hlink">
                        <a:alpha val="59999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110320" marR="110320" marT="55159" marB="55159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hlink">
                        <a:alpha val="59999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50</a:t>
                      </a:r>
                    </a:p>
                  </a:txBody>
                  <a:tcPr marL="110320" marR="110320" marT="55159" marB="55159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hlink">
                        <a:alpha val="59999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</a:t>
                      </a:r>
                    </a:p>
                  </a:txBody>
                  <a:tcPr marL="110320" marR="110320" marT="55159" marB="55159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hlink">
                        <a:alpha val="59999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23592" name="Text Box 4"/>
          <p:cNvSpPr txBox="1">
            <a:spLocks noChangeArrowheads="1"/>
          </p:cNvSpPr>
          <p:nvPr/>
        </p:nvSpPr>
        <p:spPr bwMode="auto">
          <a:xfrm>
            <a:off x="0" y="0"/>
            <a:ext cx="12801600" cy="1066800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91395" tIns="45697" rIns="91395" bIns="45697">
            <a:spAutoFit/>
          </a:bodyPr>
          <a:lstStyle/>
          <a:p>
            <a:pPr algn="ctr" defTabSz="1279525"/>
            <a:r>
              <a:rPr lang="ru-RU" sz="3200" b="1">
                <a:solidFill>
                  <a:schemeClr val="tx2"/>
                </a:solidFill>
                <a:latin typeface="Times New Roman" pitchFamily="18" charset="0"/>
              </a:rPr>
              <a:t>Паспорт территории Красноярского сельского поселения</a:t>
            </a:r>
          </a:p>
          <a:p>
            <a:pPr algn="ctr" defTabSz="1279525"/>
            <a:r>
              <a:rPr lang="ru-RU" sz="3200" b="1">
                <a:solidFill>
                  <a:schemeClr val="tx2"/>
                </a:solidFill>
                <a:latin typeface="Times New Roman" pitchFamily="18" charset="0"/>
              </a:rPr>
              <a:t>Цимлянского района Ростовской области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Freeform 25"/>
          <p:cNvSpPr>
            <a:spLocks/>
          </p:cNvSpPr>
          <p:nvPr/>
        </p:nvSpPr>
        <p:spPr bwMode="auto">
          <a:xfrm>
            <a:off x="4024313" y="2136775"/>
            <a:ext cx="4248150" cy="7488238"/>
          </a:xfrm>
          <a:custGeom>
            <a:avLst/>
            <a:gdLst>
              <a:gd name="T0" fmla="*/ 2404 w 2676"/>
              <a:gd name="T1" fmla="*/ 4717 h 4717"/>
              <a:gd name="T2" fmla="*/ 2223 w 2676"/>
              <a:gd name="T3" fmla="*/ 3765 h 4717"/>
              <a:gd name="T4" fmla="*/ 1815 w 2676"/>
              <a:gd name="T5" fmla="*/ 3266 h 4717"/>
              <a:gd name="T6" fmla="*/ 2132 w 2676"/>
              <a:gd name="T7" fmla="*/ 2494 h 4717"/>
              <a:gd name="T8" fmla="*/ 2041 w 2676"/>
              <a:gd name="T9" fmla="*/ 1996 h 4717"/>
              <a:gd name="T10" fmla="*/ 1860 w 2676"/>
              <a:gd name="T11" fmla="*/ 1859 h 4717"/>
              <a:gd name="T12" fmla="*/ 2676 w 2676"/>
              <a:gd name="T13" fmla="*/ 1451 h 4717"/>
              <a:gd name="T14" fmla="*/ 2631 w 2676"/>
              <a:gd name="T15" fmla="*/ 0 h 4717"/>
              <a:gd name="T16" fmla="*/ 1225 w 2676"/>
              <a:gd name="T17" fmla="*/ 45 h 4717"/>
              <a:gd name="T18" fmla="*/ 318 w 2676"/>
              <a:gd name="T19" fmla="*/ 136 h 4717"/>
              <a:gd name="T20" fmla="*/ 272 w 2676"/>
              <a:gd name="T21" fmla="*/ 363 h 4717"/>
              <a:gd name="T22" fmla="*/ 0 w 2676"/>
              <a:gd name="T23" fmla="*/ 453 h 4717"/>
              <a:gd name="T24" fmla="*/ 0 w 2676"/>
              <a:gd name="T25" fmla="*/ 725 h 4717"/>
              <a:gd name="T26" fmla="*/ 91 w 2676"/>
              <a:gd name="T27" fmla="*/ 816 h 4717"/>
              <a:gd name="T28" fmla="*/ 272 w 2676"/>
              <a:gd name="T29" fmla="*/ 816 h 4717"/>
              <a:gd name="T30" fmla="*/ 363 w 2676"/>
              <a:gd name="T31" fmla="*/ 1270 h 4717"/>
              <a:gd name="T32" fmla="*/ 91 w 2676"/>
              <a:gd name="T33" fmla="*/ 1315 h 4717"/>
              <a:gd name="T34" fmla="*/ 0 w 2676"/>
              <a:gd name="T35" fmla="*/ 1451 h 4717"/>
              <a:gd name="T36" fmla="*/ 182 w 2676"/>
              <a:gd name="T37" fmla="*/ 1814 h 4717"/>
              <a:gd name="T38" fmla="*/ 227 w 2676"/>
              <a:gd name="T39" fmla="*/ 1996 h 4717"/>
              <a:gd name="T40" fmla="*/ 0 w 2676"/>
              <a:gd name="T41" fmla="*/ 2132 h 4717"/>
              <a:gd name="T42" fmla="*/ 91 w 2676"/>
              <a:gd name="T43" fmla="*/ 2540 h 4717"/>
              <a:gd name="T44" fmla="*/ 363 w 2676"/>
              <a:gd name="T45" fmla="*/ 2767 h 4717"/>
              <a:gd name="T46" fmla="*/ 363 w 2676"/>
              <a:gd name="T47" fmla="*/ 2857 h 4717"/>
              <a:gd name="T48" fmla="*/ 590 w 2676"/>
              <a:gd name="T49" fmla="*/ 2812 h 4717"/>
              <a:gd name="T50" fmla="*/ 408 w 2676"/>
              <a:gd name="T51" fmla="*/ 3130 h 4717"/>
              <a:gd name="T52" fmla="*/ 590 w 2676"/>
              <a:gd name="T53" fmla="*/ 3084 h 4717"/>
              <a:gd name="T54" fmla="*/ 590 w 2676"/>
              <a:gd name="T55" fmla="*/ 3266 h 4717"/>
              <a:gd name="T56" fmla="*/ 499 w 2676"/>
              <a:gd name="T57" fmla="*/ 3492 h 4717"/>
              <a:gd name="T58" fmla="*/ 817 w 2676"/>
              <a:gd name="T59" fmla="*/ 3084 h 4717"/>
              <a:gd name="T60" fmla="*/ 998 w 2676"/>
              <a:gd name="T61" fmla="*/ 3175 h 4717"/>
              <a:gd name="T62" fmla="*/ 1179 w 2676"/>
              <a:gd name="T63" fmla="*/ 3311 h 4717"/>
              <a:gd name="T64" fmla="*/ 1270 w 2676"/>
              <a:gd name="T65" fmla="*/ 3628 h 4717"/>
              <a:gd name="T66" fmla="*/ 1406 w 2676"/>
              <a:gd name="T67" fmla="*/ 3719 h 4717"/>
              <a:gd name="T68" fmla="*/ 907 w 2676"/>
              <a:gd name="T69" fmla="*/ 4218 h 4717"/>
              <a:gd name="T70" fmla="*/ 1452 w 2676"/>
              <a:gd name="T71" fmla="*/ 4309 h 4717"/>
              <a:gd name="T72" fmla="*/ 1678 w 2676"/>
              <a:gd name="T73" fmla="*/ 4672 h 4717"/>
              <a:gd name="T74" fmla="*/ 2404 w 2676"/>
              <a:gd name="T75" fmla="*/ 4717 h 4717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676"/>
              <a:gd name="T115" fmla="*/ 0 h 4717"/>
              <a:gd name="T116" fmla="*/ 2676 w 2676"/>
              <a:gd name="T117" fmla="*/ 4717 h 4717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676" h="4717">
                <a:moveTo>
                  <a:pt x="1633" y="4717"/>
                </a:moveTo>
                <a:lnTo>
                  <a:pt x="2404" y="4717"/>
                </a:lnTo>
                <a:lnTo>
                  <a:pt x="2359" y="3855"/>
                </a:lnTo>
                <a:lnTo>
                  <a:pt x="2223" y="3765"/>
                </a:lnTo>
                <a:lnTo>
                  <a:pt x="2177" y="3628"/>
                </a:lnTo>
                <a:lnTo>
                  <a:pt x="1815" y="3266"/>
                </a:lnTo>
                <a:lnTo>
                  <a:pt x="1542" y="2767"/>
                </a:lnTo>
                <a:lnTo>
                  <a:pt x="2132" y="2494"/>
                </a:lnTo>
                <a:lnTo>
                  <a:pt x="2087" y="2086"/>
                </a:lnTo>
                <a:lnTo>
                  <a:pt x="2041" y="1996"/>
                </a:lnTo>
                <a:lnTo>
                  <a:pt x="1905" y="1996"/>
                </a:lnTo>
                <a:lnTo>
                  <a:pt x="1860" y="1859"/>
                </a:lnTo>
                <a:lnTo>
                  <a:pt x="2586" y="1859"/>
                </a:lnTo>
                <a:lnTo>
                  <a:pt x="2676" y="1451"/>
                </a:lnTo>
                <a:lnTo>
                  <a:pt x="2631" y="907"/>
                </a:lnTo>
                <a:lnTo>
                  <a:pt x="2631" y="0"/>
                </a:lnTo>
                <a:lnTo>
                  <a:pt x="1815" y="45"/>
                </a:lnTo>
                <a:lnTo>
                  <a:pt x="1225" y="45"/>
                </a:lnTo>
                <a:lnTo>
                  <a:pt x="590" y="136"/>
                </a:lnTo>
                <a:lnTo>
                  <a:pt x="318" y="136"/>
                </a:lnTo>
                <a:lnTo>
                  <a:pt x="363" y="317"/>
                </a:lnTo>
                <a:lnTo>
                  <a:pt x="272" y="363"/>
                </a:lnTo>
                <a:lnTo>
                  <a:pt x="0" y="363"/>
                </a:lnTo>
                <a:lnTo>
                  <a:pt x="0" y="453"/>
                </a:lnTo>
                <a:lnTo>
                  <a:pt x="91" y="499"/>
                </a:lnTo>
                <a:lnTo>
                  <a:pt x="0" y="725"/>
                </a:lnTo>
                <a:lnTo>
                  <a:pt x="136" y="680"/>
                </a:lnTo>
                <a:lnTo>
                  <a:pt x="91" y="816"/>
                </a:lnTo>
                <a:lnTo>
                  <a:pt x="182" y="862"/>
                </a:lnTo>
                <a:lnTo>
                  <a:pt x="272" y="816"/>
                </a:lnTo>
                <a:lnTo>
                  <a:pt x="408" y="1088"/>
                </a:lnTo>
                <a:lnTo>
                  <a:pt x="363" y="1270"/>
                </a:lnTo>
                <a:lnTo>
                  <a:pt x="272" y="1360"/>
                </a:lnTo>
                <a:lnTo>
                  <a:pt x="91" y="1315"/>
                </a:lnTo>
                <a:lnTo>
                  <a:pt x="0" y="1315"/>
                </a:lnTo>
                <a:lnTo>
                  <a:pt x="0" y="1451"/>
                </a:lnTo>
                <a:lnTo>
                  <a:pt x="91" y="1678"/>
                </a:lnTo>
                <a:lnTo>
                  <a:pt x="182" y="1814"/>
                </a:lnTo>
                <a:lnTo>
                  <a:pt x="272" y="1814"/>
                </a:lnTo>
                <a:lnTo>
                  <a:pt x="227" y="1996"/>
                </a:lnTo>
                <a:lnTo>
                  <a:pt x="46" y="2041"/>
                </a:lnTo>
                <a:lnTo>
                  <a:pt x="0" y="2132"/>
                </a:lnTo>
                <a:lnTo>
                  <a:pt x="0" y="2313"/>
                </a:lnTo>
                <a:lnTo>
                  <a:pt x="91" y="2540"/>
                </a:lnTo>
                <a:lnTo>
                  <a:pt x="182" y="2721"/>
                </a:lnTo>
                <a:lnTo>
                  <a:pt x="363" y="2767"/>
                </a:lnTo>
                <a:lnTo>
                  <a:pt x="408" y="2721"/>
                </a:lnTo>
                <a:lnTo>
                  <a:pt x="363" y="2857"/>
                </a:lnTo>
                <a:lnTo>
                  <a:pt x="590" y="2721"/>
                </a:lnTo>
                <a:lnTo>
                  <a:pt x="590" y="2812"/>
                </a:lnTo>
                <a:lnTo>
                  <a:pt x="408" y="3039"/>
                </a:lnTo>
                <a:lnTo>
                  <a:pt x="408" y="3130"/>
                </a:lnTo>
                <a:lnTo>
                  <a:pt x="499" y="3084"/>
                </a:lnTo>
                <a:lnTo>
                  <a:pt x="590" y="3084"/>
                </a:lnTo>
                <a:lnTo>
                  <a:pt x="726" y="3084"/>
                </a:lnTo>
                <a:lnTo>
                  <a:pt x="590" y="3266"/>
                </a:lnTo>
                <a:lnTo>
                  <a:pt x="499" y="3402"/>
                </a:lnTo>
                <a:lnTo>
                  <a:pt x="499" y="3492"/>
                </a:lnTo>
                <a:lnTo>
                  <a:pt x="726" y="3220"/>
                </a:lnTo>
                <a:lnTo>
                  <a:pt x="817" y="3084"/>
                </a:lnTo>
                <a:lnTo>
                  <a:pt x="953" y="3220"/>
                </a:lnTo>
                <a:lnTo>
                  <a:pt x="998" y="3175"/>
                </a:lnTo>
                <a:lnTo>
                  <a:pt x="1134" y="3356"/>
                </a:lnTo>
                <a:lnTo>
                  <a:pt x="1179" y="3311"/>
                </a:lnTo>
                <a:lnTo>
                  <a:pt x="1316" y="3583"/>
                </a:lnTo>
                <a:lnTo>
                  <a:pt x="1270" y="3628"/>
                </a:lnTo>
                <a:lnTo>
                  <a:pt x="1316" y="3765"/>
                </a:lnTo>
                <a:lnTo>
                  <a:pt x="1406" y="3719"/>
                </a:lnTo>
                <a:lnTo>
                  <a:pt x="907" y="3991"/>
                </a:lnTo>
                <a:lnTo>
                  <a:pt x="907" y="4218"/>
                </a:lnTo>
                <a:lnTo>
                  <a:pt x="1270" y="4309"/>
                </a:lnTo>
                <a:lnTo>
                  <a:pt x="1452" y="4309"/>
                </a:lnTo>
                <a:lnTo>
                  <a:pt x="1588" y="4536"/>
                </a:lnTo>
                <a:lnTo>
                  <a:pt x="1678" y="4672"/>
                </a:lnTo>
                <a:lnTo>
                  <a:pt x="1769" y="4717"/>
                </a:lnTo>
                <a:lnTo>
                  <a:pt x="2404" y="4717"/>
                </a:lnTo>
              </a:path>
            </a:pathLst>
          </a:custGeom>
          <a:noFill/>
          <a:ln w="635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4579" name="Rectangle 8"/>
          <p:cNvSpPr>
            <a:spLocks noChangeArrowheads="1"/>
          </p:cNvSpPr>
          <p:nvPr/>
        </p:nvSpPr>
        <p:spPr bwMode="auto">
          <a:xfrm>
            <a:off x="9280525" y="6300788"/>
            <a:ext cx="3614738" cy="3300412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24580" name="Text Box 9"/>
          <p:cNvSpPr txBox="1">
            <a:spLocks noChangeArrowheads="1"/>
          </p:cNvSpPr>
          <p:nvPr/>
        </p:nvSpPr>
        <p:spPr bwMode="auto">
          <a:xfrm>
            <a:off x="9329738" y="6443663"/>
            <a:ext cx="3235325" cy="341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7793" tIns="63903" rIns="127793" bIns="63903">
            <a:spAutoFit/>
          </a:bodyPr>
          <a:lstStyle/>
          <a:p>
            <a:pPr algn="ctr" defTabSz="1279525">
              <a:spcBef>
                <a:spcPct val="50000"/>
              </a:spcBef>
            </a:pPr>
            <a:r>
              <a:rPr lang="ru-RU" sz="1400" b="1">
                <a:latin typeface="Times New Roman" pitchFamily="18" charset="0"/>
                <a:cs typeface="Arial" charset="0"/>
              </a:rPr>
              <a:t>Условные обозначения</a:t>
            </a:r>
          </a:p>
        </p:txBody>
      </p:sp>
      <p:sp>
        <p:nvSpPr>
          <p:cNvPr id="24581" name="Rectangle 10"/>
          <p:cNvSpPr>
            <a:spLocks noChangeArrowheads="1"/>
          </p:cNvSpPr>
          <p:nvPr/>
        </p:nvSpPr>
        <p:spPr bwMode="auto">
          <a:xfrm>
            <a:off x="9424988" y="8329613"/>
            <a:ext cx="606425" cy="301625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</p:spPr>
        <p:txBody>
          <a:bodyPr wrap="none" lIns="127835" tIns="63925" rIns="127835" bIns="63925" anchor="ctr"/>
          <a:lstStyle/>
          <a:p>
            <a:pPr algn="ctr" defTabSz="1279525"/>
            <a:r>
              <a:rPr lang="ru-RU" sz="1700" b="1">
                <a:cs typeface="Arial" charset="0"/>
              </a:rPr>
              <a:t>ПС</a:t>
            </a:r>
          </a:p>
        </p:txBody>
      </p:sp>
      <p:sp>
        <p:nvSpPr>
          <p:cNvPr id="24582" name="Rectangle 11"/>
          <p:cNvSpPr>
            <a:spLocks noChangeArrowheads="1"/>
          </p:cNvSpPr>
          <p:nvPr/>
        </p:nvSpPr>
        <p:spPr bwMode="auto">
          <a:xfrm>
            <a:off x="10217150" y="8329613"/>
            <a:ext cx="604838" cy="301625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</p:spPr>
        <p:txBody>
          <a:bodyPr wrap="none" lIns="127835" tIns="63925" rIns="127835" bIns="63925" anchor="ctr"/>
          <a:lstStyle/>
          <a:p>
            <a:pPr algn="ctr" defTabSz="1279525"/>
            <a:r>
              <a:rPr lang="ru-RU" sz="1700" b="1">
                <a:cs typeface="Arial" charset="0"/>
              </a:rPr>
              <a:t>ВС</a:t>
            </a:r>
          </a:p>
        </p:txBody>
      </p:sp>
      <p:sp>
        <p:nvSpPr>
          <p:cNvPr id="24583" name="Text Box 12"/>
          <p:cNvSpPr txBox="1">
            <a:spLocks noChangeArrowheads="1"/>
          </p:cNvSpPr>
          <p:nvPr/>
        </p:nvSpPr>
        <p:spPr bwMode="auto">
          <a:xfrm>
            <a:off x="10401300" y="6800850"/>
            <a:ext cx="1814513" cy="43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7835" tIns="63925" rIns="127835" bIns="63925">
            <a:spAutoFit/>
          </a:bodyPr>
          <a:lstStyle/>
          <a:p>
            <a:pPr defTabSz="1279525">
              <a:spcBef>
                <a:spcPct val="50000"/>
              </a:spcBef>
            </a:pPr>
            <a:r>
              <a:rPr lang="ru-RU" sz="1000">
                <a:cs typeface="Arial" charset="0"/>
              </a:rPr>
              <a:t>Дороги федерального значения</a:t>
            </a:r>
          </a:p>
        </p:txBody>
      </p:sp>
      <p:sp>
        <p:nvSpPr>
          <p:cNvPr id="24584" name="Rectangle 18"/>
          <p:cNvSpPr>
            <a:spLocks noChangeArrowheads="1"/>
          </p:cNvSpPr>
          <p:nvPr/>
        </p:nvSpPr>
        <p:spPr bwMode="auto">
          <a:xfrm>
            <a:off x="3838575" y="5257800"/>
            <a:ext cx="4127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1482725"/>
            <a:r>
              <a:rPr lang="ru-RU" sz="1300">
                <a:solidFill>
                  <a:srgbClr val="000000"/>
                </a:solidFill>
                <a:latin typeface="Times New Roman" pitchFamily="18" charset="0"/>
                <a:cs typeface="Arial" charset="0"/>
              </a:rPr>
              <a:t> </a:t>
            </a:r>
            <a:endParaRPr lang="ru-RU" sz="2900">
              <a:cs typeface="Arial" charset="0"/>
            </a:endParaRPr>
          </a:p>
        </p:txBody>
      </p:sp>
      <p:grpSp>
        <p:nvGrpSpPr>
          <p:cNvPr id="24585" name="Group 39"/>
          <p:cNvGrpSpPr>
            <a:grpSpLocks/>
          </p:cNvGrpSpPr>
          <p:nvPr/>
        </p:nvGrpSpPr>
        <p:grpSpPr bwMode="auto">
          <a:xfrm>
            <a:off x="9424988" y="8904288"/>
            <a:ext cx="666750" cy="252412"/>
            <a:chOff x="1991" y="3251"/>
            <a:chExt cx="420" cy="159"/>
          </a:xfrm>
        </p:grpSpPr>
        <p:sp>
          <p:nvSpPr>
            <p:cNvPr id="24595" name="Rectangle 40"/>
            <p:cNvSpPr>
              <a:spLocks noChangeArrowheads="1"/>
            </p:cNvSpPr>
            <p:nvPr/>
          </p:nvSpPr>
          <p:spPr bwMode="auto">
            <a:xfrm>
              <a:off x="1991" y="3251"/>
              <a:ext cx="275" cy="159"/>
            </a:xfrm>
            <a:prstGeom prst="rect">
              <a:avLst/>
            </a:prstGeom>
            <a:noFill/>
            <a:ln w="22225" cap="rnd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596" name="Rectangle 41"/>
            <p:cNvSpPr>
              <a:spLocks noChangeArrowheads="1"/>
            </p:cNvSpPr>
            <p:nvPr/>
          </p:nvSpPr>
          <p:spPr bwMode="auto">
            <a:xfrm>
              <a:off x="2328" y="3312"/>
              <a:ext cx="83" cy="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482725"/>
              <a:r>
                <a:rPr lang="ru-RU" sz="700" b="1">
                  <a:solidFill>
                    <a:srgbClr val="000000"/>
                  </a:solidFill>
                  <a:latin typeface="Times New Roman" pitchFamily="18" charset="0"/>
                  <a:cs typeface="Arial" charset="0"/>
                </a:rPr>
                <a:t>300</a:t>
              </a:r>
              <a:endParaRPr lang="ru-RU" sz="700">
                <a:cs typeface="Arial" charset="0"/>
              </a:endParaRPr>
            </a:p>
          </p:txBody>
        </p:sp>
        <p:sp>
          <p:nvSpPr>
            <p:cNvPr id="24597" name="Rectangle 42"/>
            <p:cNvSpPr>
              <a:spLocks noChangeArrowheads="1"/>
            </p:cNvSpPr>
            <p:nvPr/>
          </p:nvSpPr>
          <p:spPr bwMode="auto">
            <a:xfrm>
              <a:off x="1991" y="3291"/>
              <a:ext cx="272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1482725"/>
              <a:r>
                <a:rPr lang="ru-RU" sz="1000" b="1">
                  <a:solidFill>
                    <a:srgbClr val="000000"/>
                  </a:solidFill>
                  <a:latin typeface="Times New Roman" pitchFamily="18" charset="0"/>
                  <a:cs typeface="Arial" charset="0"/>
                </a:rPr>
                <a:t>МЕД</a:t>
              </a:r>
              <a:endParaRPr lang="ru-RU" sz="1000">
                <a:cs typeface="Arial" charset="0"/>
              </a:endParaRPr>
            </a:p>
          </p:txBody>
        </p:sp>
      </p:grpSp>
      <p:sp>
        <p:nvSpPr>
          <p:cNvPr id="24586" name="Text Box 43"/>
          <p:cNvSpPr txBox="1">
            <a:spLocks noChangeArrowheads="1"/>
          </p:cNvSpPr>
          <p:nvPr/>
        </p:nvSpPr>
        <p:spPr bwMode="auto">
          <a:xfrm>
            <a:off x="10072688" y="8761413"/>
            <a:ext cx="2520950" cy="43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7835" tIns="63925" rIns="127835" bIns="63925">
            <a:spAutoFit/>
          </a:bodyPr>
          <a:lstStyle/>
          <a:p>
            <a:pPr defTabSz="1279525">
              <a:spcBef>
                <a:spcPct val="50000"/>
              </a:spcBef>
            </a:pPr>
            <a:r>
              <a:rPr lang="ru-RU" sz="1000">
                <a:cs typeface="Arial" charset="0"/>
              </a:rPr>
              <a:t>- Склад (мед.) медицинский, (прод.) продовольственный, (вещ.) вещевой</a:t>
            </a:r>
          </a:p>
        </p:txBody>
      </p:sp>
      <p:cxnSp>
        <p:nvCxnSpPr>
          <p:cNvPr id="24587" name="Прямая соединительная линия 40"/>
          <p:cNvCxnSpPr>
            <a:cxnSpLocks noChangeShapeType="1"/>
          </p:cNvCxnSpPr>
          <p:nvPr/>
        </p:nvCxnSpPr>
        <p:spPr bwMode="auto">
          <a:xfrm>
            <a:off x="9401175" y="6943725"/>
            <a:ext cx="714375" cy="1588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</p:spPr>
      </p:cxnSp>
      <p:sp>
        <p:nvSpPr>
          <p:cNvPr id="24588" name="Text Box 12"/>
          <p:cNvSpPr txBox="1">
            <a:spLocks noChangeArrowheads="1"/>
          </p:cNvSpPr>
          <p:nvPr/>
        </p:nvSpPr>
        <p:spPr bwMode="auto">
          <a:xfrm>
            <a:off x="10987088" y="8256588"/>
            <a:ext cx="1814512" cy="43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7835" tIns="63925" rIns="127835" bIns="63925">
            <a:spAutoFit/>
          </a:bodyPr>
          <a:lstStyle/>
          <a:p>
            <a:pPr defTabSz="1279525">
              <a:spcBef>
                <a:spcPct val="50000"/>
              </a:spcBef>
            </a:pPr>
            <a:r>
              <a:rPr lang="ru-RU" sz="1000">
                <a:cs typeface="Arial" charset="0"/>
              </a:rPr>
              <a:t>- станции погрузки, выгрузки;</a:t>
            </a:r>
          </a:p>
        </p:txBody>
      </p:sp>
      <p:sp>
        <p:nvSpPr>
          <p:cNvPr id="24589" name="Прямоугольник 45"/>
          <p:cNvSpPr>
            <a:spLocks noChangeArrowheads="1"/>
          </p:cNvSpPr>
          <p:nvPr/>
        </p:nvSpPr>
        <p:spPr bwMode="auto">
          <a:xfrm>
            <a:off x="9401175" y="7158038"/>
            <a:ext cx="500063" cy="428625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defTabSz="1279525"/>
            <a:endParaRPr lang="ru-RU"/>
          </a:p>
        </p:txBody>
      </p:sp>
      <p:sp>
        <p:nvSpPr>
          <p:cNvPr id="47" name="Кольцо 46"/>
          <p:cNvSpPr/>
          <p:nvPr/>
        </p:nvSpPr>
        <p:spPr bwMode="auto">
          <a:xfrm>
            <a:off x="9544050" y="7229475"/>
            <a:ext cx="285750" cy="214313"/>
          </a:xfrm>
          <a:prstGeom prst="donut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1279525">
              <a:defRPr/>
            </a:pPr>
            <a:endParaRPr lang="ru-RU"/>
          </a:p>
        </p:txBody>
      </p:sp>
      <p:sp>
        <p:nvSpPr>
          <p:cNvPr id="24591" name="Text Box 12"/>
          <p:cNvSpPr txBox="1">
            <a:spLocks noChangeArrowheads="1"/>
          </p:cNvSpPr>
          <p:nvPr/>
        </p:nvSpPr>
        <p:spPr bwMode="auto">
          <a:xfrm>
            <a:off x="10472738" y="7300913"/>
            <a:ext cx="1814512" cy="279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7835" tIns="63925" rIns="127835" bIns="63925">
            <a:spAutoFit/>
          </a:bodyPr>
          <a:lstStyle/>
          <a:p>
            <a:pPr defTabSz="1279525">
              <a:spcBef>
                <a:spcPct val="50000"/>
              </a:spcBef>
            </a:pPr>
            <a:r>
              <a:rPr lang="ru-RU" sz="1000">
                <a:cs typeface="Arial" charset="0"/>
              </a:rPr>
              <a:t>Вертолетные площадки</a:t>
            </a:r>
          </a:p>
        </p:txBody>
      </p:sp>
      <p:sp>
        <p:nvSpPr>
          <p:cNvPr id="24592" name="Rectangle 3"/>
          <p:cNvSpPr>
            <a:spLocks noGrp="1" noChangeArrowheads="1"/>
          </p:cNvSpPr>
          <p:nvPr>
            <p:ph type="ctrTitle"/>
          </p:nvPr>
        </p:nvSpPr>
        <p:spPr>
          <a:xfrm>
            <a:off x="0" y="1009650"/>
            <a:ext cx="12801600" cy="766763"/>
          </a:xfrm>
          <a:solidFill>
            <a:srgbClr val="DDDDDD"/>
          </a:solidFill>
        </p:spPr>
        <p:txBody>
          <a:bodyPr/>
          <a:lstStyle/>
          <a:p>
            <a:pPr eaLnBrk="1" hangingPunct="1"/>
            <a:r>
              <a:rPr lang="ru-RU" sz="2800" smtClean="0">
                <a:latin typeface="Times New Roman" pitchFamily="18" charset="0"/>
              </a:rPr>
              <a:t>Информационно-справочные материалы </a:t>
            </a:r>
            <a:br>
              <a:rPr lang="ru-RU" sz="2800" smtClean="0">
                <a:latin typeface="Times New Roman" pitchFamily="18" charset="0"/>
              </a:rPr>
            </a:br>
            <a:r>
              <a:rPr lang="ru-RU" sz="2800" smtClean="0">
                <a:latin typeface="Times New Roman" pitchFamily="18" charset="0"/>
              </a:rPr>
              <a:t>по резервам финансовых и материальных средств </a:t>
            </a:r>
          </a:p>
        </p:txBody>
      </p:sp>
      <p:sp>
        <p:nvSpPr>
          <p:cNvPr id="24593" name="Text Box 240"/>
          <p:cNvSpPr txBox="1">
            <a:spLocks noChangeArrowheads="1"/>
          </p:cNvSpPr>
          <p:nvPr/>
        </p:nvSpPr>
        <p:spPr bwMode="auto">
          <a:xfrm>
            <a:off x="0" y="4514850"/>
            <a:ext cx="12801600" cy="165100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>
                <a:solidFill>
                  <a:srgbClr val="FF3300"/>
                </a:solidFill>
              </a:rPr>
              <a:t>РЕЗЕРВЫ ФИНАНСОВЫХ И МАТЕРИАЛЬНЫХ СРЕДСТВ ОТСУТСТВУЮТ В СВЯЗИ С ОТСУТСВИЕМ СТАНЦИЙ ПОГРУЗОК,ВЫГРУЗОК, А ТАЖЕ МЕДИЦИНСКИХ, ПРОДОВОЛЬСТВЕННЫХ И ВЕЩЕВЫХ СКЛАДОВ НА ТЕРРИТОРИИ КРАСНОЯРСКОГО СЕЛЬСКОГО ПОСЕЛЕНИЯ.</a:t>
            </a:r>
          </a:p>
        </p:txBody>
      </p:sp>
      <p:sp>
        <p:nvSpPr>
          <p:cNvPr id="24594" name="Text Box 4"/>
          <p:cNvSpPr txBox="1">
            <a:spLocks noChangeArrowheads="1"/>
          </p:cNvSpPr>
          <p:nvPr/>
        </p:nvSpPr>
        <p:spPr bwMode="auto">
          <a:xfrm>
            <a:off x="0" y="0"/>
            <a:ext cx="12801600" cy="1066800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91395" tIns="45697" rIns="91395" bIns="45697">
            <a:spAutoFit/>
          </a:bodyPr>
          <a:lstStyle/>
          <a:p>
            <a:pPr algn="ctr" defTabSz="1279525"/>
            <a:r>
              <a:rPr lang="ru-RU" sz="3200" b="1">
                <a:solidFill>
                  <a:schemeClr val="tx2"/>
                </a:solidFill>
                <a:latin typeface="Times New Roman" pitchFamily="18" charset="0"/>
              </a:rPr>
              <a:t>Паспорт территории Красноярского сельского поселения</a:t>
            </a:r>
          </a:p>
          <a:p>
            <a:pPr algn="ctr" defTabSz="1279525"/>
            <a:r>
              <a:rPr lang="ru-RU" sz="3200" b="1">
                <a:solidFill>
                  <a:schemeClr val="tx2"/>
                </a:solidFill>
                <a:latin typeface="Times New Roman" pitchFamily="18" charset="0"/>
              </a:rPr>
              <a:t>Цимлянского района Ростовской области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3"/>
          <p:cNvSpPr>
            <a:spLocks noGrp="1" noChangeArrowheads="1"/>
          </p:cNvSpPr>
          <p:nvPr>
            <p:ph type="ctrTitle"/>
          </p:nvPr>
        </p:nvSpPr>
        <p:spPr>
          <a:xfrm>
            <a:off x="0" y="800100"/>
            <a:ext cx="12801600" cy="766763"/>
          </a:xfrm>
          <a:solidFill>
            <a:srgbClr val="DDDDDD"/>
          </a:solidFill>
        </p:spPr>
        <p:txBody>
          <a:bodyPr/>
          <a:lstStyle/>
          <a:p>
            <a:pPr eaLnBrk="1" hangingPunct="1"/>
            <a:r>
              <a:rPr lang="ru-RU" sz="2800" smtClean="0">
                <a:latin typeface="Times New Roman" pitchFamily="18" charset="0"/>
              </a:rPr>
              <a:t>Информационно-справочные материалы по системе телекоммуникаций</a:t>
            </a:r>
          </a:p>
        </p:txBody>
      </p:sp>
      <p:sp>
        <p:nvSpPr>
          <p:cNvPr id="25603" name="Text Box 4"/>
          <p:cNvSpPr txBox="1">
            <a:spLocks noChangeArrowheads="1"/>
          </p:cNvSpPr>
          <p:nvPr/>
        </p:nvSpPr>
        <p:spPr bwMode="auto">
          <a:xfrm>
            <a:off x="0" y="0"/>
            <a:ext cx="12801600" cy="1066800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91395" tIns="45697" rIns="91395" bIns="45697">
            <a:spAutoFit/>
          </a:bodyPr>
          <a:lstStyle/>
          <a:p>
            <a:pPr algn="ctr" defTabSz="1279525"/>
            <a:r>
              <a:rPr lang="ru-RU" sz="3200" b="1">
                <a:solidFill>
                  <a:schemeClr val="tx2"/>
                </a:solidFill>
                <a:latin typeface="Times New Roman" pitchFamily="18" charset="0"/>
              </a:rPr>
              <a:t>Паспорт территории Красноярского сельского поселения</a:t>
            </a:r>
          </a:p>
          <a:p>
            <a:pPr algn="ctr" defTabSz="1279525"/>
            <a:r>
              <a:rPr lang="ru-RU" sz="3200" b="1">
                <a:solidFill>
                  <a:schemeClr val="tx2"/>
                </a:solidFill>
                <a:latin typeface="Times New Roman" pitchFamily="18" charset="0"/>
              </a:rPr>
              <a:t>Цимлянского района Ростовской области</a:t>
            </a:r>
          </a:p>
        </p:txBody>
      </p:sp>
      <p:grpSp>
        <p:nvGrpSpPr>
          <p:cNvPr id="25604" name="Group 217"/>
          <p:cNvGrpSpPr>
            <a:grpSpLocks/>
          </p:cNvGrpSpPr>
          <p:nvPr/>
        </p:nvGrpSpPr>
        <p:grpSpPr bwMode="auto">
          <a:xfrm>
            <a:off x="811213" y="8662988"/>
            <a:ext cx="228600" cy="190500"/>
            <a:chOff x="864" y="9792"/>
            <a:chExt cx="432" cy="576"/>
          </a:xfrm>
        </p:grpSpPr>
        <p:sp>
          <p:nvSpPr>
            <p:cNvPr id="25734" name="Rectangle 218"/>
            <p:cNvSpPr>
              <a:spLocks noChangeArrowheads="1"/>
            </p:cNvSpPr>
            <p:nvPr/>
          </p:nvSpPr>
          <p:spPr bwMode="auto">
            <a:xfrm>
              <a:off x="1152" y="9936"/>
              <a:ext cx="144" cy="288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735" name="AutoShape 219"/>
            <p:cNvSpPr>
              <a:spLocks noChangeArrowheads="1"/>
            </p:cNvSpPr>
            <p:nvPr/>
          </p:nvSpPr>
          <p:spPr bwMode="auto">
            <a:xfrm rot="-5400000">
              <a:off x="720" y="9936"/>
              <a:ext cx="576" cy="288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0 w 21600"/>
                <a:gd name="T13" fmla="*/ 4500 h 21600"/>
                <a:gd name="T14" fmla="*/ 17100 w 21600"/>
                <a:gd name="T15" fmla="*/ 1710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eaVert"/>
            <a:lstStyle/>
            <a:p>
              <a:endParaRPr lang="ru-RU"/>
            </a:p>
          </p:txBody>
        </p:sp>
      </p:grpSp>
      <p:sp>
        <p:nvSpPr>
          <p:cNvPr id="25605" name="AutoShape 5"/>
          <p:cNvSpPr>
            <a:spLocks noChangeAspect="1" noChangeArrowheads="1"/>
          </p:cNvSpPr>
          <p:nvPr/>
        </p:nvSpPr>
        <p:spPr bwMode="auto">
          <a:xfrm>
            <a:off x="207963" y="-168275"/>
            <a:ext cx="11374437" cy="7199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defTabSz="1279525"/>
            <a:r>
              <a:rPr lang="ru-RU">
                <a:solidFill>
                  <a:srgbClr val="000000"/>
                </a:solidFill>
              </a:rPr>
              <a:t>8</a:t>
            </a:r>
            <a:endParaRPr lang="ru-RU"/>
          </a:p>
          <a:p>
            <a:pPr defTabSz="1279525"/>
            <a:endParaRPr lang="ru-RU"/>
          </a:p>
        </p:txBody>
      </p:sp>
      <p:sp>
        <p:nvSpPr>
          <p:cNvPr id="25606" name="Freeform 6"/>
          <p:cNvSpPr>
            <a:spLocks/>
          </p:cNvSpPr>
          <p:nvPr/>
        </p:nvSpPr>
        <p:spPr bwMode="auto">
          <a:xfrm>
            <a:off x="10783888" y="2409825"/>
            <a:ext cx="1206500" cy="6653213"/>
          </a:xfrm>
          <a:custGeom>
            <a:avLst/>
            <a:gdLst>
              <a:gd name="T0" fmla="*/ 0 w 543"/>
              <a:gd name="T1" fmla="*/ 6653213 h 2994"/>
              <a:gd name="T2" fmla="*/ 1206500 w 543"/>
              <a:gd name="T3" fmla="*/ 6653213 h 2994"/>
              <a:gd name="T4" fmla="*/ 1206500 w 543"/>
              <a:gd name="T5" fmla="*/ 0 h 2994"/>
              <a:gd name="T6" fmla="*/ 0 w 543"/>
              <a:gd name="T7" fmla="*/ 0 h 2994"/>
              <a:gd name="T8" fmla="*/ 0 w 543"/>
              <a:gd name="T9" fmla="*/ 6653213 h 2994"/>
              <a:gd name="T10" fmla="*/ 0 w 543"/>
              <a:gd name="T11" fmla="*/ 6653213 h 299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543"/>
              <a:gd name="T19" fmla="*/ 0 h 2994"/>
              <a:gd name="T20" fmla="*/ 543 w 543"/>
              <a:gd name="T21" fmla="*/ 2994 h 299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543" h="2994">
                <a:moveTo>
                  <a:pt x="0" y="2994"/>
                </a:moveTo>
                <a:lnTo>
                  <a:pt x="543" y="2994"/>
                </a:lnTo>
                <a:lnTo>
                  <a:pt x="543" y="0"/>
                </a:lnTo>
                <a:lnTo>
                  <a:pt x="0" y="0"/>
                </a:lnTo>
                <a:lnTo>
                  <a:pt x="0" y="2994"/>
                </a:lnTo>
                <a:close/>
              </a:path>
            </a:pathLst>
          </a:custGeom>
          <a:noFill/>
          <a:ln w="15875" cap="rnd">
            <a:solidFill>
              <a:srgbClr val="000000"/>
            </a:solidFill>
            <a:round/>
            <a:headEnd/>
            <a:tailEnd/>
          </a:ln>
        </p:spPr>
        <p:txBody>
          <a:bodyPr lIns="127847" tIns="63931" rIns="127847" bIns="63931"/>
          <a:lstStyle/>
          <a:p>
            <a:pPr defTabSz="1279525"/>
            <a:endParaRPr lang="ru-RU"/>
          </a:p>
        </p:txBody>
      </p:sp>
      <p:sp>
        <p:nvSpPr>
          <p:cNvPr id="25607" name="Rectangle 7"/>
          <p:cNvSpPr>
            <a:spLocks noChangeArrowheads="1"/>
          </p:cNvSpPr>
          <p:nvPr/>
        </p:nvSpPr>
        <p:spPr bwMode="auto">
          <a:xfrm>
            <a:off x="10968038" y="2566988"/>
            <a:ext cx="473075" cy="169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ctr" defTabSz="1279525"/>
            <a:r>
              <a:rPr lang="ru-RU" sz="1100">
                <a:solidFill>
                  <a:srgbClr val="000000"/>
                </a:solidFill>
                <a:latin typeface="Times New Roman" pitchFamily="18" charset="0"/>
              </a:rPr>
              <a:t>ГЮРЗА</a:t>
            </a:r>
            <a:endParaRPr lang="ru-RU"/>
          </a:p>
        </p:txBody>
      </p:sp>
      <p:sp>
        <p:nvSpPr>
          <p:cNvPr id="25608" name="Freeform 8"/>
          <p:cNvSpPr>
            <a:spLocks/>
          </p:cNvSpPr>
          <p:nvPr/>
        </p:nvSpPr>
        <p:spPr bwMode="auto">
          <a:xfrm>
            <a:off x="10783888" y="2843213"/>
            <a:ext cx="1206500" cy="496887"/>
          </a:xfrm>
          <a:custGeom>
            <a:avLst/>
            <a:gdLst>
              <a:gd name="T0" fmla="*/ 0 w 543"/>
              <a:gd name="T1" fmla="*/ 0 h 224"/>
              <a:gd name="T2" fmla="*/ 0 w 543"/>
              <a:gd name="T3" fmla="*/ 496887 h 224"/>
              <a:gd name="T4" fmla="*/ 1206500 w 543"/>
              <a:gd name="T5" fmla="*/ 496887 h 224"/>
              <a:gd name="T6" fmla="*/ 1206500 w 543"/>
              <a:gd name="T7" fmla="*/ 0 h 224"/>
              <a:gd name="T8" fmla="*/ 0 w 543"/>
              <a:gd name="T9" fmla="*/ 0 h 224"/>
              <a:gd name="T10" fmla="*/ 0 w 543"/>
              <a:gd name="T11" fmla="*/ 0 h 22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543"/>
              <a:gd name="T19" fmla="*/ 0 h 224"/>
              <a:gd name="T20" fmla="*/ 543 w 543"/>
              <a:gd name="T21" fmla="*/ 224 h 22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543" h="224">
                <a:moveTo>
                  <a:pt x="0" y="0"/>
                </a:moveTo>
                <a:lnTo>
                  <a:pt x="0" y="224"/>
                </a:lnTo>
                <a:lnTo>
                  <a:pt x="543" y="224"/>
                </a:lnTo>
                <a:lnTo>
                  <a:pt x="543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lIns="127847" tIns="63931" rIns="127847" bIns="63931"/>
          <a:lstStyle/>
          <a:p>
            <a:pPr defTabSz="1279525"/>
            <a:endParaRPr lang="ru-RU"/>
          </a:p>
        </p:txBody>
      </p:sp>
      <p:sp>
        <p:nvSpPr>
          <p:cNvPr id="25609" name="Freeform 9"/>
          <p:cNvSpPr>
            <a:spLocks/>
          </p:cNvSpPr>
          <p:nvPr/>
        </p:nvSpPr>
        <p:spPr bwMode="auto">
          <a:xfrm>
            <a:off x="10783888" y="2843213"/>
            <a:ext cx="1206500" cy="593725"/>
          </a:xfrm>
          <a:custGeom>
            <a:avLst/>
            <a:gdLst>
              <a:gd name="T0" fmla="*/ 0 w 543"/>
              <a:gd name="T1" fmla="*/ 593725 h 267"/>
              <a:gd name="T2" fmla="*/ 1206500 w 543"/>
              <a:gd name="T3" fmla="*/ 593725 h 267"/>
              <a:gd name="T4" fmla="*/ 1206500 w 543"/>
              <a:gd name="T5" fmla="*/ 0 h 267"/>
              <a:gd name="T6" fmla="*/ 0 w 543"/>
              <a:gd name="T7" fmla="*/ 0 h 267"/>
              <a:gd name="T8" fmla="*/ 0 w 543"/>
              <a:gd name="T9" fmla="*/ 593725 h 267"/>
              <a:gd name="T10" fmla="*/ 0 w 543"/>
              <a:gd name="T11" fmla="*/ 593725 h 2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543"/>
              <a:gd name="T19" fmla="*/ 0 h 267"/>
              <a:gd name="T20" fmla="*/ 543 w 543"/>
              <a:gd name="T21" fmla="*/ 267 h 267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543" h="267">
                <a:moveTo>
                  <a:pt x="0" y="267"/>
                </a:moveTo>
                <a:lnTo>
                  <a:pt x="543" y="267"/>
                </a:lnTo>
                <a:lnTo>
                  <a:pt x="543" y="0"/>
                </a:lnTo>
                <a:lnTo>
                  <a:pt x="0" y="0"/>
                </a:lnTo>
                <a:lnTo>
                  <a:pt x="0" y="267"/>
                </a:lnTo>
                <a:close/>
              </a:path>
            </a:pathLst>
          </a:custGeom>
          <a:noFill/>
          <a:ln w="15875" cap="rnd">
            <a:solidFill>
              <a:srgbClr val="000000"/>
            </a:solidFill>
            <a:round/>
            <a:headEnd/>
            <a:tailEnd/>
          </a:ln>
        </p:spPr>
        <p:txBody>
          <a:bodyPr lIns="127847" tIns="63931" rIns="127847" bIns="63931"/>
          <a:lstStyle/>
          <a:p>
            <a:pPr defTabSz="1279525"/>
            <a:endParaRPr lang="ru-RU"/>
          </a:p>
        </p:txBody>
      </p:sp>
      <p:sp>
        <p:nvSpPr>
          <p:cNvPr id="25610" name="Rectangle 10"/>
          <p:cNvSpPr>
            <a:spLocks noChangeArrowheads="1"/>
          </p:cNvSpPr>
          <p:nvPr/>
        </p:nvSpPr>
        <p:spPr bwMode="auto">
          <a:xfrm>
            <a:off x="11099800" y="2895600"/>
            <a:ext cx="871538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1279525"/>
            <a:r>
              <a:rPr lang="ru-RU" sz="1300">
                <a:solidFill>
                  <a:srgbClr val="000000"/>
                </a:solidFill>
                <a:latin typeface="Times New Roman" pitchFamily="18" charset="0"/>
              </a:rPr>
              <a:t>ГУ МЧС по </a:t>
            </a:r>
            <a:endParaRPr lang="ru-RU"/>
          </a:p>
        </p:txBody>
      </p:sp>
      <p:sp>
        <p:nvSpPr>
          <p:cNvPr id="25611" name="Rectangle 11"/>
          <p:cNvSpPr>
            <a:spLocks noChangeArrowheads="1"/>
          </p:cNvSpPr>
          <p:nvPr/>
        </p:nvSpPr>
        <p:spPr bwMode="auto">
          <a:xfrm>
            <a:off x="10863263" y="3144838"/>
            <a:ext cx="927100" cy="169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1279525"/>
            <a:r>
              <a:rPr lang="ru-RU" sz="1100">
                <a:solidFill>
                  <a:srgbClr val="000000"/>
                </a:solidFill>
                <a:latin typeface="Times New Roman" pitchFamily="18" charset="0"/>
              </a:rPr>
              <a:t>Ростовской обл</a:t>
            </a:r>
            <a:endParaRPr lang="ru-RU"/>
          </a:p>
        </p:txBody>
      </p:sp>
      <p:sp>
        <p:nvSpPr>
          <p:cNvPr id="25612" name="Rectangle 12"/>
          <p:cNvSpPr>
            <a:spLocks noChangeArrowheads="1"/>
          </p:cNvSpPr>
          <p:nvPr/>
        </p:nvSpPr>
        <p:spPr bwMode="auto">
          <a:xfrm>
            <a:off x="11890375" y="3144838"/>
            <a:ext cx="36513" cy="169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1279525"/>
            <a:r>
              <a:rPr lang="ru-RU" sz="1100">
                <a:solidFill>
                  <a:srgbClr val="000000"/>
                </a:solidFill>
                <a:latin typeface="Times New Roman" pitchFamily="18" charset="0"/>
              </a:rPr>
              <a:t>.</a:t>
            </a:r>
            <a:endParaRPr lang="ru-RU"/>
          </a:p>
        </p:txBody>
      </p:sp>
      <p:sp>
        <p:nvSpPr>
          <p:cNvPr id="25613" name="Freeform 13"/>
          <p:cNvSpPr>
            <a:spLocks/>
          </p:cNvSpPr>
          <p:nvPr/>
        </p:nvSpPr>
        <p:spPr bwMode="auto">
          <a:xfrm>
            <a:off x="11274425" y="5483225"/>
            <a:ext cx="349250" cy="188913"/>
          </a:xfrm>
          <a:custGeom>
            <a:avLst/>
            <a:gdLst>
              <a:gd name="T0" fmla="*/ 0 w 157"/>
              <a:gd name="T1" fmla="*/ 93345 h 85"/>
              <a:gd name="T2" fmla="*/ 173513 w 157"/>
              <a:gd name="T3" fmla="*/ 0 h 85"/>
              <a:gd name="T4" fmla="*/ 349250 w 157"/>
              <a:gd name="T5" fmla="*/ 93345 h 85"/>
              <a:gd name="T6" fmla="*/ 173513 w 157"/>
              <a:gd name="T7" fmla="*/ 188913 h 85"/>
              <a:gd name="T8" fmla="*/ 0 w 157"/>
              <a:gd name="T9" fmla="*/ 93345 h 85"/>
              <a:gd name="T10" fmla="*/ 0 w 157"/>
              <a:gd name="T11" fmla="*/ 93345 h 8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7"/>
              <a:gd name="T19" fmla="*/ 0 h 85"/>
              <a:gd name="T20" fmla="*/ 157 w 157"/>
              <a:gd name="T21" fmla="*/ 85 h 8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7" h="85">
                <a:moveTo>
                  <a:pt x="0" y="42"/>
                </a:moveTo>
                <a:lnTo>
                  <a:pt x="78" y="0"/>
                </a:lnTo>
                <a:lnTo>
                  <a:pt x="157" y="42"/>
                </a:lnTo>
                <a:lnTo>
                  <a:pt x="78" y="85"/>
                </a:lnTo>
                <a:lnTo>
                  <a:pt x="0" y="42"/>
                </a:lnTo>
                <a:close/>
              </a:path>
            </a:pathLst>
          </a:custGeom>
          <a:noFill/>
          <a:ln w="15875" cap="rnd">
            <a:solidFill>
              <a:srgbClr val="000000"/>
            </a:solidFill>
            <a:round/>
            <a:headEnd/>
            <a:tailEnd/>
          </a:ln>
        </p:spPr>
        <p:txBody>
          <a:bodyPr lIns="127847" tIns="63931" rIns="127847" bIns="63931"/>
          <a:lstStyle/>
          <a:p>
            <a:pPr defTabSz="1279525"/>
            <a:endParaRPr lang="ru-RU"/>
          </a:p>
        </p:txBody>
      </p:sp>
      <p:pic>
        <p:nvPicPr>
          <p:cNvPr id="25614" name="Picture 14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1404600" y="1920875"/>
            <a:ext cx="512763" cy="157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5615" name="Picture 15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1404600" y="1920875"/>
            <a:ext cx="512763" cy="157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5616" name="Freeform 16"/>
          <p:cNvSpPr>
            <a:spLocks/>
          </p:cNvSpPr>
          <p:nvPr/>
        </p:nvSpPr>
        <p:spPr bwMode="auto">
          <a:xfrm>
            <a:off x="11399838" y="1920875"/>
            <a:ext cx="511175" cy="157163"/>
          </a:xfrm>
          <a:custGeom>
            <a:avLst/>
            <a:gdLst>
              <a:gd name="T0" fmla="*/ 411163 w 230"/>
              <a:gd name="T1" fmla="*/ 0 h 71"/>
              <a:gd name="T2" fmla="*/ 511175 w 230"/>
              <a:gd name="T3" fmla="*/ 157163 h 71"/>
              <a:gd name="T4" fmla="*/ 0 w 230"/>
              <a:gd name="T5" fmla="*/ 157163 h 71"/>
              <a:gd name="T6" fmla="*/ 0 w 230"/>
              <a:gd name="T7" fmla="*/ 0 h 71"/>
              <a:gd name="T8" fmla="*/ 411163 w 230"/>
              <a:gd name="T9" fmla="*/ 0 h 71"/>
              <a:gd name="T10" fmla="*/ 411163 w 230"/>
              <a:gd name="T11" fmla="*/ 0 h 7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30"/>
              <a:gd name="T19" fmla="*/ 0 h 71"/>
              <a:gd name="T20" fmla="*/ 230 w 230"/>
              <a:gd name="T21" fmla="*/ 71 h 7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30" h="71">
                <a:moveTo>
                  <a:pt x="185" y="0"/>
                </a:moveTo>
                <a:lnTo>
                  <a:pt x="230" y="71"/>
                </a:lnTo>
                <a:lnTo>
                  <a:pt x="0" y="71"/>
                </a:lnTo>
                <a:lnTo>
                  <a:pt x="0" y="0"/>
                </a:lnTo>
                <a:lnTo>
                  <a:pt x="185" y="0"/>
                </a:lnTo>
                <a:close/>
              </a:path>
            </a:pathLst>
          </a:custGeom>
          <a:noFill/>
          <a:ln w="9525" cap="rnd">
            <a:solidFill>
              <a:srgbClr val="FF3300"/>
            </a:solidFill>
            <a:round/>
            <a:headEnd/>
            <a:tailEnd/>
          </a:ln>
        </p:spPr>
        <p:txBody>
          <a:bodyPr lIns="127847" tIns="63931" rIns="127847" bIns="63931"/>
          <a:lstStyle/>
          <a:p>
            <a:pPr defTabSz="1279525"/>
            <a:endParaRPr lang="ru-RU"/>
          </a:p>
        </p:txBody>
      </p:sp>
      <p:sp>
        <p:nvSpPr>
          <p:cNvPr id="25617" name="Line 17"/>
          <p:cNvSpPr>
            <a:spLocks noChangeShapeType="1"/>
          </p:cNvSpPr>
          <p:nvPr/>
        </p:nvSpPr>
        <p:spPr bwMode="auto">
          <a:xfrm>
            <a:off x="11571288" y="1954213"/>
            <a:ext cx="255587" cy="1587"/>
          </a:xfrm>
          <a:prstGeom prst="line">
            <a:avLst/>
          </a:prstGeom>
          <a:noFill/>
          <a:ln w="9525" cap="rnd">
            <a:solidFill>
              <a:srgbClr val="FF33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5618" name="Line 18"/>
          <p:cNvSpPr>
            <a:spLocks noChangeShapeType="1"/>
          </p:cNvSpPr>
          <p:nvPr/>
        </p:nvSpPr>
        <p:spPr bwMode="auto">
          <a:xfrm flipH="1">
            <a:off x="11399838" y="1954213"/>
            <a:ext cx="171450" cy="1587"/>
          </a:xfrm>
          <a:prstGeom prst="line">
            <a:avLst/>
          </a:prstGeom>
          <a:noFill/>
          <a:ln w="9525" cap="rnd">
            <a:solidFill>
              <a:srgbClr val="FF33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5619" name="Line 19"/>
          <p:cNvSpPr>
            <a:spLocks noChangeShapeType="1"/>
          </p:cNvSpPr>
          <p:nvPr/>
        </p:nvSpPr>
        <p:spPr bwMode="auto">
          <a:xfrm>
            <a:off x="11388725" y="2049463"/>
            <a:ext cx="508000" cy="1587"/>
          </a:xfrm>
          <a:prstGeom prst="line">
            <a:avLst/>
          </a:prstGeom>
          <a:noFill/>
          <a:ln w="9525" cap="rnd">
            <a:solidFill>
              <a:srgbClr val="FF33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5620" name="Line 20"/>
          <p:cNvSpPr>
            <a:spLocks noChangeShapeType="1"/>
          </p:cNvSpPr>
          <p:nvPr/>
        </p:nvSpPr>
        <p:spPr bwMode="auto">
          <a:xfrm>
            <a:off x="11395075" y="1920875"/>
            <a:ext cx="1588" cy="473075"/>
          </a:xfrm>
          <a:prstGeom prst="line">
            <a:avLst/>
          </a:prstGeom>
          <a:noFill/>
          <a:ln w="9525" cap="rnd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5621" name="Freeform 21"/>
          <p:cNvSpPr>
            <a:spLocks/>
          </p:cNvSpPr>
          <p:nvPr/>
        </p:nvSpPr>
        <p:spPr bwMode="auto">
          <a:xfrm>
            <a:off x="11274425" y="4418013"/>
            <a:ext cx="149225" cy="325437"/>
          </a:xfrm>
          <a:custGeom>
            <a:avLst/>
            <a:gdLst>
              <a:gd name="T0" fmla="*/ 149225 w 67"/>
              <a:gd name="T1" fmla="*/ 323208 h 146"/>
              <a:gd name="T2" fmla="*/ 138089 w 67"/>
              <a:gd name="T3" fmla="*/ 325437 h 146"/>
              <a:gd name="T4" fmla="*/ 124725 w 67"/>
              <a:gd name="T5" fmla="*/ 325437 h 146"/>
              <a:gd name="T6" fmla="*/ 113589 w 67"/>
              <a:gd name="T7" fmla="*/ 323208 h 146"/>
              <a:gd name="T8" fmla="*/ 100226 w 67"/>
              <a:gd name="T9" fmla="*/ 320979 h 146"/>
              <a:gd name="T10" fmla="*/ 86862 w 67"/>
              <a:gd name="T11" fmla="*/ 318750 h 146"/>
              <a:gd name="T12" fmla="*/ 75726 w 67"/>
              <a:gd name="T13" fmla="*/ 312063 h 146"/>
              <a:gd name="T14" fmla="*/ 64590 w 67"/>
              <a:gd name="T15" fmla="*/ 303147 h 146"/>
              <a:gd name="T16" fmla="*/ 55681 w 67"/>
              <a:gd name="T17" fmla="*/ 294231 h 146"/>
              <a:gd name="T18" fmla="*/ 44545 w 67"/>
              <a:gd name="T19" fmla="*/ 285315 h 146"/>
              <a:gd name="T20" fmla="*/ 35636 w 67"/>
              <a:gd name="T21" fmla="*/ 274169 h 146"/>
              <a:gd name="T22" fmla="*/ 26727 w 67"/>
              <a:gd name="T23" fmla="*/ 263024 h 146"/>
              <a:gd name="T24" fmla="*/ 20045 w 67"/>
              <a:gd name="T25" fmla="*/ 251879 h 146"/>
              <a:gd name="T26" fmla="*/ 15591 w 67"/>
              <a:gd name="T27" fmla="*/ 238505 h 146"/>
              <a:gd name="T28" fmla="*/ 8909 w 67"/>
              <a:gd name="T29" fmla="*/ 225131 h 146"/>
              <a:gd name="T30" fmla="*/ 2227 w 67"/>
              <a:gd name="T31" fmla="*/ 207299 h 146"/>
              <a:gd name="T32" fmla="*/ 0 w 67"/>
              <a:gd name="T33" fmla="*/ 189467 h 146"/>
              <a:gd name="T34" fmla="*/ 0 w 67"/>
              <a:gd name="T35" fmla="*/ 176093 h 146"/>
              <a:gd name="T36" fmla="*/ 0 w 67"/>
              <a:gd name="T37" fmla="*/ 158260 h 146"/>
              <a:gd name="T38" fmla="*/ 0 w 67"/>
              <a:gd name="T39" fmla="*/ 142657 h 146"/>
              <a:gd name="T40" fmla="*/ 2227 w 67"/>
              <a:gd name="T41" fmla="*/ 124825 h 146"/>
              <a:gd name="T42" fmla="*/ 6682 w 67"/>
              <a:gd name="T43" fmla="*/ 111451 h 146"/>
              <a:gd name="T44" fmla="*/ 8909 w 67"/>
              <a:gd name="T45" fmla="*/ 95848 h 146"/>
              <a:gd name="T46" fmla="*/ 15591 w 67"/>
              <a:gd name="T47" fmla="*/ 82474 h 146"/>
              <a:gd name="T48" fmla="*/ 24500 w 67"/>
              <a:gd name="T49" fmla="*/ 69100 h 146"/>
              <a:gd name="T50" fmla="*/ 28954 w 67"/>
              <a:gd name="T51" fmla="*/ 55726 h 146"/>
              <a:gd name="T52" fmla="*/ 37863 w 67"/>
              <a:gd name="T53" fmla="*/ 46809 h 146"/>
              <a:gd name="T54" fmla="*/ 46772 w 67"/>
              <a:gd name="T55" fmla="*/ 33435 h 146"/>
              <a:gd name="T56" fmla="*/ 57908 w 67"/>
              <a:gd name="T57" fmla="*/ 26748 h 146"/>
              <a:gd name="T58" fmla="*/ 69044 w 67"/>
              <a:gd name="T59" fmla="*/ 17832 h 146"/>
              <a:gd name="T60" fmla="*/ 80181 w 67"/>
              <a:gd name="T61" fmla="*/ 11145 h 146"/>
              <a:gd name="T62" fmla="*/ 91317 w 67"/>
              <a:gd name="T63" fmla="*/ 6687 h 146"/>
              <a:gd name="T64" fmla="*/ 104680 w 67"/>
              <a:gd name="T65" fmla="*/ 0 h 146"/>
              <a:gd name="T66" fmla="*/ 115816 w 67"/>
              <a:gd name="T67" fmla="*/ 0 h 146"/>
              <a:gd name="T68" fmla="*/ 126953 w 67"/>
              <a:gd name="T69" fmla="*/ 0 h 146"/>
              <a:gd name="T70" fmla="*/ 138089 w 67"/>
              <a:gd name="T71" fmla="*/ 0 h 146"/>
              <a:gd name="T72" fmla="*/ 149225 w 67"/>
              <a:gd name="T73" fmla="*/ 0 h 14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67"/>
              <a:gd name="T112" fmla="*/ 0 h 146"/>
              <a:gd name="T113" fmla="*/ 67 w 67"/>
              <a:gd name="T114" fmla="*/ 146 h 14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67" h="146">
                <a:moveTo>
                  <a:pt x="67" y="145"/>
                </a:moveTo>
                <a:lnTo>
                  <a:pt x="62" y="146"/>
                </a:lnTo>
                <a:lnTo>
                  <a:pt x="56" y="146"/>
                </a:lnTo>
                <a:lnTo>
                  <a:pt x="51" y="145"/>
                </a:lnTo>
                <a:lnTo>
                  <a:pt x="45" y="144"/>
                </a:lnTo>
                <a:lnTo>
                  <a:pt x="39" y="143"/>
                </a:lnTo>
                <a:lnTo>
                  <a:pt x="34" y="140"/>
                </a:lnTo>
                <a:lnTo>
                  <a:pt x="29" y="136"/>
                </a:lnTo>
                <a:lnTo>
                  <a:pt x="25" y="132"/>
                </a:lnTo>
                <a:lnTo>
                  <a:pt x="20" y="128"/>
                </a:lnTo>
                <a:lnTo>
                  <a:pt x="16" y="123"/>
                </a:lnTo>
                <a:lnTo>
                  <a:pt x="12" y="118"/>
                </a:lnTo>
                <a:lnTo>
                  <a:pt x="9" y="113"/>
                </a:lnTo>
                <a:lnTo>
                  <a:pt x="7" y="107"/>
                </a:lnTo>
                <a:lnTo>
                  <a:pt x="4" y="101"/>
                </a:lnTo>
                <a:lnTo>
                  <a:pt x="1" y="93"/>
                </a:lnTo>
                <a:lnTo>
                  <a:pt x="0" y="85"/>
                </a:lnTo>
                <a:lnTo>
                  <a:pt x="0" y="79"/>
                </a:lnTo>
                <a:lnTo>
                  <a:pt x="0" y="71"/>
                </a:lnTo>
                <a:lnTo>
                  <a:pt x="0" y="64"/>
                </a:lnTo>
                <a:lnTo>
                  <a:pt x="1" y="56"/>
                </a:lnTo>
                <a:lnTo>
                  <a:pt x="3" y="50"/>
                </a:lnTo>
                <a:lnTo>
                  <a:pt x="4" y="43"/>
                </a:lnTo>
                <a:lnTo>
                  <a:pt x="7" y="37"/>
                </a:lnTo>
                <a:lnTo>
                  <a:pt x="11" y="31"/>
                </a:lnTo>
                <a:lnTo>
                  <a:pt x="13" y="25"/>
                </a:lnTo>
                <a:lnTo>
                  <a:pt x="17" y="21"/>
                </a:lnTo>
                <a:lnTo>
                  <a:pt x="21" y="15"/>
                </a:lnTo>
                <a:lnTo>
                  <a:pt x="26" y="12"/>
                </a:lnTo>
                <a:lnTo>
                  <a:pt x="31" y="8"/>
                </a:lnTo>
                <a:lnTo>
                  <a:pt x="36" y="5"/>
                </a:lnTo>
                <a:lnTo>
                  <a:pt x="41" y="3"/>
                </a:lnTo>
                <a:lnTo>
                  <a:pt x="47" y="0"/>
                </a:lnTo>
                <a:lnTo>
                  <a:pt x="52" y="0"/>
                </a:lnTo>
                <a:lnTo>
                  <a:pt x="57" y="0"/>
                </a:lnTo>
                <a:lnTo>
                  <a:pt x="62" y="0"/>
                </a:lnTo>
                <a:lnTo>
                  <a:pt x="67" y="0"/>
                </a:lnTo>
              </a:path>
            </a:pathLst>
          </a:custGeom>
          <a:noFill/>
          <a:ln w="15875" cap="rnd">
            <a:solidFill>
              <a:srgbClr val="000000"/>
            </a:solidFill>
            <a:round/>
            <a:headEnd/>
            <a:tailEnd/>
          </a:ln>
        </p:spPr>
        <p:txBody>
          <a:bodyPr lIns="127847" tIns="63931" rIns="127847" bIns="63931"/>
          <a:lstStyle/>
          <a:p>
            <a:pPr defTabSz="1279525"/>
            <a:endParaRPr lang="ru-RU"/>
          </a:p>
        </p:txBody>
      </p:sp>
      <p:sp>
        <p:nvSpPr>
          <p:cNvPr id="25622" name="Freeform 22"/>
          <p:cNvSpPr>
            <a:spLocks/>
          </p:cNvSpPr>
          <p:nvPr/>
        </p:nvSpPr>
        <p:spPr bwMode="auto">
          <a:xfrm>
            <a:off x="9064625" y="3216275"/>
            <a:ext cx="1206500" cy="5907088"/>
          </a:xfrm>
          <a:custGeom>
            <a:avLst/>
            <a:gdLst>
              <a:gd name="T0" fmla="*/ 0 w 543"/>
              <a:gd name="T1" fmla="*/ 5907088 h 2658"/>
              <a:gd name="T2" fmla="*/ 1206500 w 543"/>
              <a:gd name="T3" fmla="*/ 5907088 h 2658"/>
              <a:gd name="T4" fmla="*/ 1206500 w 543"/>
              <a:gd name="T5" fmla="*/ 0 h 2658"/>
              <a:gd name="T6" fmla="*/ 0 w 543"/>
              <a:gd name="T7" fmla="*/ 0 h 2658"/>
              <a:gd name="T8" fmla="*/ 0 w 543"/>
              <a:gd name="T9" fmla="*/ 5907088 h 2658"/>
              <a:gd name="T10" fmla="*/ 0 w 543"/>
              <a:gd name="T11" fmla="*/ 5907088 h 265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543"/>
              <a:gd name="T19" fmla="*/ 0 h 2658"/>
              <a:gd name="T20" fmla="*/ 543 w 543"/>
              <a:gd name="T21" fmla="*/ 2658 h 2658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543" h="2658">
                <a:moveTo>
                  <a:pt x="0" y="2658"/>
                </a:moveTo>
                <a:lnTo>
                  <a:pt x="543" y="2658"/>
                </a:lnTo>
                <a:lnTo>
                  <a:pt x="543" y="0"/>
                </a:lnTo>
                <a:lnTo>
                  <a:pt x="0" y="0"/>
                </a:lnTo>
                <a:lnTo>
                  <a:pt x="0" y="2658"/>
                </a:lnTo>
                <a:close/>
              </a:path>
            </a:pathLst>
          </a:custGeom>
          <a:noFill/>
          <a:ln w="15875" cap="rnd">
            <a:solidFill>
              <a:srgbClr val="000000"/>
            </a:solidFill>
            <a:round/>
            <a:headEnd/>
            <a:tailEnd/>
          </a:ln>
        </p:spPr>
        <p:txBody>
          <a:bodyPr lIns="127847" tIns="63931" rIns="127847" bIns="63931"/>
          <a:lstStyle/>
          <a:p>
            <a:pPr defTabSz="1279525"/>
            <a:endParaRPr lang="ru-RU"/>
          </a:p>
        </p:txBody>
      </p:sp>
      <p:sp>
        <p:nvSpPr>
          <p:cNvPr id="25623" name="Freeform 23"/>
          <p:cNvSpPr>
            <a:spLocks/>
          </p:cNvSpPr>
          <p:nvPr/>
        </p:nvSpPr>
        <p:spPr bwMode="auto">
          <a:xfrm>
            <a:off x="9064625" y="3216275"/>
            <a:ext cx="1206500" cy="863600"/>
          </a:xfrm>
          <a:custGeom>
            <a:avLst/>
            <a:gdLst>
              <a:gd name="T0" fmla="*/ 0 w 543"/>
              <a:gd name="T1" fmla="*/ 863600 h 238"/>
              <a:gd name="T2" fmla="*/ 1206500 w 543"/>
              <a:gd name="T3" fmla="*/ 863600 h 238"/>
              <a:gd name="T4" fmla="*/ 1206500 w 543"/>
              <a:gd name="T5" fmla="*/ 0 h 238"/>
              <a:gd name="T6" fmla="*/ 0 w 543"/>
              <a:gd name="T7" fmla="*/ 0 h 238"/>
              <a:gd name="T8" fmla="*/ 0 w 543"/>
              <a:gd name="T9" fmla="*/ 863600 h 238"/>
              <a:gd name="T10" fmla="*/ 0 w 543"/>
              <a:gd name="T11" fmla="*/ 863600 h 23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543"/>
              <a:gd name="T19" fmla="*/ 0 h 238"/>
              <a:gd name="T20" fmla="*/ 543 w 543"/>
              <a:gd name="T21" fmla="*/ 238 h 238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543" h="238">
                <a:moveTo>
                  <a:pt x="0" y="238"/>
                </a:moveTo>
                <a:lnTo>
                  <a:pt x="543" y="238"/>
                </a:lnTo>
                <a:lnTo>
                  <a:pt x="543" y="0"/>
                </a:lnTo>
                <a:lnTo>
                  <a:pt x="0" y="0"/>
                </a:lnTo>
                <a:lnTo>
                  <a:pt x="0" y="238"/>
                </a:lnTo>
                <a:close/>
              </a:path>
            </a:pathLst>
          </a:custGeom>
          <a:noFill/>
          <a:ln w="15875" cap="rnd">
            <a:solidFill>
              <a:srgbClr val="000000"/>
            </a:solidFill>
            <a:round/>
            <a:headEnd/>
            <a:tailEnd/>
          </a:ln>
        </p:spPr>
        <p:txBody>
          <a:bodyPr lIns="127847" tIns="63931" rIns="127847" bIns="63931"/>
          <a:lstStyle/>
          <a:p>
            <a:pPr defTabSz="1279525"/>
            <a:endParaRPr lang="ru-RU"/>
          </a:p>
        </p:txBody>
      </p:sp>
      <p:sp>
        <p:nvSpPr>
          <p:cNvPr id="25624" name="Freeform 24"/>
          <p:cNvSpPr>
            <a:spLocks/>
          </p:cNvSpPr>
          <p:nvPr/>
        </p:nvSpPr>
        <p:spPr bwMode="auto">
          <a:xfrm>
            <a:off x="7078663" y="3121025"/>
            <a:ext cx="1206500" cy="5907088"/>
          </a:xfrm>
          <a:custGeom>
            <a:avLst/>
            <a:gdLst>
              <a:gd name="T0" fmla="*/ 0 w 543"/>
              <a:gd name="T1" fmla="*/ 5907088 h 2658"/>
              <a:gd name="T2" fmla="*/ 1206500 w 543"/>
              <a:gd name="T3" fmla="*/ 5907088 h 2658"/>
              <a:gd name="T4" fmla="*/ 1206500 w 543"/>
              <a:gd name="T5" fmla="*/ 0 h 2658"/>
              <a:gd name="T6" fmla="*/ 0 w 543"/>
              <a:gd name="T7" fmla="*/ 0 h 2658"/>
              <a:gd name="T8" fmla="*/ 0 w 543"/>
              <a:gd name="T9" fmla="*/ 5907088 h 2658"/>
              <a:gd name="T10" fmla="*/ 0 w 543"/>
              <a:gd name="T11" fmla="*/ 5907088 h 265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543"/>
              <a:gd name="T19" fmla="*/ 0 h 2658"/>
              <a:gd name="T20" fmla="*/ 543 w 543"/>
              <a:gd name="T21" fmla="*/ 2658 h 2658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543" h="2658">
                <a:moveTo>
                  <a:pt x="0" y="2658"/>
                </a:moveTo>
                <a:lnTo>
                  <a:pt x="543" y="2658"/>
                </a:lnTo>
                <a:lnTo>
                  <a:pt x="543" y="0"/>
                </a:lnTo>
                <a:lnTo>
                  <a:pt x="0" y="0"/>
                </a:lnTo>
                <a:lnTo>
                  <a:pt x="0" y="2658"/>
                </a:lnTo>
                <a:close/>
              </a:path>
            </a:pathLst>
          </a:custGeom>
          <a:noFill/>
          <a:ln w="15875" cap="rnd">
            <a:solidFill>
              <a:srgbClr val="000000"/>
            </a:solidFill>
            <a:round/>
            <a:headEnd/>
            <a:tailEnd/>
          </a:ln>
        </p:spPr>
        <p:txBody>
          <a:bodyPr lIns="127847" tIns="63931" rIns="127847" bIns="63931"/>
          <a:lstStyle/>
          <a:p>
            <a:pPr defTabSz="1279525"/>
            <a:endParaRPr lang="ru-RU"/>
          </a:p>
        </p:txBody>
      </p:sp>
      <p:sp>
        <p:nvSpPr>
          <p:cNvPr id="25625" name="Freeform 25"/>
          <p:cNvSpPr>
            <a:spLocks/>
          </p:cNvSpPr>
          <p:nvPr/>
        </p:nvSpPr>
        <p:spPr bwMode="auto">
          <a:xfrm>
            <a:off x="7078663" y="3149600"/>
            <a:ext cx="1206500" cy="527050"/>
          </a:xfrm>
          <a:custGeom>
            <a:avLst/>
            <a:gdLst>
              <a:gd name="T0" fmla="*/ 0 w 543"/>
              <a:gd name="T1" fmla="*/ 527050 h 237"/>
              <a:gd name="T2" fmla="*/ 1206500 w 543"/>
              <a:gd name="T3" fmla="*/ 527050 h 237"/>
              <a:gd name="T4" fmla="*/ 1206500 w 543"/>
              <a:gd name="T5" fmla="*/ 0 h 237"/>
              <a:gd name="T6" fmla="*/ 0 w 543"/>
              <a:gd name="T7" fmla="*/ 0 h 237"/>
              <a:gd name="T8" fmla="*/ 0 w 543"/>
              <a:gd name="T9" fmla="*/ 527050 h 237"/>
              <a:gd name="T10" fmla="*/ 0 w 543"/>
              <a:gd name="T11" fmla="*/ 527050 h 23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543"/>
              <a:gd name="T19" fmla="*/ 0 h 237"/>
              <a:gd name="T20" fmla="*/ 543 w 543"/>
              <a:gd name="T21" fmla="*/ 237 h 237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543" h="237">
                <a:moveTo>
                  <a:pt x="0" y="237"/>
                </a:moveTo>
                <a:lnTo>
                  <a:pt x="543" y="237"/>
                </a:lnTo>
                <a:lnTo>
                  <a:pt x="543" y="0"/>
                </a:lnTo>
                <a:lnTo>
                  <a:pt x="0" y="0"/>
                </a:lnTo>
                <a:lnTo>
                  <a:pt x="0" y="237"/>
                </a:lnTo>
                <a:close/>
              </a:path>
            </a:pathLst>
          </a:custGeom>
          <a:noFill/>
          <a:ln w="15875" cap="rnd">
            <a:solidFill>
              <a:srgbClr val="000000"/>
            </a:solidFill>
            <a:round/>
            <a:headEnd/>
            <a:tailEnd/>
          </a:ln>
        </p:spPr>
        <p:txBody>
          <a:bodyPr lIns="127847" tIns="63931" rIns="127847" bIns="63931"/>
          <a:lstStyle/>
          <a:p>
            <a:pPr defTabSz="1279525"/>
            <a:endParaRPr lang="ru-RU"/>
          </a:p>
        </p:txBody>
      </p:sp>
      <p:sp>
        <p:nvSpPr>
          <p:cNvPr id="25626" name="Freeform 26"/>
          <p:cNvSpPr>
            <a:spLocks/>
          </p:cNvSpPr>
          <p:nvPr/>
        </p:nvSpPr>
        <p:spPr bwMode="auto">
          <a:xfrm>
            <a:off x="5087938" y="3155950"/>
            <a:ext cx="1206500" cy="5907088"/>
          </a:xfrm>
          <a:custGeom>
            <a:avLst/>
            <a:gdLst>
              <a:gd name="T0" fmla="*/ 0 w 543"/>
              <a:gd name="T1" fmla="*/ 5907088 h 2658"/>
              <a:gd name="T2" fmla="*/ 1206500 w 543"/>
              <a:gd name="T3" fmla="*/ 5907088 h 2658"/>
              <a:gd name="T4" fmla="*/ 1206500 w 543"/>
              <a:gd name="T5" fmla="*/ 0 h 2658"/>
              <a:gd name="T6" fmla="*/ 0 w 543"/>
              <a:gd name="T7" fmla="*/ 0 h 2658"/>
              <a:gd name="T8" fmla="*/ 0 w 543"/>
              <a:gd name="T9" fmla="*/ 5907088 h 2658"/>
              <a:gd name="T10" fmla="*/ 0 w 543"/>
              <a:gd name="T11" fmla="*/ 5907088 h 265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543"/>
              <a:gd name="T19" fmla="*/ 0 h 2658"/>
              <a:gd name="T20" fmla="*/ 543 w 543"/>
              <a:gd name="T21" fmla="*/ 2658 h 2658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543" h="2658">
                <a:moveTo>
                  <a:pt x="0" y="2658"/>
                </a:moveTo>
                <a:lnTo>
                  <a:pt x="543" y="2658"/>
                </a:lnTo>
                <a:lnTo>
                  <a:pt x="543" y="0"/>
                </a:lnTo>
                <a:lnTo>
                  <a:pt x="0" y="0"/>
                </a:lnTo>
                <a:lnTo>
                  <a:pt x="0" y="2658"/>
                </a:lnTo>
                <a:close/>
              </a:path>
            </a:pathLst>
          </a:custGeom>
          <a:noFill/>
          <a:ln w="15875" cap="rnd">
            <a:solidFill>
              <a:srgbClr val="000000"/>
            </a:solidFill>
            <a:round/>
            <a:headEnd/>
            <a:tailEnd/>
          </a:ln>
        </p:spPr>
        <p:txBody>
          <a:bodyPr lIns="127847" tIns="63931" rIns="127847" bIns="63931"/>
          <a:lstStyle/>
          <a:p>
            <a:pPr defTabSz="1279525"/>
            <a:endParaRPr lang="ru-RU"/>
          </a:p>
        </p:txBody>
      </p:sp>
      <p:sp>
        <p:nvSpPr>
          <p:cNvPr id="25627" name="Freeform 28"/>
          <p:cNvSpPr>
            <a:spLocks/>
          </p:cNvSpPr>
          <p:nvPr/>
        </p:nvSpPr>
        <p:spPr bwMode="auto">
          <a:xfrm>
            <a:off x="3094038" y="3155950"/>
            <a:ext cx="1209675" cy="5907088"/>
          </a:xfrm>
          <a:custGeom>
            <a:avLst/>
            <a:gdLst>
              <a:gd name="T0" fmla="*/ 0 w 544"/>
              <a:gd name="T1" fmla="*/ 5907088 h 2658"/>
              <a:gd name="T2" fmla="*/ 1209675 w 544"/>
              <a:gd name="T3" fmla="*/ 5907088 h 2658"/>
              <a:gd name="T4" fmla="*/ 1209675 w 544"/>
              <a:gd name="T5" fmla="*/ 0 h 2658"/>
              <a:gd name="T6" fmla="*/ 0 w 544"/>
              <a:gd name="T7" fmla="*/ 0 h 2658"/>
              <a:gd name="T8" fmla="*/ 0 w 544"/>
              <a:gd name="T9" fmla="*/ 5907088 h 2658"/>
              <a:gd name="T10" fmla="*/ 0 w 544"/>
              <a:gd name="T11" fmla="*/ 5907088 h 265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544"/>
              <a:gd name="T19" fmla="*/ 0 h 2658"/>
              <a:gd name="T20" fmla="*/ 544 w 544"/>
              <a:gd name="T21" fmla="*/ 2658 h 2658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544" h="2658">
                <a:moveTo>
                  <a:pt x="0" y="2658"/>
                </a:moveTo>
                <a:lnTo>
                  <a:pt x="544" y="2658"/>
                </a:lnTo>
                <a:lnTo>
                  <a:pt x="544" y="0"/>
                </a:lnTo>
                <a:lnTo>
                  <a:pt x="0" y="0"/>
                </a:lnTo>
                <a:lnTo>
                  <a:pt x="0" y="2658"/>
                </a:lnTo>
                <a:close/>
              </a:path>
            </a:pathLst>
          </a:custGeom>
          <a:noFill/>
          <a:ln w="15875" cap="rnd">
            <a:solidFill>
              <a:srgbClr val="000000"/>
            </a:solidFill>
            <a:round/>
            <a:headEnd/>
            <a:tailEnd/>
          </a:ln>
        </p:spPr>
        <p:txBody>
          <a:bodyPr lIns="127847" tIns="63931" rIns="127847" bIns="63931"/>
          <a:lstStyle/>
          <a:p>
            <a:pPr defTabSz="1279525"/>
            <a:endParaRPr lang="ru-RU"/>
          </a:p>
        </p:txBody>
      </p:sp>
      <p:sp>
        <p:nvSpPr>
          <p:cNvPr id="25628" name="Freeform 29"/>
          <p:cNvSpPr>
            <a:spLocks/>
          </p:cNvSpPr>
          <p:nvPr/>
        </p:nvSpPr>
        <p:spPr bwMode="auto">
          <a:xfrm>
            <a:off x="3094038" y="3182938"/>
            <a:ext cx="1209675" cy="528637"/>
          </a:xfrm>
          <a:custGeom>
            <a:avLst/>
            <a:gdLst>
              <a:gd name="T0" fmla="*/ 0 w 544"/>
              <a:gd name="T1" fmla="*/ 528637 h 238"/>
              <a:gd name="T2" fmla="*/ 1209675 w 544"/>
              <a:gd name="T3" fmla="*/ 528637 h 238"/>
              <a:gd name="T4" fmla="*/ 1209675 w 544"/>
              <a:gd name="T5" fmla="*/ 0 h 238"/>
              <a:gd name="T6" fmla="*/ 0 w 544"/>
              <a:gd name="T7" fmla="*/ 0 h 238"/>
              <a:gd name="T8" fmla="*/ 0 w 544"/>
              <a:gd name="T9" fmla="*/ 528637 h 238"/>
              <a:gd name="T10" fmla="*/ 0 w 544"/>
              <a:gd name="T11" fmla="*/ 528637 h 23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544"/>
              <a:gd name="T19" fmla="*/ 0 h 238"/>
              <a:gd name="T20" fmla="*/ 544 w 544"/>
              <a:gd name="T21" fmla="*/ 238 h 238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544" h="238">
                <a:moveTo>
                  <a:pt x="0" y="238"/>
                </a:moveTo>
                <a:lnTo>
                  <a:pt x="544" y="238"/>
                </a:lnTo>
                <a:lnTo>
                  <a:pt x="544" y="0"/>
                </a:lnTo>
                <a:lnTo>
                  <a:pt x="0" y="0"/>
                </a:lnTo>
                <a:lnTo>
                  <a:pt x="0" y="238"/>
                </a:lnTo>
                <a:close/>
              </a:path>
            </a:pathLst>
          </a:custGeom>
          <a:noFill/>
          <a:ln w="15875" cap="rnd">
            <a:solidFill>
              <a:srgbClr val="000000"/>
            </a:solidFill>
            <a:round/>
            <a:headEnd/>
            <a:tailEnd/>
          </a:ln>
        </p:spPr>
        <p:txBody>
          <a:bodyPr lIns="127847" tIns="63931" rIns="127847" bIns="63931"/>
          <a:lstStyle/>
          <a:p>
            <a:pPr defTabSz="1279525"/>
            <a:endParaRPr lang="ru-RU"/>
          </a:p>
        </p:txBody>
      </p:sp>
      <p:sp>
        <p:nvSpPr>
          <p:cNvPr id="25629" name="Freeform 30"/>
          <p:cNvSpPr>
            <a:spLocks/>
          </p:cNvSpPr>
          <p:nvPr/>
        </p:nvSpPr>
        <p:spPr bwMode="auto">
          <a:xfrm>
            <a:off x="1103313" y="3155950"/>
            <a:ext cx="1206500" cy="5907088"/>
          </a:xfrm>
          <a:custGeom>
            <a:avLst/>
            <a:gdLst>
              <a:gd name="T0" fmla="*/ 0 w 543"/>
              <a:gd name="T1" fmla="*/ 5907088 h 2658"/>
              <a:gd name="T2" fmla="*/ 1206500 w 543"/>
              <a:gd name="T3" fmla="*/ 5907088 h 2658"/>
              <a:gd name="T4" fmla="*/ 1206500 w 543"/>
              <a:gd name="T5" fmla="*/ 0 h 2658"/>
              <a:gd name="T6" fmla="*/ 0 w 543"/>
              <a:gd name="T7" fmla="*/ 0 h 2658"/>
              <a:gd name="T8" fmla="*/ 0 w 543"/>
              <a:gd name="T9" fmla="*/ 5907088 h 2658"/>
              <a:gd name="T10" fmla="*/ 0 w 543"/>
              <a:gd name="T11" fmla="*/ 5907088 h 265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543"/>
              <a:gd name="T19" fmla="*/ 0 h 2658"/>
              <a:gd name="T20" fmla="*/ 543 w 543"/>
              <a:gd name="T21" fmla="*/ 2658 h 2658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543" h="2658">
                <a:moveTo>
                  <a:pt x="0" y="2658"/>
                </a:moveTo>
                <a:lnTo>
                  <a:pt x="543" y="2658"/>
                </a:lnTo>
                <a:lnTo>
                  <a:pt x="543" y="0"/>
                </a:lnTo>
                <a:lnTo>
                  <a:pt x="0" y="0"/>
                </a:lnTo>
                <a:lnTo>
                  <a:pt x="0" y="2658"/>
                </a:lnTo>
                <a:close/>
              </a:path>
            </a:pathLst>
          </a:custGeom>
          <a:noFill/>
          <a:ln w="15875" cap="rnd">
            <a:solidFill>
              <a:srgbClr val="000000"/>
            </a:solidFill>
            <a:round/>
            <a:headEnd/>
            <a:tailEnd/>
          </a:ln>
        </p:spPr>
        <p:txBody>
          <a:bodyPr lIns="127847" tIns="63931" rIns="127847" bIns="63931"/>
          <a:lstStyle/>
          <a:p>
            <a:pPr defTabSz="1279525"/>
            <a:endParaRPr lang="ru-RU"/>
          </a:p>
        </p:txBody>
      </p:sp>
      <p:sp>
        <p:nvSpPr>
          <p:cNvPr id="25630" name="Freeform 31"/>
          <p:cNvSpPr>
            <a:spLocks/>
          </p:cNvSpPr>
          <p:nvPr/>
        </p:nvSpPr>
        <p:spPr bwMode="auto">
          <a:xfrm>
            <a:off x="1103313" y="3182938"/>
            <a:ext cx="1206500" cy="528637"/>
          </a:xfrm>
          <a:custGeom>
            <a:avLst/>
            <a:gdLst>
              <a:gd name="T0" fmla="*/ 0 w 543"/>
              <a:gd name="T1" fmla="*/ 528637 h 238"/>
              <a:gd name="T2" fmla="*/ 1206500 w 543"/>
              <a:gd name="T3" fmla="*/ 528637 h 238"/>
              <a:gd name="T4" fmla="*/ 1206500 w 543"/>
              <a:gd name="T5" fmla="*/ 0 h 238"/>
              <a:gd name="T6" fmla="*/ 0 w 543"/>
              <a:gd name="T7" fmla="*/ 0 h 238"/>
              <a:gd name="T8" fmla="*/ 0 w 543"/>
              <a:gd name="T9" fmla="*/ 528637 h 238"/>
              <a:gd name="T10" fmla="*/ 0 w 543"/>
              <a:gd name="T11" fmla="*/ 528637 h 23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543"/>
              <a:gd name="T19" fmla="*/ 0 h 238"/>
              <a:gd name="T20" fmla="*/ 543 w 543"/>
              <a:gd name="T21" fmla="*/ 238 h 238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543" h="238">
                <a:moveTo>
                  <a:pt x="0" y="238"/>
                </a:moveTo>
                <a:lnTo>
                  <a:pt x="543" y="238"/>
                </a:lnTo>
                <a:lnTo>
                  <a:pt x="543" y="0"/>
                </a:lnTo>
                <a:lnTo>
                  <a:pt x="0" y="0"/>
                </a:lnTo>
                <a:lnTo>
                  <a:pt x="0" y="238"/>
                </a:lnTo>
                <a:close/>
              </a:path>
            </a:pathLst>
          </a:custGeom>
          <a:noFill/>
          <a:ln w="15875" cap="rnd">
            <a:solidFill>
              <a:srgbClr val="000000"/>
            </a:solidFill>
            <a:round/>
            <a:headEnd/>
            <a:tailEnd/>
          </a:ln>
        </p:spPr>
        <p:txBody>
          <a:bodyPr lIns="127847" tIns="63931" rIns="127847" bIns="63931"/>
          <a:lstStyle/>
          <a:p>
            <a:pPr defTabSz="1279525"/>
            <a:endParaRPr lang="ru-RU"/>
          </a:p>
        </p:txBody>
      </p:sp>
      <p:sp>
        <p:nvSpPr>
          <p:cNvPr id="25631" name="Line 32"/>
          <p:cNvSpPr>
            <a:spLocks noChangeShapeType="1"/>
          </p:cNvSpPr>
          <p:nvPr/>
        </p:nvSpPr>
        <p:spPr bwMode="auto">
          <a:xfrm>
            <a:off x="1811338" y="4581525"/>
            <a:ext cx="9463087" cy="1588"/>
          </a:xfrm>
          <a:prstGeom prst="line">
            <a:avLst/>
          </a:prstGeom>
          <a:noFill/>
          <a:ln w="15875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5632" name="Line 33"/>
          <p:cNvSpPr>
            <a:spLocks noChangeShapeType="1"/>
          </p:cNvSpPr>
          <p:nvPr/>
        </p:nvSpPr>
        <p:spPr bwMode="auto">
          <a:xfrm>
            <a:off x="1811338" y="4445000"/>
            <a:ext cx="3175" cy="273050"/>
          </a:xfrm>
          <a:prstGeom prst="line">
            <a:avLst/>
          </a:prstGeom>
          <a:noFill/>
          <a:ln w="15875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5633" name="Line 34"/>
          <p:cNvSpPr>
            <a:spLocks noChangeShapeType="1"/>
          </p:cNvSpPr>
          <p:nvPr/>
        </p:nvSpPr>
        <p:spPr bwMode="auto">
          <a:xfrm>
            <a:off x="9782175" y="4432300"/>
            <a:ext cx="1588" cy="273050"/>
          </a:xfrm>
          <a:prstGeom prst="line">
            <a:avLst/>
          </a:prstGeom>
          <a:noFill/>
          <a:ln w="15875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5634" name="Line 35"/>
          <p:cNvSpPr>
            <a:spLocks noChangeShapeType="1"/>
          </p:cNvSpPr>
          <p:nvPr/>
        </p:nvSpPr>
        <p:spPr bwMode="auto">
          <a:xfrm>
            <a:off x="7789863" y="4432300"/>
            <a:ext cx="3175" cy="273050"/>
          </a:xfrm>
          <a:prstGeom prst="line">
            <a:avLst/>
          </a:prstGeom>
          <a:noFill/>
          <a:ln w="15875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5635" name="Line 36"/>
          <p:cNvSpPr>
            <a:spLocks noChangeShapeType="1"/>
          </p:cNvSpPr>
          <p:nvPr/>
        </p:nvSpPr>
        <p:spPr bwMode="auto">
          <a:xfrm>
            <a:off x="5795963" y="4432300"/>
            <a:ext cx="3175" cy="273050"/>
          </a:xfrm>
          <a:prstGeom prst="line">
            <a:avLst/>
          </a:prstGeom>
          <a:noFill/>
          <a:ln w="15875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5636" name="Line 37"/>
          <p:cNvSpPr>
            <a:spLocks noChangeShapeType="1"/>
          </p:cNvSpPr>
          <p:nvPr/>
        </p:nvSpPr>
        <p:spPr bwMode="auto">
          <a:xfrm>
            <a:off x="3805238" y="4432300"/>
            <a:ext cx="1587" cy="273050"/>
          </a:xfrm>
          <a:prstGeom prst="line">
            <a:avLst/>
          </a:prstGeom>
          <a:noFill/>
          <a:ln w="15875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5637" name="Rectangle 38"/>
          <p:cNvSpPr>
            <a:spLocks noChangeArrowheads="1"/>
          </p:cNvSpPr>
          <p:nvPr/>
        </p:nvSpPr>
        <p:spPr bwMode="auto">
          <a:xfrm>
            <a:off x="9137650" y="3159125"/>
            <a:ext cx="89217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1279525"/>
            <a:r>
              <a:rPr lang="ru-RU" sz="1300">
                <a:solidFill>
                  <a:srgbClr val="000000"/>
                </a:solidFill>
                <a:latin typeface="Times New Roman" pitchFamily="18" charset="0"/>
              </a:rPr>
              <a:t>Цимлянский</a:t>
            </a:r>
            <a:endParaRPr lang="ru-RU"/>
          </a:p>
        </p:txBody>
      </p:sp>
      <p:sp>
        <p:nvSpPr>
          <p:cNvPr id="25638" name="Rectangle 39"/>
          <p:cNvSpPr>
            <a:spLocks noChangeArrowheads="1"/>
          </p:cNvSpPr>
          <p:nvPr/>
        </p:nvSpPr>
        <p:spPr bwMode="auto">
          <a:xfrm>
            <a:off x="9137650" y="3432175"/>
            <a:ext cx="1008063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defTabSz="1279525"/>
            <a:r>
              <a:rPr lang="ru-RU" sz="1300">
                <a:solidFill>
                  <a:srgbClr val="000000"/>
                </a:solidFill>
                <a:latin typeface="Times New Roman" pitchFamily="18" charset="0"/>
              </a:rPr>
              <a:t>Пожарно-</a:t>
            </a:r>
          </a:p>
          <a:p>
            <a:pPr defTabSz="1279525"/>
            <a:r>
              <a:rPr lang="ru-RU" sz="1300">
                <a:solidFill>
                  <a:srgbClr val="000000"/>
                </a:solidFill>
                <a:latin typeface="Times New Roman" pitchFamily="18" charset="0"/>
              </a:rPr>
              <a:t>спасательный </a:t>
            </a:r>
            <a:endParaRPr lang="ru-RU"/>
          </a:p>
        </p:txBody>
      </p:sp>
      <p:sp>
        <p:nvSpPr>
          <p:cNvPr id="25639" name="Rectangle 40"/>
          <p:cNvSpPr>
            <a:spLocks noChangeArrowheads="1"/>
          </p:cNvSpPr>
          <p:nvPr/>
        </p:nvSpPr>
        <p:spPr bwMode="auto">
          <a:xfrm>
            <a:off x="9353550" y="3792538"/>
            <a:ext cx="638175" cy="198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defTabSz="1279525"/>
            <a:r>
              <a:rPr lang="ru-RU" sz="1300">
                <a:solidFill>
                  <a:srgbClr val="000000"/>
                </a:solidFill>
                <a:latin typeface="Times New Roman" pitchFamily="18" charset="0"/>
              </a:rPr>
              <a:t>гарнизон</a:t>
            </a:r>
            <a:endParaRPr lang="ru-RU"/>
          </a:p>
        </p:txBody>
      </p:sp>
      <p:sp>
        <p:nvSpPr>
          <p:cNvPr id="25640" name="Rectangle 41"/>
          <p:cNvSpPr>
            <a:spLocks noChangeArrowheads="1"/>
          </p:cNvSpPr>
          <p:nvPr/>
        </p:nvSpPr>
        <p:spPr bwMode="auto">
          <a:xfrm>
            <a:off x="7121525" y="3216275"/>
            <a:ext cx="1071563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ctr" defTabSz="1279525"/>
            <a:r>
              <a:rPr lang="ru-RU" sz="1200">
                <a:solidFill>
                  <a:srgbClr val="000000"/>
                </a:solidFill>
                <a:latin typeface="Times New Roman" pitchFamily="18" charset="0"/>
              </a:rPr>
              <a:t>ООО</a:t>
            </a:r>
          </a:p>
          <a:p>
            <a:pPr algn="ctr" defTabSz="1279525"/>
            <a:r>
              <a:rPr lang="ru-RU" sz="1200">
                <a:solidFill>
                  <a:srgbClr val="000000"/>
                </a:solidFill>
                <a:latin typeface="Times New Roman" pitchFamily="18" charset="0"/>
              </a:rPr>
              <a:t>«Комунальщик»</a:t>
            </a:r>
            <a:endParaRPr lang="ru-RU"/>
          </a:p>
        </p:txBody>
      </p:sp>
      <p:sp>
        <p:nvSpPr>
          <p:cNvPr id="25641" name="Rectangle 42"/>
          <p:cNvSpPr>
            <a:spLocks noChangeArrowheads="1"/>
          </p:cNvSpPr>
          <p:nvPr/>
        </p:nvSpPr>
        <p:spPr bwMode="auto">
          <a:xfrm>
            <a:off x="5176838" y="3216275"/>
            <a:ext cx="1008062" cy="730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defTabSz="1279525"/>
            <a:r>
              <a:rPr lang="ru-RU" sz="1200">
                <a:solidFill>
                  <a:srgbClr val="000000"/>
                </a:solidFill>
                <a:latin typeface="Times New Roman" pitchFamily="18" charset="0"/>
              </a:rPr>
              <a:t>Цимлянский </a:t>
            </a:r>
          </a:p>
          <a:p>
            <a:pPr defTabSz="1279525"/>
            <a:r>
              <a:rPr lang="ru-RU" sz="1200">
                <a:solidFill>
                  <a:srgbClr val="000000"/>
                </a:solidFill>
                <a:latin typeface="Times New Roman" pitchFamily="18" charset="0"/>
              </a:rPr>
              <a:t>участок газовой службы</a:t>
            </a:r>
            <a:endParaRPr lang="ru-RU" sz="1200"/>
          </a:p>
        </p:txBody>
      </p:sp>
      <p:sp>
        <p:nvSpPr>
          <p:cNvPr id="25642" name="Rectangle 43"/>
          <p:cNvSpPr>
            <a:spLocks noChangeArrowheads="1"/>
          </p:cNvSpPr>
          <p:nvPr/>
        </p:nvSpPr>
        <p:spPr bwMode="auto">
          <a:xfrm>
            <a:off x="3167063" y="3328988"/>
            <a:ext cx="989012" cy="2587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1279525"/>
            <a:r>
              <a:rPr lang="ru-RU" sz="1700">
                <a:solidFill>
                  <a:srgbClr val="000000"/>
                </a:solidFill>
                <a:latin typeface="Times New Roman" pitchFamily="18" charset="0"/>
              </a:rPr>
              <a:t>Водоканал</a:t>
            </a:r>
            <a:endParaRPr lang="ru-RU"/>
          </a:p>
        </p:txBody>
      </p:sp>
      <p:sp>
        <p:nvSpPr>
          <p:cNvPr id="25643" name="Rectangle 44"/>
          <p:cNvSpPr>
            <a:spLocks noChangeArrowheads="1"/>
          </p:cNvSpPr>
          <p:nvPr/>
        </p:nvSpPr>
        <p:spPr bwMode="auto">
          <a:xfrm>
            <a:off x="1439863" y="3225800"/>
            <a:ext cx="50482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1279525"/>
            <a:r>
              <a:rPr lang="ru-RU" sz="1400">
                <a:solidFill>
                  <a:srgbClr val="000000"/>
                </a:solidFill>
                <a:latin typeface="Times New Roman" pitchFamily="18" charset="0"/>
              </a:rPr>
              <a:t>АСФ г</a:t>
            </a:r>
            <a:endParaRPr lang="ru-RU"/>
          </a:p>
        </p:txBody>
      </p:sp>
      <p:sp>
        <p:nvSpPr>
          <p:cNvPr id="25644" name="Rectangle 45"/>
          <p:cNvSpPr>
            <a:spLocks noChangeArrowheads="1"/>
          </p:cNvSpPr>
          <p:nvPr/>
        </p:nvSpPr>
        <p:spPr bwMode="auto">
          <a:xfrm>
            <a:off x="1927225" y="3225800"/>
            <a:ext cx="8890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1279525"/>
            <a:r>
              <a:rPr lang="ru-RU" sz="1400">
                <a:solidFill>
                  <a:srgbClr val="000000"/>
                </a:solidFill>
                <a:latin typeface="Times New Roman" pitchFamily="18" charset="0"/>
              </a:rPr>
              <a:t>. </a:t>
            </a:r>
            <a:endParaRPr lang="ru-RU"/>
          </a:p>
        </p:txBody>
      </p:sp>
      <p:sp>
        <p:nvSpPr>
          <p:cNvPr id="25645" name="Rectangle 46"/>
          <p:cNvSpPr>
            <a:spLocks noChangeArrowheads="1"/>
          </p:cNvSpPr>
          <p:nvPr/>
        </p:nvSpPr>
        <p:spPr bwMode="auto">
          <a:xfrm>
            <a:off x="1158875" y="3436938"/>
            <a:ext cx="7683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1279525"/>
            <a:r>
              <a:rPr lang="ru-RU" sz="1400">
                <a:solidFill>
                  <a:srgbClr val="000000"/>
                </a:solidFill>
                <a:latin typeface="Times New Roman" pitchFamily="18" charset="0"/>
              </a:rPr>
              <a:t>Цимлянск</a:t>
            </a:r>
            <a:endParaRPr lang="ru-RU"/>
          </a:p>
        </p:txBody>
      </p:sp>
      <p:sp>
        <p:nvSpPr>
          <p:cNvPr id="25646" name="Rectangle 47"/>
          <p:cNvSpPr>
            <a:spLocks noChangeArrowheads="1"/>
          </p:cNvSpPr>
          <p:nvPr/>
        </p:nvSpPr>
        <p:spPr bwMode="auto">
          <a:xfrm>
            <a:off x="5321300" y="4224338"/>
            <a:ext cx="863600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defTabSz="1279525"/>
            <a:r>
              <a:rPr lang="ru-RU" sz="1100">
                <a:solidFill>
                  <a:srgbClr val="000000"/>
                </a:solidFill>
                <a:latin typeface="Times New Roman" pitchFamily="18" charset="0"/>
              </a:rPr>
              <a:t>88639151075</a:t>
            </a:r>
            <a:endParaRPr lang="ru-RU"/>
          </a:p>
        </p:txBody>
      </p:sp>
      <p:sp>
        <p:nvSpPr>
          <p:cNvPr id="25647" name="Rectangle 48"/>
          <p:cNvSpPr>
            <a:spLocks noChangeArrowheads="1"/>
          </p:cNvSpPr>
          <p:nvPr/>
        </p:nvSpPr>
        <p:spPr bwMode="auto">
          <a:xfrm>
            <a:off x="5762625" y="4238625"/>
            <a:ext cx="44450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1279525"/>
            <a:r>
              <a:rPr lang="ru-RU" sz="1100">
                <a:solidFill>
                  <a:srgbClr val="000000"/>
                </a:solidFill>
                <a:latin typeface="Times New Roman" pitchFamily="18" charset="0"/>
              </a:rPr>
              <a:t>-</a:t>
            </a:r>
            <a:endParaRPr lang="ru-RU"/>
          </a:p>
        </p:txBody>
      </p:sp>
      <p:sp>
        <p:nvSpPr>
          <p:cNvPr id="25648" name="Rectangle 50"/>
          <p:cNvSpPr>
            <a:spLocks noChangeArrowheads="1"/>
          </p:cNvSpPr>
          <p:nvPr/>
        </p:nvSpPr>
        <p:spPr bwMode="auto">
          <a:xfrm>
            <a:off x="3232150" y="4151313"/>
            <a:ext cx="419100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1279525"/>
            <a:r>
              <a:rPr lang="ru-RU" sz="1100">
                <a:solidFill>
                  <a:srgbClr val="000000"/>
                </a:solidFill>
                <a:latin typeface="Times New Roman" pitchFamily="18" charset="0"/>
              </a:rPr>
              <a:t>886391</a:t>
            </a:r>
            <a:endParaRPr lang="ru-RU"/>
          </a:p>
        </p:txBody>
      </p:sp>
      <p:sp>
        <p:nvSpPr>
          <p:cNvPr id="25649" name="Rectangle 51"/>
          <p:cNvSpPr>
            <a:spLocks noChangeArrowheads="1"/>
          </p:cNvSpPr>
          <p:nvPr/>
        </p:nvSpPr>
        <p:spPr bwMode="auto">
          <a:xfrm>
            <a:off x="3727450" y="4173538"/>
            <a:ext cx="46038" cy="1666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1279525"/>
            <a:r>
              <a:rPr lang="ru-RU" sz="1100">
                <a:solidFill>
                  <a:srgbClr val="000000"/>
                </a:solidFill>
                <a:latin typeface="Times New Roman" pitchFamily="18" charset="0"/>
              </a:rPr>
              <a:t>-</a:t>
            </a:r>
            <a:endParaRPr lang="ru-RU"/>
          </a:p>
        </p:txBody>
      </p:sp>
      <p:sp>
        <p:nvSpPr>
          <p:cNvPr id="25650" name="Rectangle 52"/>
          <p:cNvSpPr>
            <a:spLocks noChangeArrowheads="1"/>
          </p:cNvSpPr>
          <p:nvPr/>
        </p:nvSpPr>
        <p:spPr bwMode="auto">
          <a:xfrm>
            <a:off x="3770313" y="4173538"/>
            <a:ext cx="403225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1279525"/>
            <a:r>
              <a:rPr lang="ru-RU" sz="1000">
                <a:latin typeface="Times New Roman" pitchFamily="18" charset="0"/>
              </a:rPr>
              <a:t>2-11-96</a:t>
            </a:r>
            <a:endParaRPr lang="ru-RU"/>
          </a:p>
        </p:txBody>
      </p:sp>
      <p:sp>
        <p:nvSpPr>
          <p:cNvPr id="25651" name="Rectangle 53"/>
          <p:cNvSpPr>
            <a:spLocks noChangeArrowheads="1"/>
          </p:cNvSpPr>
          <p:nvPr/>
        </p:nvSpPr>
        <p:spPr bwMode="auto">
          <a:xfrm>
            <a:off x="3970338" y="4238625"/>
            <a:ext cx="1587" cy="3794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1279525"/>
            <a:endParaRPr lang="ru-RU"/>
          </a:p>
        </p:txBody>
      </p:sp>
      <p:sp>
        <p:nvSpPr>
          <p:cNvPr id="25652" name="Rectangle 54"/>
          <p:cNvSpPr>
            <a:spLocks noChangeArrowheads="1"/>
          </p:cNvSpPr>
          <p:nvPr/>
        </p:nvSpPr>
        <p:spPr bwMode="auto">
          <a:xfrm>
            <a:off x="3956050" y="4216400"/>
            <a:ext cx="0" cy="3794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1279525"/>
            <a:endParaRPr lang="ru-RU"/>
          </a:p>
        </p:txBody>
      </p:sp>
      <p:sp>
        <p:nvSpPr>
          <p:cNvPr id="25653" name="Rectangle 55"/>
          <p:cNvSpPr>
            <a:spLocks noChangeArrowheads="1"/>
          </p:cNvSpPr>
          <p:nvPr/>
        </p:nvSpPr>
        <p:spPr bwMode="auto">
          <a:xfrm>
            <a:off x="1266825" y="4238625"/>
            <a:ext cx="930275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1279525"/>
            <a:r>
              <a:rPr lang="ru-RU" sz="1100">
                <a:solidFill>
                  <a:srgbClr val="000000"/>
                </a:solidFill>
                <a:latin typeface="Times New Roman" pitchFamily="18" charset="0"/>
              </a:rPr>
              <a:t>886391</a:t>
            </a:r>
            <a:r>
              <a:rPr lang="en-US" sz="1100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ru-RU" sz="1100">
                <a:solidFill>
                  <a:srgbClr val="000000"/>
                </a:solidFill>
                <a:latin typeface="Times New Roman" pitchFamily="18" charset="0"/>
              </a:rPr>
              <a:t>2-21-73</a:t>
            </a:r>
            <a:r>
              <a:rPr lang="en-US" sz="1100">
                <a:solidFill>
                  <a:srgbClr val="000000"/>
                </a:solidFill>
                <a:latin typeface="Times New Roman" pitchFamily="18" charset="0"/>
              </a:rPr>
              <a:t> </a:t>
            </a:r>
            <a:endParaRPr lang="ru-RU"/>
          </a:p>
        </p:txBody>
      </p:sp>
      <p:sp>
        <p:nvSpPr>
          <p:cNvPr id="25654" name="Rectangle 56"/>
          <p:cNvSpPr>
            <a:spLocks noChangeArrowheads="1"/>
          </p:cNvSpPr>
          <p:nvPr/>
        </p:nvSpPr>
        <p:spPr bwMode="auto">
          <a:xfrm>
            <a:off x="10982325" y="5240338"/>
            <a:ext cx="466725" cy="169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1279525"/>
            <a:r>
              <a:rPr lang="ru-RU" sz="1100">
                <a:solidFill>
                  <a:srgbClr val="000000"/>
                </a:solidFill>
                <a:latin typeface="Times New Roman" pitchFamily="18" charset="0"/>
              </a:rPr>
              <a:t> mchsvo</a:t>
            </a:r>
            <a:endParaRPr lang="ru-RU"/>
          </a:p>
        </p:txBody>
      </p:sp>
      <p:sp>
        <p:nvSpPr>
          <p:cNvPr id="25655" name="Rectangle 57"/>
          <p:cNvSpPr>
            <a:spLocks noChangeArrowheads="1"/>
          </p:cNvSpPr>
          <p:nvPr/>
        </p:nvSpPr>
        <p:spPr bwMode="auto">
          <a:xfrm>
            <a:off x="11507788" y="5240338"/>
            <a:ext cx="33337" cy="1666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1279525"/>
            <a:r>
              <a:rPr lang="ru-RU" sz="1100">
                <a:solidFill>
                  <a:srgbClr val="000000"/>
                </a:solidFill>
                <a:latin typeface="Times New Roman" pitchFamily="18" charset="0"/>
              </a:rPr>
              <a:t>.</a:t>
            </a:r>
            <a:endParaRPr lang="ru-RU"/>
          </a:p>
        </p:txBody>
      </p:sp>
      <p:sp>
        <p:nvSpPr>
          <p:cNvPr id="25656" name="Rectangle 58"/>
          <p:cNvSpPr>
            <a:spLocks noChangeArrowheads="1"/>
          </p:cNvSpPr>
          <p:nvPr/>
        </p:nvSpPr>
        <p:spPr bwMode="auto">
          <a:xfrm>
            <a:off x="11549063" y="5240338"/>
            <a:ext cx="114300" cy="169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1279525"/>
            <a:r>
              <a:rPr lang="ru-RU" sz="1100">
                <a:solidFill>
                  <a:srgbClr val="000000"/>
                </a:solidFill>
                <a:latin typeface="Times New Roman" pitchFamily="18" charset="0"/>
              </a:rPr>
              <a:t>ru</a:t>
            </a:r>
            <a:endParaRPr lang="ru-RU"/>
          </a:p>
        </p:txBody>
      </p:sp>
      <p:sp>
        <p:nvSpPr>
          <p:cNvPr id="25657" name="Rectangle 60"/>
          <p:cNvSpPr>
            <a:spLocks noChangeArrowheads="1"/>
          </p:cNvSpPr>
          <p:nvPr/>
        </p:nvSpPr>
        <p:spPr bwMode="auto">
          <a:xfrm>
            <a:off x="11009313" y="4079875"/>
            <a:ext cx="69850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1279525"/>
            <a:r>
              <a:rPr lang="ru-RU" sz="1100">
                <a:solidFill>
                  <a:srgbClr val="000000"/>
                </a:solidFill>
                <a:latin typeface="Times New Roman" pitchFamily="18" charset="0"/>
              </a:rPr>
              <a:t>. </a:t>
            </a:r>
            <a:endParaRPr lang="ru-RU"/>
          </a:p>
        </p:txBody>
      </p:sp>
      <p:sp>
        <p:nvSpPr>
          <p:cNvPr id="25658" name="Rectangle 61"/>
          <p:cNvSpPr>
            <a:spLocks noChangeArrowheads="1"/>
          </p:cNvSpPr>
          <p:nvPr/>
        </p:nvSpPr>
        <p:spPr bwMode="auto">
          <a:xfrm>
            <a:off x="11009313" y="4079875"/>
            <a:ext cx="63500" cy="136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1279525"/>
            <a:r>
              <a:rPr lang="en-US" sz="900"/>
              <a:t>8</a:t>
            </a:r>
            <a:endParaRPr lang="ru-RU" sz="900"/>
          </a:p>
        </p:txBody>
      </p:sp>
      <p:sp>
        <p:nvSpPr>
          <p:cNvPr id="25659" name="Rectangle 62"/>
          <p:cNvSpPr>
            <a:spLocks noChangeArrowheads="1"/>
          </p:cNvSpPr>
          <p:nvPr/>
        </p:nvSpPr>
        <p:spPr bwMode="auto">
          <a:xfrm>
            <a:off x="11099800" y="4081463"/>
            <a:ext cx="46038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1279525"/>
            <a:r>
              <a:rPr lang="ru-RU" sz="1100">
                <a:solidFill>
                  <a:srgbClr val="000000"/>
                </a:solidFill>
                <a:latin typeface="Times New Roman" pitchFamily="18" charset="0"/>
              </a:rPr>
              <a:t>(</a:t>
            </a:r>
            <a:endParaRPr lang="ru-RU"/>
          </a:p>
        </p:txBody>
      </p:sp>
      <p:sp>
        <p:nvSpPr>
          <p:cNvPr id="25660" name="Rectangle 63"/>
          <p:cNvSpPr>
            <a:spLocks noChangeArrowheads="1"/>
          </p:cNvSpPr>
          <p:nvPr/>
        </p:nvSpPr>
        <p:spPr bwMode="auto">
          <a:xfrm>
            <a:off x="11152188" y="4081463"/>
            <a:ext cx="209550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1279525"/>
            <a:r>
              <a:rPr lang="ru-RU" sz="1100">
                <a:solidFill>
                  <a:srgbClr val="000000"/>
                </a:solidFill>
                <a:latin typeface="Times New Roman" pitchFamily="18" charset="0"/>
              </a:rPr>
              <a:t>863</a:t>
            </a:r>
            <a:endParaRPr lang="ru-RU"/>
          </a:p>
        </p:txBody>
      </p:sp>
      <p:sp>
        <p:nvSpPr>
          <p:cNvPr id="25661" name="Rectangle 64"/>
          <p:cNvSpPr>
            <a:spLocks noChangeArrowheads="1"/>
          </p:cNvSpPr>
          <p:nvPr/>
        </p:nvSpPr>
        <p:spPr bwMode="auto">
          <a:xfrm>
            <a:off x="11390313" y="4081463"/>
            <a:ext cx="47625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1279525"/>
            <a:r>
              <a:rPr lang="ru-RU" sz="1100">
                <a:solidFill>
                  <a:srgbClr val="000000"/>
                </a:solidFill>
                <a:latin typeface="Times New Roman" pitchFamily="18" charset="0"/>
              </a:rPr>
              <a:t>)</a:t>
            </a:r>
            <a:endParaRPr lang="ru-RU"/>
          </a:p>
        </p:txBody>
      </p:sp>
      <p:sp>
        <p:nvSpPr>
          <p:cNvPr id="25662" name="Rectangle 65"/>
          <p:cNvSpPr>
            <a:spLocks noChangeArrowheads="1"/>
          </p:cNvSpPr>
          <p:nvPr/>
        </p:nvSpPr>
        <p:spPr bwMode="auto">
          <a:xfrm>
            <a:off x="11430000" y="4081463"/>
            <a:ext cx="209550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1279525"/>
            <a:r>
              <a:rPr lang="ru-RU" sz="1100">
                <a:solidFill>
                  <a:srgbClr val="000000"/>
                </a:solidFill>
                <a:latin typeface="Times New Roman" pitchFamily="18" charset="0"/>
              </a:rPr>
              <a:t>240</a:t>
            </a:r>
            <a:endParaRPr lang="ru-RU"/>
          </a:p>
        </p:txBody>
      </p:sp>
      <p:sp>
        <p:nvSpPr>
          <p:cNvPr id="25663" name="Rectangle 66"/>
          <p:cNvSpPr>
            <a:spLocks noChangeArrowheads="1"/>
          </p:cNvSpPr>
          <p:nvPr/>
        </p:nvSpPr>
        <p:spPr bwMode="auto">
          <a:xfrm>
            <a:off x="11666538" y="4081463"/>
            <a:ext cx="46037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1279525"/>
            <a:r>
              <a:rPr lang="ru-RU" sz="1100">
                <a:solidFill>
                  <a:srgbClr val="000000"/>
                </a:solidFill>
                <a:latin typeface="Times New Roman" pitchFamily="18" charset="0"/>
              </a:rPr>
              <a:t>-</a:t>
            </a:r>
            <a:endParaRPr lang="ru-RU"/>
          </a:p>
        </p:txBody>
      </p:sp>
      <p:sp>
        <p:nvSpPr>
          <p:cNvPr id="25664" name="Rectangle 67"/>
          <p:cNvSpPr>
            <a:spLocks noChangeArrowheads="1"/>
          </p:cNvSpPr>
          <p:nvPr/>
        </p:nvSpPr>
        <p:spPr bwMode="auto">
          <a:xfrm>
            <a:off x="11706225" y="4081463"/>
            <a:ext cx="139700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1279525"/>
            <a:r>
              <a:rPr lang="ru-RU" sz="1100">
                <a:solidFill>
                  <a:srgbClr val="000000"/>
                </a:solidFill>
                <a:latin typeface="Times New Roman" pitchFamily="18" charset="0"/>
              </a:rPr>
              <a:t>36</a:t>
            </a:r>
            <a:endParaRPr lang="ru-RU"/>
          </a:p>
        </p:txBody>
      </p:sp>
      <p:sp>
        <p:nvSpPr>
          <p:cNvPr id="25665" name="Rectangle 69"/>
          <p:cNvSpPr>
            <a:spLocks noChangeArrowheads="1"/>
          </p:cNvSpPr>
          <p:nvPr/>
        </p:nvSpPr>
        <p:spPr bwMode="auto">
          <a:xfrm>
            <a:off x="11323638" y="4251325"/>
            <a:ext cx="139700" cy="1698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1279525"/>
            <a:r>
              <a:rPr lang="ru-RU" sz="1100">
                <a:solidFill>
                  <a:srgbClr val="000000"/>
                </a:solidFill>
                <a:latin typeface="Times New Roman" pitchFamily="18" charset="0"/>
              </a:rPr>
              <a:t>76</a:t>
            </a:r>
            <a:endParaRPr lang="ru-RU"/>
          </a:p>
        </p:txBody>
      </p:sp>
      <p:sp>
        <p:nvSpPr>
          <p:cNvPr id="25666" name="Freeform 70"/>
          <p:cNvSpPr>
            <a:spLocks/>
          </p:cNvSpPr>
          <p:nvPr/>
        </p:nvSpPr>
        <p:spPr bwMode="auto">
          <a:xfrm>
            <a:off x="11274425" y="6740525"/>
            <a:ext cx="349250" cy="188913"/>
          </a:xfrm>
          <a:custGeom>
            <a:avLst/>
            <a:gdLst>
              <a:gd name="T0" fmla="*/ 0 w 157"/>
              <a:gd name="T1" fmla="*/ 93345 h 85"/>
              <a:gd name="T2" fmla="*/ 173513 w 157"/>
              <a:gd name="T3" fmla="*/ 0 h 85"/>
              <a:gd name="T4" fmla="*/ 349250 w 157"/>
              <a:gd name="T5" fmla="*/ 93345 h 85"/>
              <a:gd name="T6" fmla="*/ 173513 w 157"/>
              <a:gd name="T7" fmla="*/ 188913 h 85"/>
              <a:gd name="T8" fmla="*/ 0 w 157"/>
              <a:gd name="T9" fmla="*/ 93345 h 85"/>
              <a:gd name="T10" fmla="*/ 0 w 157"/>
              <a:gd name="T11" fmla="*/ 93345 h 8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7"/>
              <a:gd name="T19" fmla="*/ 0 h 85"/>
              <a:gd name="T20" fmla="*/ 157 w 157"/>
              <a:gd name="T21" fmla="*/ 85 h 8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7" h="85">
                <a:moveTo>
                  <a:pt x="0" y="42"/>
                </a:moveTo>
                <a:lnTo>
                  <a:pt x="78" y="0"/>
                </a:lnTo>
                <a:lnTo>
                  <a:pt x="157" y="42"/>
                </a:lnTo>
                <a:lnTo>
                  <a:pt x="78" y="85"/>
                </a:lnTo>
                <a:lnTo>
                  <a:pt x="0" y="42"/>
                </a:lnTo>
                <a:close/>
              </a:path>
            </a:pathLst>
          </a:custGeom>
          <a:noFill/>
          <a:ln w="15875" cap="rnd">
            <a:solidFill>
              <a:srgbClr val="000000"/>
            </a:solidFill>
            <a:round/>
            <a:headEnd/>
            <a:tailEnd/>
          </a:ln>
        </p:spPr>
        <p:txBody>
          <a:bodyPr lIns="127847" tIns="63931" rIns="127847" bIns="63931"/>
          <a:lstStyle/>
          <a:p>
            <a:pPr defTabSz="1279525"/>
            <a:endParaRPr lang="ru-RU"/>
          </a:p>
        </p:txBody>
      </p:sp>
      <p:sp>
        <p:nvSpPr>
          <p:cNvPr id="25667" name="Line 71"/>
          <p:cNvSpPr>
            <a:spLocks noChangeShapeType="1"/>
          </p:cNvSpPr>
          <p:nvPr/>
        </p:nvSpPr>
        <p:spPr bwMode="auto">
          <a:xfrm>
            <a:off x="9782175" y="6723063"/>
            <a:ext cx="1588" cy="273050"/>
          </a:xfrm>
          <a:prstGeom prst="line">
            <a:avLst/>
          </a:prstGeom>
          <a:noFill/>
          <a:ln w="15875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5668" name="Line 73"/>
          <p:cNvSpPr>
            <a:spLocks noChangeShapeType="1"/>
          </p:cNvSpPr>
          <p:nvPr/>
        </p:nvSpPr>
        <p:spPr bwMode="auto">
          <a:xfrm flipH="1" flipV="1">
            <a:off x="9785350" y="6816725"/>
            <a:ext cx="1489075" cy="17463"/>
          </a:xfrm>
          <a:prstGeom prst="line">
            <a:avLst/>
          </a:prstGeom>
          <a:noFill/>
          <a:ln w="15875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5669" name="Rectangle 74"/>
          <p:cNvSpPr>
            <a:spLocks noChangeArrowheads="1"/>
          </p:cNvSpPr>
          <p:nvPr/>
        </p:nvSpPr>
        <p:spPr bwMode="auto">
          <a:xfrm>
            <a:off x="10850563" y="6572250"/>
            <a:ext cx="433387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1279525"/>
            <a:r>
              <a:rPr lang="ru-RU" sz="1100">
                <a:solidFill>
                  <a:srgbClr val="000000"/>
                </a:solidFill>
                <a:latin typeface="Times New Roman" pitchFamily="18" charset="0"/>
              </a:rPr>
              <a:t>mchsvo</a:t>
            </a:r>
            <a:endParaRPr lang="ru-RU"/>
          </a:p>
        </p:txBody>
      </p:sp>
      <p:sp>
        <p:nvSpPr>
          <p:cNvPr id="25670" name="Rectangle 75"/>
          <p:cNvSpPr>
            <a:spLocks noChangeArrowheads="1"/>
          </p:cNvSpPr>
          <p:nvPr/>
        </p:nvSpPr>
        <p:spPr bwMode="auto">
          <a:xfrm>
            <a:off x="11323638" y="6572250"/>
            <a:ext cx="128587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1279525"/>
            <a:r>
              <a:rPr lang="ru-RU" sz="1100">
                <a:solidFill>
                  <a:srgbClr val="000000"/>
                </a:solidFill>
                <a:latin typeface="Times New Roman" pitchFamily="18" charset="0"/>
              </a:rPr>
              <a:t>@</a:t>
            </a:r>
            <a:endParaRPr lang="ru-RU"/>
          </a:p>
        </p:txBody>
      </p:sp>
      <p:sp>
        <p:nvSpPr>
          <p:cNvPr id="25671" name="Rectangle 76"/>
          <p:cNvSpPr>
            <a:spLocks noChangeArrowheads="1"/>
          </p:cNvSpPr>
          <p:nvPr/>
        </p:nvSpPr>
        <p:spPr bwMode="auto">
          <a:xfrm>
            <a:off x="11482388" y="6572250"/>
            <a:ext cx="244475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1279525"/>
            <a:r>
              <a:rPr lang="ru-RU" sz="1100">
                <a:solidFill>
                  <a:srgbClr val="000000"/>
                </a:solidFill>
                <a:latin typeface="Times New Roman" pitchFamily="18" charset="0"/>
              </a:rPr>
              <a:t>mail</a:t>
            </a:r>
            <a:endParaRPr lang="ru-RU"/>
          </a:p>
        </p:txBody>
      </p:sp>
      <p:sp>
        <p:nvSpPr>
          <p:cNvPr id="25672" name="Rectangle 77"/>
          <p:cNvSpPr>
            <a:spLocks noChangeArrowheads="1"/>
          </p:cNvSpPr>
          <p:nvPr/>
        </p:nvSpPr>
        <p:spPr bwMode="auto">
          <a:xfrm>
            <a:off x="11745913" y="6572250"/>
            <a:ext cx="69850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1279525"/>
            <a:r>
              <a:rPr lang="ru-RU" sz="1100">
                <a:solidFill>
                  <a:srgbClr val="000000"/>
                </a:solidFill>
                <a:latin typeface="Times New Roman" pitchFamily="18" charset="0"/>
              </a:rPr>
              <a:t>..</a:t>
            </a:r>
            <a:endParaRPr lang="ru-RU"/>
          </a:p>
        </p:txBody>
      </p:sp>
      <p:sp>
        <p:nvSpPr>
          <p:cNvPr id="25673" name="Rectangle 78"/>
          <p:cNvSpPr>
            <a:spLocks noChangeArrowheads="1"/>
          </p:cNvSpPr>
          <p:nvPr/>
        </p:nvSpPr>
        <p:spPr bwMode="auto">
          <a:xfrm>
            <a:off x="11811000" y="6572250"/>
            <a:ext cx="115888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1279525"/>
            <a:r>
              <a:rPr lang="ru-RU" sz="1100">
                <a:solidFill>
                  <a:srgbClr val="000000"/>
                </a:solidFill>
                <a:latin typeface="Times New Roman" pitchFamily="18" charset="0"/>
              </a:rPr>
              <a:t>ru</a:t>
            </a:r>
            <a:endParaRPr lang="ru-RU"/>
          </a:p>
        </p:txBody>
      </p:sp>
      <p:sp>
        <p:nvSpPr>
          <p:cNvPr id="25674" name="Rectangle 79"/>
          <p:cNvSpPr>
            <a:spLocks noChangeArrowheads="1"/>
          </p:cNvSpPr>
          <p:nvPr/>
        </p:nvSpPr>
        <p:spPr bwMode="auto">
          <a:xfrm>
            <a:off x="11153775" y="5808663"/>
            <a:ext cx="638175" cy="198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1279525"/>
            <a:r>
              <a:rPr lang="ru-RU" sz="1300">
                <a:solidFill>
                  <a:srgbClr val="000000"/>
                </a:solidFill>
                <a:latin typeface="Times New Roman" pitchFamily="18" charset="0"/>
              </a:rPr>
              <a:t>интернет</a:t>
            </a:r>
            <a:endParaRPr lang="ru-RU"/>
          </a:p>
        </p:txBody>
      </p:sp>
      <p:sp>
        <p:nvSpPr>
          <p:cNvPr id="25675" name="Rectangle 80"/>
          <p:cNvSpPr>
            <a:spLocks noChangeArrowheads="1"/>
          </p:cNvSpPr>
          <p:nvPr/>
        </p:nvSpPr>
        <p:spPr bwMode="auto">
          <a:xfrm>
            <a:off x="11718925" y="6729413"/>
            <a:ext cx="192088" cy="200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1279525"/>
            <a:r>
              <a:rPr lang="ru-RU" sz="1300">
                <a:solidFill>
                  <a:srgbClr val="000000"/>
                </a:solidFill>
                <a:latin typeface="Times New Roman" pitchFamily="18" charset="0"/>
              </a:rPr>
              <a:t>Эл</a:t>
            </a:r>
            <a:endParaRPr lang="ru-RU"/>
          </a:p>
        </p:txBody>
      </p:sp>
      <p:sp>
        <p:nvSpPr>
          <p:cNvPr id="25676" name="Rectangle 81"/>
          <p:cNvSpPr>
            <a:spLocks noChangeArrowheads="1"/>
          </p:cNvSpPr>
          <p:nvPr/>
        </p:nvSpPr>
        <p:spPr bwMode="auto">
          <a:xfrm>
            <a:off x="11917363" y="6729413"/>
            <a:ext cx="82550" cy="200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1279525"/>
            <a:r>
              <a:rPr lang="ru-RU" sz="1300">
                <a:solidFill>
                  <a:srgbClr val="000000"/>
                </a:solidFill>
                <a:latin typeface="Times New Roman" pitchFamily="18" charset="0"/>
              </a:rPr>
              <a:t>. </a:t>
            </a:r>
            <a:endParaRPr lang="ru-RU"/>
          </a:p>
        </p:txBody>
      </p:sp>
      <p:sp>
        <p:nvSpPr>
          <p:cNvPr id="25677" name="Rectangle 82"/>
          <p:cNvSpPr>
            <a:spLocks noChangeArrowheads="1"/>
          </p:cNvSpPr>
          <p:nvPr/>
        </p:nvSpPr>
        <p:spPr bwMode="auto">
          <a:xfrm>
            <a:off x="12007850" y="6729413"/>
            <a:ext cx="398463" cy="200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1279525"/>
            <a:r>
              <a:rPr lang="ru-RU" sz="1300">
                <a:solidFill>
                  <a:srgbClr val="000000"/>
                </a:solidFill>
                <a:latin typeface="Times New Roman" pitchFamily="18" charset="0"/>
              </a:rPr>
              <a:t>почта</a:t>
            </a:r>
            <a:endParaRPr lang="ru-RU"/>
          </a:p>
        </p:txBody>
      </p:sp>
      <p:sp>
        <p:nvSpPr>
          <p:cNvPr id="25678" name="Rectangle 83"/>
          <p:cNvSpPr>
            <a:spLocks noChangeArrowheads="1"/>
          </p:cNvSpPr>
          <p:nvPr/>
        </p:nvSpPr>
        <p:spPr bwMode="auto">
          <a:xfrm>
            <a:off x="9137650" y="6516688"/>
            <a:ext cx="957263" cy="1825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1279525"/>
            <a:r>
              <a:rPr lang="ru-RU" sz="1200">
                <a:solidFill>
                  <a:srgbClr val="000000"/>
                </a:solidFill>
                <a:latin typeface="Times New Roman" pitchFamily="18" charset="0"/>
              </a:rPr>
              <a:t>78</a:t>
            </a:r>
            <a:r>
              <a:rPr lang="en-US" sz="1200">
                <a:solidFill>
                  <a:srgbClr val="000000"/>
                </a:solidFill>
                <a:latin typeface="Times New Roman" pitchFamily="18" charset="0"/>
              </a:rPr>
              <a:t>phc@01ro.ru</a:t>
            </a:r>
            <a:endParaRPr lang="ru-RU"/>
          </a:p>
        </p:txBody>
      </p:sp>
      <p:sp>
        <p:nvSpPr>
          <p:cNvPr id="25679" name="Freeform 95"/>
          <p:cNvSpPr>
            <a:spLocks/>
          </p:cNvSpPr>
          <p:nvPr/>
        </p:nvSpPr>
        <p:spPr bwMode="auto">
          <a:xfrm>
            <a:off x="11274425" y="4829175"/>
            <a:ext cx="193675" cy="300038"/>
          </a:xfrm>
          <a:custGeom>
            <a:avLst/>
            <a:gdLst>
              <a:gd name="T0" fmla="*/ 193675 w 87"/>
              <a:gd name="T1" fmla="*/ 151130 h 135"/>
              <a:gd name="T2" fmla="*/ 0 w 87"/>
              <a:gd name="T3" fmla="*/ 300038 h 135"/>
              <a:gd name="T4" fmla="*/ 0 w 87"/>
              <a:gd name="T5" fmla="*/ 0 h 135"/>
              <a:gd name="T6" fmla="*/ 193675 w 87"/>
              <a:gd name="T7" fmla="*/ 151130 h 135"/>
              <a:gd name="T8" fmla="*/ 193675 w 87"/>
              <a:gd name="T9" fmla="*/ 151130 h 1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7"/>
              <a:gd name="T16" fmla="*/ 0 h 135"/>
              <a:gd name="T17" fmla="*/ 87 w 87"/>
              <a:gd name="T18" fmla="*/ 135 h 13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7" h="135">
                <a:moveTo>
                  <a:pt x="87" y="68"/>
                </a:moveTo>
                <a:lnTo>
                  <a:pt x="0" y="135"/>
                </a:lnTo>
                <a:lnTo>
                  <a:pt x="0" y="0"/>
                </a:lnTo>
                <a:lnTo>
                  <a:pt x="87" y="68"/>
                </a:lnTo>
                <a:close/>
              </a:path>
            </a:pathLst>
          </a:custGeom>
          <a:noFill/>
          <a:ln w="15875" cap="rnd">
            <a:solidFill>
              <a:srgbClr val="000000"/>
            </a:solidFill>
            <a:round/>
            <a:headEnd/>
            <a:tailEnd/>
          </a:ln>
        </p:spPr>
        <p:txBody>
          <a:bodyPr lIns="127847" tIns="63931" rIns="127847" bIns="63931"/>
          <a:lstStyle/>
          <a:p>
            <a:pPr defTabSz="1279525"/>
            <a:endParaRPr lang="ru-RU"/>
          </a:p>
        </p:txBody>
      </p:sp>
      <p:sp>
        <p:nvSpPr>
          <p:cNvPr id="25680" name="Freeform 96"/>
          <p:cNvSpPr>
            <a:spLocks/>
          </p:cNvSpPr>
          <p:nvPr/>
        </p:nvSpPr>
        <p:spPr bwMode="auto">
          <a:xfrm>
            <a:off x="11026775" y="4581525"/>
            <a:ext cx="247650" cy="400050"/>
          </a:xfrm>
          <a:custGeom>
            <a:avLst/>
            <a:gdLst>
              <a:gd name="T0" fmla="*/ 0 w 112"/>
              <a:gd name="T1" fmla="*/ 0 h 180"/>
              <a:gd name="T2" fmla="*/ 0 w 112"/>
              <a:gd name="T3" fmla="*/ 400050 h 180"/>
              <a:gd name="T4" fmla="*/ 247650 w 112"/>
              <a:gd name="T5" fmla="*/ 400050 h 180"/>
              <a:gd name="T6" fmla="*/ 0 60000 65536"/>
              <a:gd name="T7" fmla="*/ 0 60000 65536"/>
              <a:gd name="T8" fmla="*/ 0 60000 65536"/>
              <a:gd name="T9" fmla="*/ 0 w 112"/>
              <a:gd name="T10" fmla="*/ 0 h 180"/>
              <a:gd name="T11" fmla="*/ 112 w 112"/>
              <a:gd name="T12" fmla="*/ 180 h 18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2" h="180">
                <a:moveTo>
                  <a:pt x="0" y="0"/>
                </a:moveTo>
                <a:lnTo>
                  <a:pt x="0" y="180"/>
                </a:lnTo>
                <a:lnTo>
                  <a:pt x="112" y="180"/>
                </a:lnTo>
              </a:path>
            </a:pathLst>
          </a:custGeom>
          <a:noFill/>
          <a:ln w="15875" cap="rnd">
            <a:solidFill>
              <a:srgbClr val="000000"/>
            </a:solidFill>
            <a:round/>
            <a:headEnd/>
            <a:tailEnd/>
          </a:ln>
        </p:spPr>
        <p:txBody>
          <a:bodyPr lIns="127847" tIns="63931" rIns="127847" bIns="63931"/>
          <a:lstStyle/>
          <a:p>
            <a:pPr defTabSz="1279525"/>
            <a:endParaRPr lang="ru-RU"/>
          </a:p>
        </p:txBody>
      </p:sp>
      <p:sp>
        <p:nvSpPr>
          <p:cNvPr id="25681" name="Line 97"/>
          <p:cNvSpPr>
            <a:spLocks noChangeShapeType="1"/>
          </p:cNvSpPr>
          <p:nvPr/>
        </p:nvSpPr>
        <p:spPr bwMode="auto">
          <a:xfrm flipH="1" flipV="1">
            <a:off x="1811338" y="8529638"/>
            <a:ext cx="7970837" cy="30162"/>
          </a:xfrm>
          <a:prstGeom prst="line">
            <a:avLst/>
          </a:prstGeom>
          <a:noFill/>
          <a:ln w="15875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5682" name="Line 98"/>
          <p:cNvSpPr>
            <a:spLocks noChangeShapeType="1"/>
          </p:cNvSpPr>
          <p:nvPr/>
        </p:nvSpPr>
        <p:spPr bwMode="auto">
          <a:xfrm>
            <a:off x="1811338" y="8366125"/>
            <a:ext cx="3175" cy="273050"/>
          </a:xfrm>
          <a:prstGeom prst="line">
            <a:avLst/>
          </a:prstGeom>
          <a:noFill/>
          <a:ln w="15875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grpSp>
        <p:nvGrpSpPr>
          <p:cNvPr id="25683" name="Group 99"/>
          <p:cNvGrpSpPr>
            <a:grpSpLocks/>
          </p:cNvGrpSpPr>
          <p:nvPr/>
        </p:nvGrpSpPr>
        <p:grpSpPr bwMode="auto">
          <a:xfrm>
            <a:off x="1538288" y="2506663"/>
            <a:ext cx="428625" cy="600075"/>
            <a:chOff x="634" y="1031"/>
            <a:chExt cx="193" cy="270"/>
          </a:xfrm>
        </p:grpSpPr>
        <p:sp>
          <p:nvSpPr>
            <p:cNvPr id="25705" name="Rectangle 100"/>
            <p:cNvSpPr>
              <a:spLocks noChangeArrowheads="1"/>
            </p:cNvSpPr>
            <p:nvPr/>
          </p:nvSpPr>
          <p:spPr bwMode="auto">
            <a:xfrm>
              <a:off x="657" y="1067"/>
              <a:ext cx="7" cy="234"/>
            </a:xfrm>
            <a:prstGeom prst="rect">
              <a:avLst/>
            </a:prstGeom>
            <a:solidFill>
              <a:srgbClr val="EB3D00"/>
            </a:solidFill>
            <a:ln w="9525">
              <a:noFill/>
              <a:miter lim="800000"/>
              <a:headEnd/>
              <a:tailEnd/>
            </a:ln>
          </p:spPr>
          <p:txBody>
            <a:bodyPr lIns="127847" tIns="63931" rIns="127847" bIns="63931"/>
            <a:lstStyle/>
            <a:p>
              <a:pPr defTabSz="1279525"/>
              <a:endParaRPr lang="ru-RU"/>
            </a:p>
          </p:txBody>
        </p:sp>
        <p:sp>
          <p:nvSpPr>
            <p:cNvPr id="25706" name="Freeform 101"/>
            <p:cNvSpPr>
              <a:spLocks noEditPoints="1"/>
            </p:cNvSpPr>
            <p:nvPr/>
          </p:nvSpPr>
          <p:spPr bwMode="auto">
            <a:xfrm>
              <a:off x="634" y="1031"/>
              <a:ext cx="193" cy="205"/>
            </a:xfrm>
            <a:custGeom>
              <a:avLst/>
              <a:gdLst>
                <a:gd name="T0" fmla="*/ 2763 w 51"/>
                <a:gd name="T1" fmla="*/ 1616 h 51"/>
                <a:gd name="T2" fmla="*/ 1404 w 51"/>
                <a:gd name="T3" fmla="*/ 0 h 51"/>
                <a:gd name="T4" fmla="*/ 0 w 51"/>
                <a:gd name="T5" fmla="*/ 1616 h 51"/>
                <a:gd name="T6" fmla="*/ 1404 w 51"/>
                <a:gd name="T7" fmla="*/ 3312 h 51"/>
                <a:gd name="T8" fmla="*/ 2763 w 51"/>
                <a:gd name="T9" fmla="*/ 1616 h 51"/>
                <a:gd name="T10" fmla="*/ 2649 w 51"/>
                <a:gd name="T11" fmla="*/ 1616 h 51"/>
                <a:gd name="T12" fmla="*/ 1404 w 51"/>
                <a:gd name="T13" fmla="*/ 3184 h 51"/>
                <a:gd name="T14" fmla="*/ 114 w 51"/>
                <a:gd name="T15" fmla="*/ 1616 h 51"/>
                <a:gd name="T16" fmla="*/ 1404 w 51"/>
                <a:gd name="T17" fmla="*/ 129 h 51"/>
                <a:gd name="T18" fmla="*/ 2649 w 51"/>
                <a:gd name="T19" fmla="*/ 1616 h 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1"/>
                <a:gd name="T31" fmla="*/ 0 h 51"/>
                <a:gd name="T32" fmla="*/ 51 w 51"/>
                <a:gd name="T33" fmla="*/ 51 h 5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1" h="51">
                  <a:moveTo>
                    <a:pt x="51" y="25"/>
                  </a:moveTo>
                  <a:cubicBezTo>
                    <a:pt x="51" y="11"/>
                    <a:pt x="40" y="0"/>
                    <a:pt x="26" y="0"/>
                  </a:cubicBezTo>
                  <a:cubicBezTo>
                    <a:pt x="12" y="0"/>
                    <a:pt x="0" y="11"/>
                    <a:pt x="0" y="25"/>
                  </a:cubicBezTo>
                  <a:cubicBezTo>
                    <a:pt x="0" y="39"/>
                    <a:pt x="12" y="51"/>
                    <a:pt x="26" y="51"/>
                  </a:cubicBezTo>
                  <a:cubicBezTo>
                    <a:pt x="40" y="51"/>
                    <a:pt x="51" y="39"/>
                    <a:pt x="51" y="25"/>
                  </a:cubicBezTo>
                  <a:close/>
                  <a:moveTo>
                    <a:pt x="49" y="25"/>
                  </a:moveTo>
                  <a:cubicBezTo>
                    <a:pt x="49" y="38"/>
                    <a:pt x="38" y="49"/>
                    <a:pt x="26" y="49"/>
                  </a:cubicBezTo>
                  <a:cubicBezTo>
                    <a:pt x="13" y="49"/>
                    <a:pt x="2" y="38"/>
                    <a:pt x="2" y="25"/>
                  </a:cubicBezTo>
                  <a:cubicBezTo>
                    <a:pt x="2" y="13"/>
                    <a:pt x="13" y="2"/>
                    <a:pt x="26" y="2"/>
                  </a:cubicBezTo>
                  <a:cubicBezTo>
                    <a:pt x="38" y="2"/>
                    <a:pt x="49" y="13"/>
                    <a:pt x="49" y="25"/>
                  </a:cubicBezTo>
                  <a:close/>
                </a:path>
              </a:pathLst>
            </a:custGeom>
            <a:solidFill>
              <a:srgbClr val="F48000"/>
            </a:solidFill>
            <a:ln w="9525">
              <a:noFill/>
              <a:round/>
              <a:headEnd/>
              <a:tailEnd/>
            </a:ln>
          </p:spPr>
          <p:txBody>
            <a:bodyPr lIns="127847" tIns="63931" rIns="127847" bIns="63931"/>
            <a:lstStyle/>
            <a:p>
              <a:pPr defTabSz="1279525"/>
              <a:endParaRPr lang="ru-RU"/>
            </a:p>
          </p:txBody>
        </p:sp>
        <p:sp>
          <p:nvSpPr>
            <p:cNvPr id="25707" name="Freeform 102"/>
            <p:cNvSpPr>
              <a:spLocks noEditPoints="1"/>
            </p:cNvSpPr>
            <p:nvPr/>
          </p:nvSpPr>
          <p:spPr bwMode="auto">
            <a:xfrm>
              <a:off x="638" y="1035"/>
              <a:ext cx="186" cy="197"/>
            </a:xfrm>
            <a:custGeom>
              <a:avLst/>
              <a:gdLst>
                <a:gd name="T0" fmla="*/ 2680 w 49"/>
                <a:gd name="T1" fmla="*/ 1552 h 49"/>
                <a:gd name="T2" fmla="*/ 1370 w 49"/>
                <a:gd name="T3" fmla="*/ 0 h 49"/>
                <a:gd name="T4" fmla="*/ 0 w 49"/>
                <a:gd name="T5" fmla="*/ 1552 h 49"/>
                <a:gd name="T6" fmla="*/ 1370 w 49"/>
                <a:gd name="T7" fmla="*/ 3184 h 49"/>
                <a:gd name="T8" fmla="*/ 2680 w 49"/>
                <a:gd name="T9" fmla="*/ 1552 h 49"/>
                <a:gd name="T10" fmla="*/ 2566 w 49"/>
                <a:gd name="T11" fmla="*/ 1552 h 49"/>
                <a:gd name="T12" fmla="*/ 1370 w 49"/>
                <a:gd name="T13" fmla="*/ 3056 h 49"/>
                <a:gd name="T14" fmla="*/ 114 w 49"/>
                <a:gd name="T15" fmla="*/ 1552 h 49"/>
                <a:gd name="T16" fmla="*/ 1370 w 49"/>
                <a:gd name="T17" fmla="*/ 129 h 49"/>
                <a:gd name="T18" fmla="*/ 2566 w 49"/>
                <a:gd name="T19" fmla="*/ 1552 h 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9"/>
                <a:gd name="T31" fmla="*/ 0 h 49"/>
                <a:gd name="T32" fmla="*/ 49 w 49"/>
                <a:gd name="T33" fmla="*/ 49 h 4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9" h="49">
                  <a:moveTo>
                    <a:pt x="49" y="24"/>
                  </a:moveTo>
                  <a:cubicBezTo>
                    <a:pt x="49" y="11"/>
                    <a:pt x="38" y="0"/>
                    <a:pt x="25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9"/>
                    <a:pt x="25" y="49"/>
                  </a:cubicBezTo>
                  <a:cubicBezTo>
                    <a:pt x="38" y="49"/>
                    <a:pt x="49" y="38"/>
                    <a:pt x="49" y="24"/>
                  </a:cubicBezTo>
                  <a:close/>
                  <a:moveTo>
                    <a:pt x="47" y="24"/>
                  </a:moveTo>
                  <a:cubicBezTo>
                    <a:pt x="47" y="37"/>
                    <a:pt x="37" y="47"/>
                    <a:pt x="25" y="47"/>
                  </a:cubicBezTo>
                  <a:cubicBezTo>
                    <a:pt x="12" y="47"/>
                    <a:pt x="2" y="37"/>
                    <a:pt x="2" y="24"/>
                  </a:cubicBezTo>
                  <a:cubicBezTo>
                    <a:pt x="2" y="12"/>
                    <a:pt x="12" y="2"/>
                    <a:pt x="25" y="2"/>
                  </a:cubicBezTo>
                  <a:cubicBezTo>
                    <a:pt x="37" y="2"/>
                    <a:pt x="47" y="12"/>
                    <a:pt x="47" y="24"/>
                  </a:cubicBezTo>
                  <a:close/>
                </a:path>
              </a:pathLst>
            </a:custGeom>
            <a:solidFill>
              <a:srgbClr val="F58300"/>
            </a:solidFill>
            <a:ln w="9525">
              <a:noFill/>
              <a:round/>
              <a:headEnd/>
              <a:tailEnd/>
            </a:ln>
          </p:spPr>
          <p:txBody>
            <a:bodyPr lIns="127847" tIns="63931" rIns="127847" bIns="63931"/>
            <a:lstStyle/>
            <a:p>
              <a:pPr defTabSz="1279525"/>
              <a:endParaRPr lang="ru-RU"/>
            </a:p>
          </p:txBody>
        </p:sp>
        <p:sp>
          <p:nvSpPr>
            <p:cNvPr id="25708" name="Freeform 103"/>
            <p:cNvSpPr>
              <a:spLocks noEditPoints="1"/>
            </p:cNvSpPr>
            <p:nvPr/>
          </p:nvSpPr>
          <p:spPr bwMode="auto">
            <a:xfrm>
              <a:off x="642" y="1039"/>
              <a:ext cx="178" cy="189"/>
            </a:xfrm>
            <a:custGeom>
              <a:avLst/>
              <a:gdLst>
                <a:gd name="T0" fmla="*/ 2553 w 47"/>
                <a:gd name="T1" fmla="*/ 1488 h 47"/>
                <a:gd name="T2" fmla="*/ 1307 w 47"/>
                <a:gd name="T3" fmla="*/ 0 h 47"/>
                <a:gd name="T4" fmla="*/ 0 w 47"/>
                <a:gd name="T5" fmla="*/ 1488 h 47"/>
                <a:gd name="T6" fmla="*/ 1307 w 47"/>
                <a:gd name="T7" fmla="*/ 3056 h 47"/>
                <a:gd name="T8" fmla="*/ 2553 w 47"/>
                <a:gd name="T9" fmla="*/ 1488 h 47"/>
                <a:gd name="T10" fmla="*/ 2439 w 47"/>
                <a:gd name="T11" fmla="*/ 1488 h 47"/>
                <a:gd name="T12" fmla="*/ 1307 w 47"/>
                <a:gd name="T13" fmla="*/ 2927 h 47"/>
                <a:gd name="T14" fmla="*/ 114 w 47"/>
                <a:gd name="T15" fmla="*/ 1488 h 47"/>
                <a:gd name="T16" fmla="*/ 1307 w 47"/>
                <a:gd name="T17" fmla="*/ 129 h 47"/>
                <a:gd name="T18" fmla="*/ 2439 w 47"/>
                <a:gd name="T19" fmla="*/ 1488 h 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7"/>
                <a:gd name="T31" fmla="*/ 0 h 47"/>
                <a:gd name="T32" fmla="*/ 47 w 47"/>
                <a:gd name="T33" fmla="*/ 47 h 4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7" h="47">
                  <a:moveTo>
                    <a:pt x="47" y="23"/>
                  </a:moveTo>
                  <a:cubicBezTo>
                    <a:pt x="47" y="11"/>
                    <a:pt x="36" y="0"/>
                    <a:pt x="24" y="0"/>
                  </a:cubicBezTo>
                  <a:cubicBezTo>
                    <a:pt x="11" y="0"/>
                    <a:pt x="0" y="11"/>
                    <a:pt x="0" y="23"/>
                  </a:cubicBezTo>
                  <a:cubicBezTo>
                    <a:pt x="0" y="36"/>
                    <a:pt x="11" y="47"/>
                    <a:pt x="24" y="47"/>
                  </a:cubicBezTo>
                  <a:cubicBezTo>
                    <a:pt x="36" y="47"/>
                    <a:pt x="47" y="36"/>
                    <a:pt x="47" y="23"/>
                  </a:cubicBezTo>
                  <a:close/>
                  <a:moveTo>
                    <a:pt x="45" y="23"/>
                  </a:moveTo>
                  <a:cubicBezTo>
                    <a:pt x="45" y="35"/>
                    <a:pt x="35" y="45"/>
                    <a:pt x="24" y="45"/>
                  </a:cubicBezTo>
                  <a:cubicBezTo>
                    <a:pt x="12" y="45"/>
                    <a:pt x="2" y="35"/>
                    <a:pt x="2" y="23"/>
                  </a:cubicBezTo>
                  <a:cubicBezTo>
                    <a:pt x="2" y="12"/>
                    <a:pt x="12" y="2"/>
                    <a:pt x="24" y="2"/>
                  </a:cubicBezTo>
                  <a:cubicBezTo>
                    <a:pt x="35" y="2"/>
                    <a:pt x="45" y="12"/>
                    <a:pt x="45" y="23"/>
                  </a:cubicBezTo>
                  <a:close/>
                </a:path>
              </a:pathLst>
            </a:custGeom>
            <a:solidFill>
              <a:srgbClr val="F58713"/>
            </a:solidFill>
            <a:ln w="9525">
              <a:noFill/>
              <a:round/>
              <a:headEnd/>
              <a:tailEnd/>
            </a:ln>
          </p:spPr>
          <p:txBody>
            <a:bodyPr lIns="127847" tIns="63931" rIns="127847" bIns="63931"/>
            <a:lstStyle/>
            <a:p>
              <a:pPr defTabSz="1279525"/>
              <a:endParaRPr lang="ru-RU"/>
            </a:p>
          </p:txBody>
        </p:sp>
        <p:sp>
          <p:nvSpPr>
            <p:cNvPr id="25709" name="Freeform 104"/>
            <p:cNvSpPr>
              <a:spLocks noEditPoints="1"/>
            </p:cNvSpPr>
            <p:nvPr/>
          </p:nvSpPr>
          <p:spPr bwMode="auto">
            <a:xfrm>
              <a:off x="646" y="1043"/>
              <a:ext cx="170" cy="181"/>
            </a:xfrm>
            <a:custGeom>
              <a:avLst/>
              <a:gdLst>
                <a:gd name="T0" fmla="*/ 2425 w 45"/>
                <a:gd name="T1" fmla="*/ 1424 h 45"/>
                <a:gd name="T2" fmla="*/ 1243 w 45"/>
                <a:gd name="T3" fmla="*/ 0 h 45"/>
                <a:gd name="T4" fmla="*/ 0 w 45"/>
                <a:gd name="T5" fmla="*/ 1424 h 45"/>
                <a:gd name="T6" fmla="*/ 1243 w 45"/>
                <a:gd name="T7" fmla="*/ 2928 h 45"/>
                <a:gd name="T8" fmla="*/ 2425 w 45"/>
                <a:gd name="T9" fmla="*/ 1424 h 45"/>
                <a:gd name="T10" fmla="*/ 2312 w 45"/>
                <a:gd name="T11" fmla="*/ 1424 h 45"/>
                <a:gd name="T12" fmla="*/ 1243 w 45"/>
                <a:gd name="T13" fmla="*/ 2799 h 45"/>
                <a:gd name="T14" fmla="*/ 113 w 45"/>
                <a:gd name="T15" fmla="*/ 1424 h 45"/>
                <a:gd name="T16" fmla="*/ 1243 w 45"/>
                <a:gd name="T17" fmla="*/ 129 h 45"/>
                <a:gd name="T18" fmla="*/ 2312 w 45"/>
                <a:gd name="T19" fmla="*/ 1424 h 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5"/>
                <a:gd name="T31" fmla="*/ 0 h 45"/>
                <a:gd name="T32" fmla="*/ 45 w 45"/>
                <a:gd name="T33" fmla="*/ 45 h 4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5" h="45">
                  <a:moveTo>
                    <a:pt x="45" y="22"/>
                  </a:moveTo>
                  <a:cubicBezTo>
                    <a:pt x="45" y="10"/>
                    <a:pt x="35" y="0"/>
                    <a:pt x="23" y="0"/>
                  </a:cubicBezTo>
                  <a:cubicBezTo>
                    <a:pt x="10" y="0"/>
                    <a:pt x="0" y="10"/>
                    <a:pt x="0" y="22"/>
                  </a:cubicBezTo>
                  <a:cubicBezTo>
                    <a:pt x="0" y="35"/>
                    <a:pt x="10" y="45"/>
                    <a:pt x="23" y="45"/>
                  </a:cubicBezTo>
                  <a:cubicBezTo>
                    <a:pt x="35" y="45"/>
                    <a:pt x="45" y="35"/>
                    <a:pt x="45" y="22"/>
                  </a:cubicBezTo>
                  <a:close/>
                  <a:moveTo>
                    <a:pt x="43" y="22"/>
                  </a:moveTo>
                  <a:cubicBezTo>
                    <a:pt x="43" y="34"/>
                    <a:pt x="34" y="43"/>
                    <a:pt x="23" y="43"/>
                  </a:cubicBezTo>
                  <a:cubicBezTo>
                    <a:pt x="11" y="43"/>
                    <a:pt x="2" y="34"/>
                    <a:pt x="2" y="22"/>
                  </a:cubicBezTo>
                  <a:cubicBezTo>
                    <a:pt x="2" y="11"/>
                    <a:pt x="11" y="2"/>
                    <a:pt x="23" y="2"/>
                  </a:cubicBezTo>
                  <a:cubicBezTo>
                    <a:pt x="34" y="2"/>
                    <a:pt x="43" y="11"/>
                    <a:pt x="43" y="22"/>
                  </a:cubicBezTo>
                  <a:close/>
                </a:path>
              </a:pathLst>
            </a:custGeom>
            <a:solidFill>
              <a:srgbClr val="F68A24"/>
            </a:solidFill>
            <a:ln w="9525">
              <a:noFill/>
              <a:round/>
              <a:headEnd/>
              <a:tailEnd/>
            </a:ln>
          </p:spPr>
          <p:txBody>
            <a:bodyPr lIns="127847" tIns="63931" rIns="127847" bIns="63931"/>
            <a:lstStyle/>
            <a:p>
              <a:pPr defTabSz="1279525"/>
              <a:endParaRPr lang="ru-RU"/>
            </a:p>
          </p:txBody>
        </p:sp>
        <p:sp>
          <p:nvSpPr>
            <p:cNvPr id="25710" name="Freeform 105"/>
            <p:cNvSpPr>
              <a:spLocks noEditPoints="1"/>
            </p:cNvSpPr>
            <p:nvPr/>
          </p:nvSpPr>
          <p:spPr bwMode="auto">
            <a:xfrm>
              <a:off x="649" y="1047"/>
              <a:ext cx="163" cy="173"/>
            </a:xfrm>
            <a:custGeom>
              <a:avLst/>
              <a:gdLst>
                <a:gd name="T0" fmla="*/ 2343 w 43"/>
                <a:gd name="T1" fmla="*/ 1360 h 43"/>
                <a:gd name="T2" fmla="*/ 1194 w 43"/>
                <a:gd name="T3" fmla="*/ 0 h 43"/>
                <a:gd name="T4" fmla="*/ 0 w 43"/>
                <a:gd name="T5" fmla="*/ 1360 h 43"/>
                <a:gd name="T6" fmla="*/ 1194 w 43"/>
                <a:gd name="T7" fmla="*/ 2800 h 43"/>
                <a:gd name="T8" fmla="*/ 2343 w 43"/>
                <a:gd name="T9" fmla="*/ 1360 h 43"/>
                <a:gd name="T10" fmla="*/ 2229 w 43"/>
                <a:gd name="T11" fmla="*/ 1360 h 43"/>
                <a:gd name="T12" fmla="*/ 1194 w 43"/>
                <a:gd name="T13" fmla="*/ 2671 h 43"/>
                <a:gd name="T14" fmla="*/ 114 w 43"/>
                <a:gd name="T15" fmla="*/ 1360 h 43"/>
                <a:gd name="T16" fmla="*/ 1194 w 43"/>
                <a:gd name="T17" fmla="*/ 129 h 43"/>
                <a:gd name="T18" fmla="*/ 2229 w 43"/>
                <a:gd name="T19" fmla="*/ 1360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3"/>
                <a:gd name="T31" fmla="*/ 0 h 43"/>
                <a:gd name="T32" fmla="*/ 43 w 43"/>
                <a:gd name="T33" fmla="*/ 43 h 4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3" h="43">
                  <a:moveTo>
                    <a:pt x="43" y="21"/>
                  </a:moveTo>
                  <a:cubicBezTo>
                    <a:pt x="43" y="10"/>
                    <a:pt x="33" y="0"/>
                    <a:pt x="22" y="0"/>
                  </a:cubicBezTo>
                  <a:cubicBezTo>
                    <a:pt x="10" y="0"/>
                    <a:pt x="0" y="10"/>
                    <a:pt x="0" y="21"/>
                  </a:cubicBezTo>
                  <a:cubicBezTo>
                    <a:pt x="0" y="33"/>
                    <a:pt x="10" y="43"/>
                    <a:pt x="22" y="43"/>
                  </a:cubicBezTo>
                  <a:cubicBezTo>
                    <a:pt x="33" y="43"/>
                    <a:pt x="43" y="33"/>
                    <a:pt x="43" y="21"/>
                  </a:cubicBezTo>
                  <a:close/>
                  <a:moveTo>
                    <a:pt x="41" y="21"/>
                  </a:moveTo>
                  <a:cubicBezTo>
                    <a:pt x="41" y="32"/>
                    <a:pt x="32" y="41"/>
                    <a:pt x="22" y="41"/>
                  </a:cubicBezTo>
                  <a:cubicBezTo>
                    <a:pt x="11" y="41"/>
                    <a:pt x="2" y="32"/>
                    <a:pt x="2" y="21"/>
                  </a:cubicBezTo>
                  <a:cubicBezTo>
                    <a:pt x="2" y="11"/>
                    <a:pt x="11" y="2"/>
                    <a:pt x="22" y="2"/>
                  </a:cubicBezTo>
                  <a:cubicBezTo>
                    <a:pt x="32" y="2"/>
                    <a:pt x="41" y="11"/>
                    <a:pt x="41" y="21"/>
                  </a:cubicBezTo>
                  <a:close/>
                </a:path>
              </a:pathLst>
            </a:custGeom>
            <a:solidFill>
              <a:srgbClr val="F78E30"/>
            </a:solidFill>
            <a:ln w="9525">
              <a:noFill/>
              <a:round/>
              <a:headEnd/>
              <a:tailEnd/>
            </a:ln>
          </p:spPr>
          <p:txBody>
            <a:bodyPr lIns="127847" tIns="63931" rIns="127847" bIns="63931"/>
            <a:lstStyle/>
            <a:p>
              <a:pPr defTabSz="1279525"/>
              <a:endParaRPr lang="ru-RU"/>
            </a:p>
          </p:txBody>
        </p:sp>
        <p:sp>
          <p:nvSpPr>
            <p:cNvPr id="25711" name="Freeform 106"/>
            <p:cNvSpPr>
              <a:spLocks noEditPoints="1"/>
            </p:cNvSpPr>
            <p:nvPr/>
          </p:nvSpPr>
          <p:spPr bwMode="auto">
            <a:xfrm>
              <a:off x="653" y="1051"/>
              <a:ext cx="156" cy="165"/>
            </a:xfrm>
            <a:custGeom>
              <a:avLst/>
              <a:gdLst>
                <a:gd name="T0" fmla="*/ 2260 w 41"/>
                <a:gd name="T1" fmla="*/ 1296 h 41"/>
                <a:gd name="T2" fmla="*/ 1157 w 41"/>
                <a:gd name="T3" fmla="*/ 0 h 41"/>
                <a:gd name="T4" fmla="*/ 0 w 41"/>
                <a:gd name="T5" fmla="*/ 1296 h 41"/>
                <a:gd name="T6" fmla="*/ 1157 w 41"/>
                <a:gd name="T7" fmla="*/ 2672 h 41"/>
                <a:gd name="T8" fmla="*/ 2260 w 41"/>
                <a:gd name="T9" fmla="*/ 1296 h 41"/>
                <a:gd name="T10" fmla="*/ 2142 w 41"/>
                <a:gd name="T11" fmla="*/ 1296 h 41"/>
                <a:gd name="T12" fmla="*/ 1157 w 41"/>
                <a:gd name="T13" fmla="*/ 2543 h 41"/>
                <a:gd name="T14" fmla="*/ 114 w 41"/>
                <a:gd name="T15" fmla="*/ 1296 h 41"/>
                <a:gd name="T16" fmla="*/ 1157 w 41"/>
                <a:gd name="T17" fmla="*/ 129 h 41"/>
                <a:gd name="T18" fmla="*/ 2142 w 41"/>
                <a:gd name="T19" fmla="*/ 1296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1"/>
                <a:gd name="T31" fmla="*/ 0 h 41"/>
                <a:gd name="T32" fmla="*/ 41 w 41"/>
                <a:gd name="T33" fmla="*/ 41 h 4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1" h="41">
                  <a:moveTo>
                    <a:pt x="41" y="20"/>
                  </a:moveTo>
                  <a:cubicBezTo>
                    <a:pt x="41" y="9"/>
                    <a:pt x="32" y="0"/>
                    <a:pt x="21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2"/>
                    <a:pt x="9" y="41"/>
                    <a:pt x="21" y="41"/>
                  </a:cubicBezTo>
                  <a:cubicBezTo>
                    <a:pt x="32" y="41"/>
                    <a:pt x="41" y="32"/>
                    <a:pt x="41" y="20"/>
                  </a:cubicBezTo>
                  <a:close/>
                  <a:moveTo>
                    <a:pt x="39" y="20"/>
                  </a:moveTo>
                  <a:cubicBezTo>
                    <a:pt x="39" y="31"/>
                    <a:pt x="31" y="39"/>
                    <a:pt x="21" y="39"/>
                  </a:cubicBezTo>
                  <a:cubicBezTo>
                    <a:pt x="10" y="39"/>
                    <a:pt x="2" y="31"/>
                    <a:pt x="2" y="20"/>
                  </a:cubicBezTo>
                  <a:cubicBezTo>
                    <a:pt x="2" y="10"/>
                    <a:pt x="10" y="2"/>
                    <a:pt x="21" y="2"/>
                  </a:cubicBezTo>
                  <a:cubicBezTo>
                    <a:pt x="31" y="2"/>
                    <a:pt x="39" y="10"/>
                    <a:pt x="39" y="20"/>
                  </a:cubicBezTo>
                  <a:close/>
                </a:path>
              </a:pathLst>
            </a:custGeom>
            <a:solidFill>
              <a:srgbClr val="F7913A"/>
            </a:solidFill>
            <a:ln w="9525">
              <a:noFill/>
              <a:round/>
              <a:headEnd/>
              <a:tailEnd/>
            </a:ln>
          </p:spPr>
          <p:txBody>
            <a:bodyPr lIns="127847" tIns="63931" rIns="127847" bIns="63931"/>
            <a:lstStyle/>
            <a:p>
              <a:pPr defTabSz="1279525"/>
              <a:endParaRPr lang="ru-RU"/>
            </a:p>
          </p:txBody>
        </p:sp>
        <p:sp>
          <p:nvSpPr>
            <p:cNvPr id="25712" name="Freeform 107"/>
            <p:cNvSpPr>
              <a:spLocks noEditPoints="1"/>
            </p:cNvSpPr>
            <p:nvPr/>
          </p:nvSpPr>
          <p:spPr bwMode="auto">
            <a:xfrm>
              <a:off x="657" y="1055"/>
              <a:ext cx="148" cy="157"/>
            </a:xfrm>
            <a:custGeom>
              <a:avLst/>
              <a:gdLst>
                <a:gd name="T0" fmla="*/ 2133 w 39"/>
                <a:gd name="T1" fmla="*/ 1232 h 39"/>
                <a:gd name="T2" fmla="*/ 1093 w 39"/>
                <a:gd name="T3" fmla="*/ 0 h 39"/>
                <a:gd name="T4" fmla="*/ 0 w 39"/>
                <a:gd name="T5" fmla="*/ 1232 h 39"/>
                <a:gd name="T6" fmla="*/ 1093 w 39"/>
                <a:gd name="T7" fmla="*/ 2544 h 39"/>
                <a:gd name="T8" fmla="*/ 2133 w 39"/>
                <a:gd name="T9" fmla="*/ 1232 h 39"/>
                <a:gd name="T10" fmla="*/ 2015 w 39"/>
                <a:gd name="T11" fmla="*/ 1232 h 39"/>
                <a:gd name="T12" fmla="*/ 1093 w 39"/>
                <a:gd name="T13" fmla="*/ 2415 h 39"/>
                <a:gd name="T14" fmla="*/ 114 w 39"/>
                <a:gd name="T15" fmla="*/ 1232 h 39"/>
                <a:gd name="T16" fmla="*/ 1093 w 39"/>
                <a:gd name="T17" fmla="*/ 129 h 39"/>
                <a:gd name="T18" fmla="*/ 2015 w 39"/>
                <a:gd name="T19" fmla="*/ 1232 h 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9"/>
                <a:gd name="T32" fmla="*/ 39 w 39"/>
                <a:gd name="T33" fmla="*/ 39 h 3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9">
                  <a:moveTo>
                    <a:pt x="39" y="19"/>
                  </a:moveTo>
                  <a:cubicBezTo>
                    <a:pt x="39" y="9"/>
                    <a:pt x="30" y="0"/>
                    <a:pt x="20" y="0"/>
                  </a:cubicBezTo>
                  <a:cubicBezTo>
                    <a:pt x="9" y="0"/>
                    <a:pt x="0" y="9"/>
                    <a:pt x="0" y="19"/>
                  </a:cubicBezTo>
                  <a:cubicBezTo>
                    <a:pt x="0" y="30"/>
                    <a:pt x="9" y="39"/>
                    <a:pt x="20" y="39"/>
                  </a:cubicBezTo>
                  <a:cubicBezTo>
                    <a:pt x="30" y="39"/>
                    <a:pt x="39" y="30"/>
                    <a:pt x="39" y="19"/>
                  </a:cubicBezTo>
                  <a:close/>
                  <a:moveTo>
                    <a:pt x="37" y="19"/>
                  </a:moveTo>
                  <a:cubicBezTo>
                    <a:pt x="37" y="29"/>
                    <a:pt x="29" y="37"/>
                    <a:pt x="20" y="37"/>
                  </a:cubicBezTo>
                  <a:cubicBezTo>
                    <a:pt x="10" y="37"/>
                    <a:pt x="2" y="29"/>
                    <a:pt x="2" y="19"/>
                  </a:cubicBezTo>
                  <a:cubicBezTo>
                    <a:pt x="2" y="10"/>
                    <a:pt x="10" y="2"/>
                    <a:pt x="20" y="2"/>
                  </a:cubicBezTo>
                  <a:cubicBezTo>
                    <a:pt x="29" y="2"/>
                    <a:pt x="37" y="10"/>
                    <a:pt x="37" y="19"/>
                  </a:cubicBezTo>
                  <a:close/>
                </a:path>
              </a:pathLst>
            </a:custGeom>
            <a:solidFill>
              <a:srgbClr val="F89544"/>
            </a:solidFill>
            <a:ln w="9525">
              <a:noFill/>
              <a:round/>
              <a:headEnd/>
              <a:tailEnd/>
            </a:ln>
          </p:spPr>
          <p:txBody>
            <a:bodyPr lIns="127847" tIns="63931" rIns="127847" bIns="63931"/>
            <a:lstStyle/>
            <a:p>
              <a:pPr defTabSz="1279525"/>
              <a:endParaRPr lang="ru-RU"/>
            </a:p>
          </p:txBody>
        </p:sp>
        <p:sp>
          <p:nvSpPr>
            <p:cNvPr id="25713" name="Freeform 108"/>
            <p:cNvSpPr>
              <a:spLocks noEditPoints="1"/>
            </p:cNvSpPr>
            <p:nvPr/>
          </p:nvSpPr>
          <p:spPr bwMode="auto">
            <a:xfrm>
              <a:off x="661" y="1059"/>
              <a:ext cx="140" cy="149"/>
            </a:xfrm>
            <a:custGeom>
              <a:avLst/>
              <a:gdLst>
                <a:gd name="T0" fmla="*/ 2005 w 37"/>
                <a:gd name="T1" fmla="*/ 1168 h 37"/>
                <a:gd name="T2" fmla="*/ 1029 w 37"/>
                <a:gd name="T3" fmla="*/ 0 h 37"/>
                <a:gd name="T4" fmla="*/ 0 w 37"/>
                <a:gd name="T5" fmla="*/ 1168 h 37"/>
                <a:gd name="T6" fmla="*/ 1029 w 37"/>
                <a:gd name="T7" fmla="*/ 2416 h 37"/>
                <a:gd name="T8" fmla="*/ 2005 w 37"/>
                <a:gd name="T9" fmla="*/ 1168 h 37"/>
                <a:gd name="T10" fmla="*/ 1888 w 37"/>
                <a:gd name="T11" fmla="*/ 1168 h 37"/>
                <a:gd name="T12" fmla="*/ 1029 w 37"/>
                <a:gd name="T13" fmla="*/ 2287 h 37"/>
                <a:gd name="T14" fmla="*/ 114 w 37"/>
                <a:gd name="T15" fmla="*/ 1168 h 37"/>
                <a:gd name="T16" fmla="*/ 1029 w 37"/>
                <a:gd name="T17" fmla="*/ 129 h 37"/>
                <a:gd name="T18" fmla="*/ 1888 w 37"/>
                <a:gd name="T19" fmla="*/ 1168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7"/>
                <a:gd name="T31" fmla="*/ 0 h 37"/>
                <a:gd name="T32" fmla="*/ 37 w 37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7" h="37">
                  <a:moveTo>
                    <a:pt x="37" y="18"/>
                  </a:moveTo>
                  <a:cubicBezTo>
                    <a:pt x="37" y="8"/>
                    <a:pt x="29" y="0"/>
                    <a:pt x="19" y="0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0" y="29"/>
                    <a:pt x="8" y="37"/>
                    <a:pt x="19" y="37"/>
                  </a:cubicBezTo>
                  <a:cubicBezTo>
                    <a:pt x="29" y="37"/>
                    <a:pt x="37" y="29"/>
                    <a:pt x="37" y="18"/>
                  </a:cubicBezTo>
                  <a:close/>
                  <a:moveTo>
                    <a:pt x="35" y="18"/>
                  </a:moveTo>
                  <a:cubicBezTo>
                    <a:pt x="35" y="28"/>
                    <a:pt x="28" y="35"/>
                    <a:pt x="19" y="35"/>
                  </a:cubicBezTo>
                  <a:cubicBezTo>
                    <a:pt x="9" y="35"/>
                    <a:pt x="2" y="28"/>
                    <a:pt x="2" y="18"/>
                  </a:cubicBezTo>
                  <a:cubicBezTo>
                    <a:pt x="2" y="9"/>
                    <a:pt x="9" y="2"/>
                    <a:pt x="19" y="2"/>
                  </a:cubicBezTo>
                  <a:cubicBezTo>
                    <a:pt x="28" y="2"/>
                    <a:pt x="35" y="9"/>
                    <a:pt x="35" y="18"/>
                  </a:cubicBezTo>
                  <a:close/>
                </a:path>
              </a:pathLst>
            </a:custGeom>
            <a:solidFill>
              <a:srgbClr val="F8994C"/>
            </a:solidFill>
            <a:ln w="9525">
              <a:noFill/>
              <a:round/>
              <a:headEnd/>
              <a:tailEnd/>
            </a:ln>
          </p:spPr>
          <p:txBody>
            <a:bodyPr lIns="127847" tIns="63931" rIns="127847" bIns="63931"/>
            <a:lstStyle/>
            <a:p>
              <a:pPr defTabSz="1279525"/>
              <a:endParaRPr lang="ru-RU"/>
            </a:p>
          </p:txBody>
        </p:sp>
        <p:sp>
          <p:nvSpPr>
            <p:cNvPr id="25714" name="Freeform 109"/>
            <p:cNvSpPr>
              <a:spLocks noEditPoints="1"/>
            </p:cNvSpPr>
            <p:nvPr/>
          </p:nvSpPr>
          <p:spPr bwMode="auto">
            <a:xfrm>
              <a:off x="664" y="1063"/>
              <a:ext cx="133" cy="141"/>
            </a:xfrm>
            <a:custGeom>
              <a:avLst/>
              <a:gdLst>
                <a:gd name="T0" fmla="*/ 1919 w 35"/>
                <a:gd name="T1" fmla="*/ 1104 h 35"/>
                <a:gd name="T2" fmla="*/ 980 w 35"/>
                <a:gd name="T3" fmla="*/ 0 h 35"/>
                <a:gd name="T4" fmla="*/ 0 w 35"/>
                <a:gd name="T5" fmla="*/ 1104 h 35"/>
                <a:gd name="T6" fmla="*/ 980 w 35"/>
                <a:gd name="T7" fmla="*/ 2288 h 35"/>
                <a:gd name="T8" fmla="*/ 1919 w 35"/>
                <a:gd name="T9" fmla="*/ 1104 h 35"/>
                <a:gd name="T10" fmla="*/ 1805 w 35"/>
                <a:gd name="T11" fmla="*/ 1104 h 35"/>
                <a:gd name="T12" fmla="*/ 980 w 35"/>
                <a:gd name="T13" fmla="*/ 2159 h 35"/>
                <a:gd name="T14" fmla="*/ 114 w 35"/>
                <a:gd name="T15" fmla="*/ 1104 h 35"/>
                <a:gd name="T16" fmla="*/ 980 w 35"/>
                <a:gd name="T17" fmla="*/ 129 h 35"/>
                <a:gd name="T18" fmla="*/ 1805 w 35"/>
                <a:gd name="T19" fmla="*/ 1104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35"/>
                <a:gd name="T32" fmla="*/ 35 w 35"/>
                <a:gd name="T33" fmla="*/ 35 h 3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35">
                  <a:moveTo>
                    <a:pt x="35" y="17"/>
                  </a:moveTo>
                  <a:cubicBezTo>
                    <a:pt x="35" y="8"/>
                    <a:pt x="27" y="0"/>
                    <a:pt x="18" y="0"/>
                  </a:cubicBez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7"/>
                  </a:cubicBezTo>
                  <a:close/>
                  <a:moveTo>
                    <a:pt x="33" y="17"/>
                  </a:moveTo>
                  <a:cubicBezTo>
                    <a:pt x="33" y="26"/>
                    <a:pt x="26" y="33"/>
                    <a:pt x="18" y="33"/>
                  </a:cubicBezTo>
                  <a:cubicBezTo>
                    <a:pt x="9" y="33"/>
                    <a:pt x="2" y="26"/>
                    <a:pt x="2" y="17"/>
                  </a:cubicBezTo>
                  <a:cubicBezTo>
                    <a:pt x="2" y="9"/>
                    <a:pt x="9" y="2"/>
                    <a:pt x="18" y="2"/>
                  </a:cubicBezTo>
                  <a:cubicBezTo>
                    <a:pt x="26" y="2"/>
                    <a:pt x="33" y="9"/>
                    <a:pt x="33" y="17"/>
                  </a:cubicBezTo>
                  <a:close/>
                </a:path>
              </a:pathLst>
            </a:custGeom>
            <a:solidFill>
              <a:srgbClr val="F99D54"/>
            </a:solidFill>
            <a:ln w="9525">
              <a:noFill/>
              <a:round/>
              <a:headEnd/>
              <a:tailEnd/>
            </a:ln>
          </p:spPr>
          <p:txBody>
            <a:bodyPr lIns="127847" tIns="63931" rIns="127847" bIns="63931"/>
            <a:lstStyle/>
            <a:p>
              <a:pPr defTabSz="1279525"/>
              <a:endParaRPr lang="ru-RU"/>
            </a:p>
          </p:txBody>
        </p:sp>
        <p:sp>
          <p:nvSpPr>
            <p:cNvPr id="25715" name="Freeform 110"/>
            <p:cNvSpPr>
              <a:spLocks noEditPoints="1"/>
            </p:cNvSpPr>
            <p:nvPr/>
          </p:nvSpPr>
          <p:spPr bwMode="auto">
            <a:xfrm>
              <a:off x="668" y="1067"/>
              <a:ext cx="125" cy="133"/>
            </a:xfrm>
            <a:custGeom>
              <a:avLst/>
              <a:gdLst>
                <a:gd name="T0" fmla="*/ 1792 w 33"/>
                <a:gd name="T1" fmla="*/ 1040 h 33"/>
                <a:gd name="T2" fmla="*/ 917 w 33"/>
                <a:gd name="T3" fmla="*/ 0 h 33"/>
                <a:gd name="T4" fmla="*/ 0 w 33"/>
                <a:gd name="T5" fmla="*/ 1040 h 33"/>
                <a:gd name="T6" fmla="*/ 917 w 33"/>
                <a:gd name="T7" fmla="*/ 2160 h 33"/>
                <a:gd name="T8" fmla="*/ 1792 w 33"/>
                <a:gd name="T9" fmla="*/ 1040 h 33"/>
                <a:gd name="T10" fmla="*/ 1678 w 33"/>
                <a:gd name="T11" fmla="*/ 1040 h 33"/>
                <a:gd name="T12" fmla="*/ 917 w 33"/>
                <a:gd name="T13" fmla="*/ 2031 h 33"/>
                <a:gd name="T14" fmla="*/ 114 w 33"/>
                <a:gd name="T15" fmla="*/ 1040 h 33"/>
                <a:gd name="T16" fmla="*/ 917 w 33"/>
                <a:gd name="T17" fmla="*/ 129 h 33"/>
                <a:gd name="T18" fmla="*/ 1678 w 33"/>
                <a:gd name="T19" fmla="*/ 1040 h 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3"/>
                <a:gd name="T31" fmla="*/ 0 h 33"/>
                <a:gd name="T32" fmla="*/ 33 w 33"/>
                <a:gd name="T33" fmla="*/ 33 h 3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3" h="33">
                  <a:moveTo>
                    <a:pt x="33" y="16"/>
                  </a:moveTo>
                  <a:cubicBezTo>
                    <a:pt x="33" y="7"/>
                    <a:pt x="26" y="0"/>
                    <a:pt x="17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26"/>
                    <a:pt x="7" y="33"/>
                    <a:pt x="17" y="33"/>
                  </a:cubicBezTo>
                  <a:cubicBezTo>
                    <a:pt x="26" y="33"/>
                    <a:pt x="33" y="26"/>
                    <a:pt x="33" y="16"/>
                  </a:cubicBezTo>
                  <a:close/>
                  <a:moveTo>
                    <a:pt x="31" y="16"/>
                  </a:moveTo>
                  <a:cubicBezTo>
                    <a:pt x="31" y="24"/>
                    <a:pt x="25" y="31"/>
                    <a:pt x="17" y="31"/>
                  </a:cubicBezTo>
                  <a:cubicBezTo>
                    <a:pt x="8" y="31"/>
                    <a:pt x="2" y="24"/>
                    <a:pt x="2" y="16"/>
                  </a:cubicBezTo>
                  <a:cubicBezTo>
                    <a:pt x="2" y="8"/>
                    <a:pt x="8" y="2"/>
                    <a:pt x="17" y="2"/>
                  </a:cubicBezTo>
                  <a:cubicBezTo>
                    <a:pt x="25" y="2"/>
                    <a:pt x="31" y="8"/>
                    <a:pt x="31" y="16"/>
                  </a:cubicBezTo>
                  <a:close/>
                </a:path>
              </a:pathLst>
            </a:custGeom>
            <a:solidFill>
              <a:srgbClr val="F9A25C"/>
            </a:solidFill>
            <a:ln w="9525">
              <a:noFill/>
              <a:round/>
              <a:headEnd/>
              <a:tailEnd/>
            </a:ln>
          </p:spPr>
          <p:txBody>
            <a:bodyPr lIns="127847" tIns="63931" rIns="127847" bIns="63931"/>
            <a:lstStyle/>
            <a:p>
              <a:pPr defTabSz="1279525"/>
              <a:endParaRPr lang="ru-RU"/>
            </a:p>
          </p:txBody>
        </p:sp>
        <p:sp>
          <p:nvSpPr>
            <p:cNvPr id="25716" name="Freeform 111"/>
            <p:cNvSpPr>
              <a:spLocks noEditPoints="1"/>
            </p:cNvSpPr>
            <p:nvPr/>
          </p:nvSpPr>
          <p:spPr bwMode="auto">
            <a:xfrm>
              <a:off x="672" y="1071"/>
              <a:ext cx="118" cy="125"/>
            </a:xfrm>
            <a:custGeom>
              <a:avLst/>
              <a:gdLst>
                <a:gd name="T0" fmla="*/ 1709 w 31"/>
                <a:gd name="T1" fmla="*/ 976 h 31"/>
                <a:gd name="T2" fmla="*/ 883 w 31"/>
                <a:gd name="T3" fmla="*/ 0 h 31"/>
                <a:gd name="T4" fmla="*/ 0 w 31"/>
                <a:gd name="T5" fmla="*/ 976 h 31"/>
                <a:gd name="T6" fmla="*/ 883 w 31"/>
                <a:gd name="T7" fmla="*/ 2032 h 31"/>
                <a:gd name="T8" fmla="*/ 1709 w 31"/>
                <a:gd name="T9" fmla="*/ 976 h 31"/>
                <a:gd name="T10" fmla="*/ 1595 w 31"/>
                <a:gd name="T11" fmla="*/ 976 h 31"/>
                <a:gd name="T12" fmla="*/ 883 w 31"/>
                <a:gd name="T13" fmla="*/ 1903 h 31"/>
                <a:gd name="T14" fmla="*/ 114 w 31"/>
                <a:gd name="T15" fmla="*/ 976 h 31"/>
                <a:gd name="T16" fmla="*/ 883 w 31"/>
                <a:gd name="T17" fmla="*/ 129 h 31"/>
                <a:gd name="T18" fmla="*/ 1595 w 31"/>
                <a:gd name="T19" fmla="*/ 976 h 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1"/>
                <a:gd name="T31" fmla="*/ 0 h 31"/>
                <a:gd name="T32" fmla="*/ 31 w 31"/>
                <a:gd name="T33" fmla="*/ 31 h 3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1" h="31">
                  <a:moveTo>
                    <a:pt x="31" y="15"/>
                  </a:moveTo>
                  <a:cubicBezTo>
                    <a:pt x="31" y="7"/>
                    <a:pt x="24" y="0"/>
                    <a:pt x="16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1"/>
                    <a:pt x="16" y="31"/>
                  </a:cubicBezTo>
                  <a:cubicBezTo>
                    <a:pt x="24" y="31"/>
                    <a:pt x="31" y="24"/>
                    <a:pt x="31" y="15"/>
                  </a:cubicBezTo>
                  <a:close/>
                  <a:moveTo>
                    <a:pt x="29" y="15"/>
                  </a:moveTo>
                  <a:cubicBezTo>
                    <a:pt x="29" y="23"/>
                    <a:pt x="23" y="29"/>
                    <a:pt x="16" y="29"/>
                  </a:cubicBezTo>
                  <a:cubicBezTo>
                    <a:pt x="8" y="29"/>
                    <a:pt x="2" y="23"/>
                    <a:pt x="2" y="15"/>
                  </a:cubicBezTo>
                  <a:cubicBezTo>
                    <a:pt x="2" y="8"/>
                    <a:pt x="8" y="2"/>
                    <a:pt x="16" y="2"/>
                  </a:cubicBezTo>
                  <a:cubicBezTo>
                    <a:pt x="23" y="2"/>
                    <a:pt x="29" y="8"/>
                    <a:pt x="29" y="15"/>
                  </a:cubicBezTo>
                  <a:close/>
                </a:path>
              </a:pathLst>
            </a:custGeom>
            <a:solidFill>
              <a:srgbClr val="FAA664"/>
            </a:solidFill>
            <a:ln w="9525">
              <a:noFill/>
              <a:round/>
              <a:headEnd/>
              <a:tailEnd/>
            </a:ln>
          </p:spPr>
          <p:txBody>
            <a:bodyPr lIns="127847" tIns="63931" rIns="127847" bIns="63931"/>
            <a:lstStyle/>
            <a:p>
              <a:pPr defTabSz="1279525"/>
              <a:endParaRPr lang="ru-RU"/>
            </a:p>
          </p:txBody>
        </p:sp>
        <p:sp>
          <p:nvSpPr>
            <p:cNvPr id="25717" name="Freeform 112"/>
            <p:cNvSpPr>
              <a:spLocks noEditPoints="1"/>
            </p:cNvSpPr>
            <p:nvPr/>
          </p:nvSpPr>
          <p:spPr bwMode="auto">
            <a:xfrm>
              <a:off x="676" y="1075"/>
              <a:ext cx="110" cy="117"/>
            </a:xfrm>
            <a:custGeom>
              <a:avLst/>
              <a:gdLst>
                <a:gd name="T0" fmla="*/ 1582 w 29"/>
                <a:gd name="T1" fmla="*/ 912 h 29"/>
                <a:gd name="T2" fmla="*/ 819 w 29"/>
                <a:gd name="T3" fmla="*/ 0 h 29"/>
                <a:gd name="T4" fmla="*/ 0 w 29"/>
                <a:gd name="T5" fmla="*/ 912 h 29"/>
                <a:gd name="T6" fmla="*/ 819 w 29"/>
                <a:gd name="T7" fmla="*/ 1904 h 29"/>
                <a:gd name="T8" fmla="*/ 1582 w 29"/>
                <a:gd name="T9" fmla="*/ 912 h 29"/>
                <a:gd name="T10" fmla="*/ 1468 w 29"/>
                <a:gd name="T11" fmla="*/ 912 h 29"/>
                <a:gd name="T12" fmla="*/ 819 w 29"/>
                <a:gd name="T13" fmla="*/ 1775 h 29"/>
                <a:gd name="T14" fmla="*/ 114 w 29"/>
                <a:gd name="T15" fmla="*/ 912 h 29"/>
                <a:gd name="T16" fmla="*/ 819 w 29"/>
                <a:gd name="T17" fmla="*/ 129 h 29"/>
                <a:gd name="T18" fmla="*/ 1468 w 29"/>
                <a:gd name="T19" fmla="*/ 912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9"/>
                <a:gd name="T31" fmla="*/ 0 h 29"/>
                <a:gd name="T32" fmla="*/ 29 w 29"/>
                <a:gd name="T33" fmla="*/ 29 h 2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9" h="29">
                  <a:moveTo>
                    <a:pt x="29" y="14"/>
                  </a:moveTo>
                  <a:cubicBezTo>
                    <a:pt x="29" y="6"/>
                    <a:pt x="23" y="0"/>
                    <a:pt x="15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22"/>
                    <a:pt x="6" y="29"/>
                    <a:pt x="15" y="29"/>
                  </a:cubicBezTo>
                  <a:cubicBezTo>
                    <a:pt x="23" y="29"/>
                    <a:pt x="29" y="22"/>
                    <a:pt x="29" y="14"/>
                  </a:cubicBezTo>
                  <a:close/>
                  <a:moveTo>
                    <a:pt x="27" y="14"/>
                  </a:moveTo>
                  <a:cubicBezTo>
                    <a:pt x="27" y="21"/>
                    <a:pt x="22" y="27"/>
                    <a:pt x="15" y="27"/>
                  </a:cubicBezTo>
                  <a:cubicBezTo>
                    <a:pt x="8" y="27"/>
                    <a:pt x="2" y="21"/>
                    <a:pt x="2" y="14"/>
                  </a:cubicBezTo>
                  <a:cubicBezTo>
                    <a:pt x="2" y="7"/>
                    <a:pt x="8" y="2"/>
                    <a:pt x="15" y="2"/>
                  </a:cubicBezTo>
                  <a:cubicBezTo>
                    <a:pt x="22" y="2"/>
                    <a:pt x="27" y="7"/>
                    <a:pt x="27" y="14"/>
                  </a:cubicBezTo>
                  <a:close/>
                </a:path>
              </a:pathLst>
            </a:custGeom>
            <a:solidFill>
              <a:srgbClr val="FAAA6B"/>
            </a:solidFill>
            <a:ln w="9525">
              <a:noFill/>
              <a:round/>
              <a:headEnd/>
              <a:tailEnd/>
            </a:ln>
          </p:spPr>
          <p:txBody>
            <a:bodyPr lIns="127847" tIns="63931" rIns="127847" bIns="63931"/>
            <a:lstStyle/>
            <a:p>
              <a:pPr defTabSz="1279525"/>
              <a:endParaRPr lang="ru-RU"/>
            </a:p>
          </p:txBody>
        </p:sp>
        <p:sp>
          <p:nvSpPr>
            <p:cNvPr id="25718" name="Freeform 113"/>
            <p:cNvSpPr>
              <a:spLocks noEditPoints="1"/>
            </p:cNvSpPr>
            <p:nvPr/>
          </p:nvSpPr>
          <p:spPr bwMode="auto">
            <a:xfrm>
              <a:off x="680" y="1080"/>
              <a:ext cx="102" cy="108"/>
            </a:xfrm>
            <a:custGeom>
              <a:avLst/>
              <a:gdLst>
                <a:gd name="T0" fmla="*/ 1454 w 27"/>
                <a:gd name="T1" fmla="*/ 832 h 27"/>
                <a:gd name="T2" fmla="*/ 756 w 27"/>
                <a:gd name="T3" fmla="*/ 0 h 27"/>
                <a:gd name="T4" fmla="*/ 0 w 27"/>
                <a:gd name="T5" fmla="*/ 832 h 27"/>
                <a:gd name="T6" fmla="*/ 756 w 27"/>
                <a:gd name="T7" fmla="*/ 1728 h 27"/>
                <a:gd name="T8" fmla="*/ 1454 w 27"/>
                <a:gd name="T9" fmla="*/ 832 h 27"/>
                <a:gd name="T10" fmla="*/ 1341 w 27"/>
                <a:gd name="T11" fmla="*/ 832 h 27"/>
                <a:gd name="T12" fmla="*/ 756 w 27"/>
                <a:gd name="T13" fmla="*/ 1600 h 27"/>
                <a:gd name="T14" fmla="*/ 113 w 27"/>
                <a:gd name="T15" fmla="*/ 832 h 27"/>
                <a:gd name="T16" fmla="*/ 756 w 27"/>
                <a:gd name="T17" fmla="*/ 128 h 27"/>
                <a:gd name="T18" fmla="*/ 1341 w 27"/>
                <a:gd name="T19" fmla="*/ 832 h 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7"/>
                <a:gd name="T31" fmla="*/ 0 h 27"/>
                <a:gd name="T32" fmla="*/ 27 w 27"/>
                <a:gd name="T33" fmla="*/ 27 h 2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7" h="27">
                  <a:moveTo>
                    <a:pt x="27" y="13"/>
                  </a:moveTo>
                  <a:cubicBezTo>
                    <a:pt x="27" y="6"/>
                    <a:pt x="21" y="0"/>
                    <a:pt x="14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21"/>
                    <a:pt x="6" y="27"/>
                    <a:pt x="14" y="27"/>
                  </a:cubicBezTo>
                  <a:cubicBezTo>
                    <a:pt x="21" y="27"/>
                    <a:pt x="27" y="21"/>
                    <a:pt x="27" y="13"/>
                  </a:cubicBezTo>
                  <a:close/>
                  <a:moveTo>
                    <a:pt x="25" y="13"/>
                  </a:moveTo>
                  <a:cubicBezTo>
                    <a:pt x="25" y="20"/>
                    <a:pt x="20" y="25"/>
                    <a:pt x="14" y="25"/>
                  </a:cubicBezTo>
                  <a:cubicBezTo>
                    <a:pt x="7" y="25"/>
                    <a:pt x="2" y="20"/>
                    <a:pt x="2" y="13"/>
                  </a:cubicBezTo>
                  <a:cubicBezTo>
                    <a:pt x="2" y="7"/>
                    <a:pt x="7" y="2"/>
                    <a:pt x="14" y="2"/>
                  </a:cubicBezTo>
                  <a:cubicBezTo>
                    <a:pt x="20" y="2"/>
                    <a:pt x="25" y="7"/>
                    <a:pt x="25" y="13"/>
                  </a:cubicBezTo>
                  <a:close/>
                </a:path>
              </a:pathLst>
            </a:custGeom>
            <a:solidFill>
              <a:srgbClr val="FAAF72"/>
            </a:solidFill>
            <a:ln w="9525">
              <a:noFill/>
              <a:round/>
              <a:headEnd/>
              <a:tailEnd/>
            </a:ln>
          </p:spPr>
          <p:txBody>
            <a:bodyPr lIns="127847" tIns="63931" rIns="127847" bIns="63931"/>
            <a:lstStyle/>
            <a:p>
              <a:pPr defTabSz="1279525"/>
              <a:endParaRPr lang="ru-RU"/>
            </a:p>
          </p:txBody>
        </p:sp>
        <p:sp>
          <p:nvSpPr>
            <p:cNvPr id="25719" name="Freeform 114"/>
            <p:cNvSpPr>
              <a:spLocks noEditPoints="1"/>
            </p:cNvSpPr>
            <p:nvPr/>
          </p:nvSpPr>
          <p:spPr bwMode="auto">
            <a:xfrm>
              <a:off x="683" y="1084"/>
              <a:ext cx="95" cy="100"/>
            </a:xfrm>
            <a:custGeom>
              <a:avLst/>
              <a:gdLst>
                <a:gd name="T0" fmla="*/ 1372 w 25"/>
                <a:gd name="T1" fmla="*/ 768 h 25"/>
                <a:gd name="T2" fmla="*/ 707 w 25"/>
                <a:gd name="T3" fmla="*/ 0 h 25"/>
                <a:gd name="T4" fmla="*/ 0 w 25"/>
                <a:gd name="T5" fmla="*/ 768 h 25"/>
                <a:gd name="T6" fmla="*/ 707 w 25"/>
                <a:gd name="T7" fmla="*/ 1600 h 25"/>
                <a:gd name="T8" fmla="*/ 1372 w 25"/>
                <a:gd name="T9" fmla="*/ 768 h 25"/>
                <a:gd name="T10" fmla="*/ 1258 w 25"/>
                <a:gd name="T11" fmla="*/ 768 h 25"/>
                <a:gd name="T12" fmla="*/ 707 w 25"/>
                <a:gd name="T13" fmla="*/ 1472 h 25"/>
                <a:gd name="T14" fmla="*/ 114 w 25"/>
                <a:gd name="T15" fmla="*/ 768 h 25"/>
                <a:gd name="T16" fmla="*/ 707 w 25"/>
                <a:gd name="T17" fmla="*/ 128 h 25"/>
                <a:gd name="T18" fmla="*/ 1258 w 25"/>
                <a:gd name="T19" fmla="*/ 768 h 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5"/>
                <a:gd name="T31" fmla="*/ 0 h 25"/>
                <a:gd name="T32" fmla="*/ 25 w 25"/>
                <a:gd name="T33" fmla="*/ 25 h 2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5" h="25">
                  <a:moveTo>
                    <a:pt x="25" y="12"/>
                  </a:moveTo>
                  <a:cubicBezTo>
                    <a:pt x="25" y="5"/>
                    <a:pt x="20" y="0"/>
                    <a:pt x="13" y="0"/>
                  </a:cubicBez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2"/>
                  </a:cubicBezTo>
                  <a:close/>
                  <a:moveTo>
                    <a:pt x="23" y="12"/>
                  </a:moveTo>
                  <a:cubicBezTo>
                    <a:pt x="23" y="18"/>
                    <a:pt x="18" y="23"/>
                    <a:pt x="13" y="23"/>
                  </a:cubicBezTo>
                  <a:cubicBezTo>
                    <a:pt x="7" y="23"/>
                    <a:pt x="2" y="18"/>
                    <a:pt x="2" y="12"/>
                  </a:cubicBezTo>
                  <a:cubicBezTo>
                    <a:pt x="2" y="6"/>
                    <a:pt x="7" y="2"/>
                    <a:pt x="13" y="2"/>
                  </a:cubicBezTo>
                  <a:cubicBezTo>
                    <a:pt x="18" y="2"/>
                    <a:pt x="23" y="6"/>
                    <a:pt x="23" y="12"/>
                  </a:cubicBezTo>
                  <a:close/>
                </a:path>
              </a:pathLst>
            </a:custGeom>
            <a:solidFill>
              <a:srgbClr val="FBB379"/>
            </a:solidFill>
            <a:ln w="9525">
              <a:noFill/>
              <a:round/>
              <a:headEnd/>
              <a:tailEnd/>
            </a:ln>
          </p:spPr>
          <p:txBody>
            <a:bodyPr lIns="127847" tIns="63931" rIns="127847" bIns="63931"/>
            <a:lstStyle/>
            <a:p>
              <a:pPr defTabSz="1279525"/>
              <a:endParaRPr lang="ru-RU"/>
            </a:p>
          </p:txBody>
        </p:sp>
        <p:sp>
          <p:nvSpPr>
            <p:cNvPr id="25720" name="Freeform 115"/>
            <p:cNvSpPr>
              <a:spLocks noEditPoints="1"/>
            </p:cNvSpPr>
            <p:nvPr/>
          </p:nvSpPr>
          <p:spPr bwMode="auto">
            <a:xfrm>
              <a:off x="687" y="1088"/>
              <a:ext cx="87" cy="92"/>
            </a:xfrm>
            <a:custGeom>
              <a:avLst/>
              <a:gdLst>
                <a:gd name="T0" fmla="*/ 1244 w 23"/>
                <a:gd name="T1" fmla="*/ 704 h 23"/>
                <a:gd name="T2" fmla="*/ 643 w 23"/>
                <a:gd name="T3" fmla="*/ 0 h 23"/>
                <a:gd name="T4" fmla="*/ 0 w 23"/>
                <a:gd name="T5" fmla="*/ 704 h 23"/>
                <a:gd name="T6" fmla="*/ 643 w 23"/>
                <a:gd name="T7" fmla="*/ 1472 h 23"/>
                <a:gd name="T8" fmla="*/ 1244 w 23"/>
                <a:gd name="T9" fmla="*/ 704 h 23"/>
                <a:gd name="T10" fmla="*/ 1131 w 23"/>
                <a:gd name="T11" fmla="*/ 704 h 23"/>
                <a:gd name="T12" fmla="*/ 643 w 23"/>
                <a:gd name="T13" fmla="*/ 1344 h 23"/>
                <a:gd name="T14" fmla="*/ 113 w 23"/>
                <a:gd name="T15" fmla="*/ 704 h 23"/>
                <a:gd name="T16" fmla="*/ 643 w 23"/>
                <a:gd name="T17" fmla="*/ 128 h 23"/>
                <a:gd name="T18" fmla="*/ 1131 w 23"/>
                <a:gd name="T19" fmla="*/ 704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3"/>
                <a:gd name="T31" fmla="*/ 0 h 23"/>
                <a:gd name="T32" fmla="*/ 23 w 23"/>
                <a:gd name="T33" fmla="*/ 23 h 2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3" h="23">
                  <a:moveTo>
                    <a:pt x="23" y="11"/>
                  </a:moveTo>
                  <a:cubicBezTo>
                    <a:pt x="23" y="5"/>
                    <a:pt x="18" y="0"/>
                    <a:pt x="12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8"/>
                    <a:pt x="5" y="23"/>
                    <a:pt x="12" y="23"/>
                  </a:cubicBezTo>
                  <a:cubicBezTo>
                    <a:pt x="18" y="23"/>
                    <a:pt x="23" y="18"/>
                    <a:pt x="23" y="11"/>
                  </a:cubicBezTo>
                  <a:close/>
                  <a:moveTo>
                    <a:pt x="21" y="11"/>
                  </a:moveTo>
                  <a:cubicBezTo>
                    <a:pt x="21" y="17"/>
                    <a:pt x="17" y="21"/>
                    <a:pt x="12" y="21"/>
                  </a:cubicBezTo>
                  <a:cubicBezTo>
                    <a:pt x="6" y="21"/>
                    <a:pt x="2" y="17"/>
                    <a:pt x="2" y="11"/>
                  </a:cubicBezTo>
                  <a:cubicBezTo>
                    <a:pt x="2" y="6"/>
                    <a:pt x="6" y="2"/>
                    <a:pt x="12" y="2"/>
                  </a:cubicBezTo>
                  <a:cubicBezTo>
                    <a:pt x="17" y="2"/>
                    <a:pt x="21" y="6"/>
                    <a:pt x="21" y="11"/>
                  </a:cubicBezTo>
                  <a:close/>
                </a:path>
              </a:pathLst>
            </a:custGeom>
            <a:solidFill>
              <a:srgbClr val="FBB880"/>
            </a:solidFill>
            <a:ln w="9525">
              <a:noFill/>
              <a:round/>
              <a:headEnd/>
              <a:tailEnd/>
            </a:ln>
          </p:spPr>
          <p:txBody>
            <a:bodyPr lIns="127847" tIns="63931" rIns="127847" bIns="63931"/>
            <a:lstStyle/>
            <a:p>
              <a:pPr defTabSz="1279525"/>
              <a:endParaRPr lang="ru-RU"/>
            </a:p>
          </p:txBody>
        </p:sp>
        <p:sp>
          <p:nvSpPr>
            <p:cNvPr id="25721" name="Freeform 116"/>
            <p:cNvSpPr>
              <a:spLocks noEditPoints="1"/>
            </p:cNvSpPr>
            <p:nvPr/>
          </p:nvSpPr>
          <p:spPr bwMode="auto">
            <a:xfrm>
              <a:off x="691" y="1092"/>
              <a:ext cx="80" cy="84"/>
            </a:xfrm>
            <a:custGeom>
              <a:avLst/>
              <a:gdLst>
                <a:gd name="T0" fmla="*/ 1162 w 21"/>
                <a:gd name="T1" fmla="*/ 640 h 21"/>
                <a:gd name="T2" fmla="*/ 610 w 21"/>
                <a:gd name="T3" fmla="*/ 0 h 21"/>
                <a:gd name="T4" fmla="*/ 0 w 21"/>
                <a:gd name="T5" fmla="*/ 640 h 21"/>
                <a:gd name="T6" fmla="*/ 610 w 21"/>
                <a:gd name="T7" fmla="*/ 1344 h 21"/>
                <a:gd name="T8" fmla="*/ 1162 w 21"/>
                <a:gd name="T9" fmla="*/ 640 h 21"/>
                <a:gd name="T10" fmla="*/ 1044 w 21"/>
                <a:gd name="T11" fmla="*/ 640 h 21"/>
                <a:gd name="T12" fmla="*/ 610 w 21"/>
                <a:gd name="T13" fmla="*/ 1216 h 21"/>
                <a:gd name="T14" fmla="*/ 114 w 21"/>
                <a:gd name="T15" fmla="*/ 640 h 21"/>
                <a:gd name="T16" fmla="*/ 610 w 21"/>
                <a:gd name="T17" fmla="*/ 128 h 21"/>
                <a:gd name="T18" fmla="*/ 1044 w 21"/>
                <a:gd name="T19" fmla="*/ 640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1"/>
                <a:gd name="T31" fmla="*/ 0 h 21"/>
                <a:gd name="T32" fmla="*/ 21 w 21"/>
                <a:gd name="T33" fmla="*/ 21 h 2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1" h="21">
                  <a:moveTo>
                    <a:pt x="21" y="10"/>
                  </a:moveTo>
                  <a:cubicBezTo>
                    <a:pt x="21" y="4"/>
                    <a:pt x="16" y="0"/>
                    <a:pt x="11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16"/>
                    <a:pt x="5" y="21"/>
                    <a:pt x="11" y="21"/>
                  </a:cubicBezTo>
                  <a:cubicBezTo>
                    <a:pt x="16" y="21"/>
                    <a:pt x="21" y="16"/>
                    <a:pt x="21" y="10"/>
                  </a:cubicBezTo>
                  <a:close/>
                  <a:moveTo>
                    <a:pt x="19" y="10"/>
                  </a:moveTo>
                  <a:cubicBezTo>
                    <a:pt x="19" y="15"/>
                    <a:pt x="15" y="19"/>
                    <a:pt x="11" y="19"/>
                  </a:cubicBezTo>
                  <a:cubicBezTo>
                    <a:pt x="6" y="19"/>
                    <a:pt x="2" y="15"/>
                    <a:pt x="2" y="10"/>
                  </a:cubicBezTo>
                  <a:cubicBezTo>
                    <a:pt x="2" y="6"/>
                    <a:pt x="6" y="2"/>
                    <a:pt x="11" y="2"/>
                  </a:cubicBezTo>
                  <a:cubicBezTo>
                    <a:pt x="15" y="2"/>
                    <a:pt x="19" y="6"/>
                    <a:pt x="19" y="10"/>
                  </a:cubicBezTo>
                  <a:close/>
                </a:path>
              </a:pathLst>
            </a:custGeom>
            <a:solidFill>
              <a:srgbClr val="FBBD89"/>
            </a:solidFill>
            <a:ln w="9525">
              <a:noFill/>
              <a:round/>
              <a:headEnd/>
              <a:tailEnd/>
            </a:ln>
          </p:spPr>
          <p:txBody>
            <a:bodyPr lIns="127847" tIns="63931" rIns="127847" bIns="63931"/>
            <a:lstStyle/>
            <a:p>
              <a:pPr defTabSz="1279525"/>
              <a:endParaRPr lang="ru-RU"/>
            </a:p>
          </p:txBody>
        </p:sp>
        <p:sp>
          <p:nvSpPr>
            <p:cNvPr id="25722" name="Freeform 117"/>
            <p:cNvSpPr>
              <a:spLocks noEditPoints="1"/>
            </p:cNvSpPr>
            <p:nvPr/>
          </p:nvSpPr>
          <p:spPr bwMode="auto">
            <a:xfrm>
              <a:off x="695" y="1096"/>
              <a:ext cx="72" cy="76"/>
            </a:xfrm>
            <a:custGeom>
              <a:avLst/>
              <a:gdLst>
                <a:gd name="T0" fmla="*/ 1035 w 19"/>
                <a:gd name="T1" fmla="*/ 576 h 19"/>
                <a:gd name="T2" fmla="*/ 546 w 19"/>
                <a:gd name="T3" fmla="*/ 0 h 19"/>
                <a:gd name="T4" fmla="*/ 0 w 19"/>
                <a:gd name="T5" fmla="*/ 576 h 19"/>
                <a:gd name="T6" fmla="*/ 546 w 19"/>
                <a:gd name="T7" fmla="*/ 1216 h 19"/>
                <a:gd name="T8" fmla="*/ 1035 w 19"/>
                <a:gd name="T9" fmla="*/ 576 h 19"/>
                <a:gd name="T10" fmla="*/ 921 w 19"/>
                <a:gd name="T11" fmla="*/ 576 h 19"/>
                <a:gd name="T12" fmla="*/ 546 w 19"/>
                <a:gd name="T13" fmla="*/ 1088 h 19"/>
                <a:gd name="T14" fmla="*/ 114 w 19"/>
                <a:gd name="T15" fmla="*/ 576 h 19"/>
                <a:gd name="T16" fmla="*/ 546 w 19"/>
                <a:gd name="T17" fmla="*/ 128 h 19"/>
                <a:gd name="T18" fmla="*/ 921 w 19"/>
                <a:gd name="T19" fmla="*/ 576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"/>
                <a:gd name="T31" fmla="*/ 0 h 19"/>
                <a:gd name="T32" fmla="*/ 19 w 19"/>
                <a:gd name="T33" fmla="*/ 19 h 1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" h="19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5"/>
                    <a:pt x="4" y="19"/>
                    <a:pt x="10" y="19"/>
                  </a:cubicBezTo>
                  <a:cubicBezTo>
                    <a:pt x="15" y="19"/>
                    <a:pt x="19" y="15"/>
                    <a:pt x="19" y="9"/>
                  </a:cubicBezTo>
                  <a:close/>
                  <a:moveTo>
                    <a:pt x="17" y="9"/>
                  </a:moveTo>
                  <a:cubicBezTo>
                    <a:pt x="17" y="14"/>
                    <a:pt x="14" y="17"/>
                    <a:pt x="10" y="17"/>
                  </a:cubicBezTo>
                  <a:cubicBezTo>
                    <a:pt x="5" y="17"/>
                    <a:pt x="2" y="14"/>
                    <a:pt x="2" y="9"/>
                  </a:cubicBezTo>
                  <a:cubicBezTo>
                    <a:pt x="2" y="5"/>
                    <a:pt x="5" y="2"/>
                    <a:pt x="10" y="2"/>
                  </a:cubicBezTo>
                  <a:cubicBezTo>
                    <a:pt x="14" y="2"/>
                    <a:pt x="17" y="5"/>
                    <a:pt x="17" y="9"/>
                  </a:cubicBezTo>
                  <a:close/>
                </a:path>
              </a:pathLst>
            </a:custGeom>
            <a:solidFill>
              <a:srgbClr val="FCC391"/>
            </a:solidFill>
            <a:ln w="9525">
              <a:noFill/>
              <a:round/>
              <a:headEnd/>
              <a:tailEnd/>
            </a:ln>
          </p:spPr>
          <p:txBody>
            <a:bodyPr lIns="127847" tIns="63931" rIns="127847" bIns="63931"/>
            <a:lstStyle/>
            <a:p>
              <a:pPr defTabSz="1279525"/>
              <a:endParaRPr lang="ru-RU"/>
            </a:p>
          </p:txBody>
        </p:sp>
        <p:sp>
          <p:nvSpPr>
            <p:cNvPr id="25723" name="Freeform 118"/>
            <p:cNvSpPr>
              <a:spLocks noEditPoints="1"/>
            </p:cNvSpPr>
            <p:nvPr/>
          </p:nvSpPr>
          <p:spPr bwMode="auto">
            <a:xfrm>
              <a:off x="699" y="1100"/>
              <a:ext cx="64" cy="68"/>
            </a:xfrm>
            <a:custGeom>
              <a:avLst/>
              <a:gdLst>
                <a:gd name="T0" fmla="*/ 907 w 17"/>
                <a:gd name="T1" fmla="*/ 512 h 17"/>
                <a:gd name="T2" fmla="*/ 482 w 17"/>
                <a:gd name="T3" fmla="*/ 0 h 17"/>
                <a:gd name="T4" fmla="*/ 0 w 17"/>
                <a:gd name="T5" fmla="*/ 512 h 17"/>
                <a:gd name="T6" fmla="*/ 482 w 17"/>
                <a:gd name="T7" fmla="*/ 1088 h 17"/>
                <a:gd name="T8" fmla="*/ 907 w 17"/>
                <a:gd name="T9" fmla="*/ 512 h 17"/>
                <a:gd name="T10" fmla="*/ 794 w 17"/>
                <a:gd name="T11" fmla="*/ 512 h 17"/>
                <a:gd name="T12" fmla="*/ 482 w 17"/>
                <a:gd name="T13" fmla="*/ 960 h 17"/>
                <a:gd name="T14" fmla="*/ 113 w 17"/>
                <a:gd name="T15" fmla="*/ 512 h 17"/>
                <a:gd name="T16" fmla="*/ 482 w 17"/>
                <a:gd name="T17" fmla="*/ 128 h 17"/>
                <a:gd name="T18" fmla="*/ 794 w 17"/>
                <a:gd name="T19" fmla="*/ 512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17"/>
                <a:gd name="T32" fmla="*/ 17 w 17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17">
                  <a:moveTo>
                    <a:pt x="17" y="8"/>
                  </a:moveTo>
                  <a:cubicBezTo>
                    <a:pt x="17" y="4"/>
                    <a:pt x="13" y="0"/>
                    <a:pt x="9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3"/>
                    <a:pt x="4" y="17"/>
                    <a:pt x="9" y="17"/>
                  </a:cubicBezTo>
                  <a:cubicBezTo>
                    <a:pt x="13" y="17"/>
                    <a:pt x="17" y="13"/>
                    <a:pt x="17" y="8"/>
                  </a:cubicBezTo>
                  <a:close/>
                  <a:moveTo>
                    <a:pt x="15" y="8"/>
                  </a:moveTo>
                  <a:cubicBezTo>
                    <a:pt x="15" y="12"/>
                    <a:pt x="12" y="15"/>
                    <a:pt x="9" y="15"/>
                  </a:cubicBezTo>
                  <a:cubicBezTo>
                    <a:pt x="5" y="15"/>
                    <a:pt x="2" y="12"/>
                    <a:pt x="2" y="8"/>
                  </a:cubicBezTo>
                  <a:cubicBezTo>
                    <a:pt x="2" y="5"/>
                    <a:pt x="5" y="2"/>
                    <a:pt x="9" y="2"/>
                  </a:cubicBezTo>
                  <a:cubicBezTo>
                    <a:pt x="12" y="2"/>
                    <a:pt x="15" y="5"/>
                    <a:pt x="15" y="8"/>
                  </a:cubicBezTo>
                  <a:close/>
                </a:path>
              </a:pathLst>
            </a:custGeom>
            <a:solidFill>
              <a:srgbClr val="FCC99A"/>
            </a:solidFill>
            <a:ln w="9525">
              <a:noFill/>
              <a:round/>
              <a:headEnd/>
              <a:tailEnd/>
            </a:ln>
          </p:spPr>
          <p:txBody>
            <a:bodyPr lIns="127847" tIns="63931" rIns="127847" bIns="63931"/>
            <a:lstStyle/>
            <a:p>
              <a:pPr defTabSz="1279525"/>
              <a:endParaRPr lang="ru-RU"/>
            </a:p>
          </p:txBody>
        </p:sp>
        <p:sp>
          <p:nvSpPr>
            <p:cNvPr id="25724" name="Freeform 119"/>
            <p:cNvSpPr>
              <a:spLocks noEditPoints="1"/>
            </p:cNvSpPr>
            <p:nvPr/>
          </p:nvSpPr>
          <p:spPr bwMode="auto">
            <a:xfrm>
              <a:off x="702" y="1104"/>
              <a:ext cx="57" cy="60"/>
            </a:xfrm>
            <a:custGeom>
              <a:avLst/>
              <a:gdLst>
                <a:gd name="T0" fmla="*/ 825 w 15"/>
                <a:gd name="T1" fmla="*/ 448 h 15"/>
                <a:gd name="T2" fmla="*/ 433 w 15"/>
                <a:gd name="T3" fmla="*/ 0 h 15"/>
                <a:gd name="T4" fmla="*/ 0 w 15"/>
                <a:gd name="T5" fmla="*/ 448 h 15"/>
                <a:gd name="T6" fmla="*/ 433 w 15"/>
                <a:gd name="T7" fmla="*/ 960 h 15"/>
                <a:gd name="T8" fmla="*/ 825 w 15"/>
                <a:gd name="T9" fmla="*/ 448 h 15"/>
                <a:gd name="T10" fmla="*/ 707 w 15"/>
                <a:gd name="T11" fmla="*/ 448 h 15"/>
                <a:gd name="T12" fmla="*/ 433 w 15"/>
                <a:gd name="T13" fmla="*/ 832 h 15"/>
                <a:gd name="T14" fmla="*/ 114 w 15"/>
                <a:gd name="T15" fmla="*/ 448 h 15"/>
                <a:gd name="T16" fmla="*/ 433 w 15"/>
                <a:gd name="T17" fmla="*/ 128 h 15"/>
                <a:gd name="T18" fmla="*/ 707 w 15"/>
                <a:gd name="T19" fmla="*/ 448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5"/>
                <a:gd name="T32" fmla="*/ 15 w 15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5">
                  <a:moveTo>
                    <a:pt x="15" y="7"/>
                  </a:moveTo>
                  <a:cubicBezTo>
                    <a:pt x="15" y="3"/>
                    <a:pt x="12" y="0"/>
                    <a:pt x="8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2"/>
                    <a:pt x="3" y="15"/>
                    <a:pt x="8" y="15"/>
                  </a:cubicBezTo>
                  <a:cubicBezTo>
                    <a:pt x="12" y="15"/>
                    <a:pt x="15" y="12"/>
                    <a:pt x="15" y="7"/>
                  </a:cubicBezTo>
                  <a:close/>
                  <a:moveTo>
                    <a:pt x="13" y="7"/>
                  </a:moveTo>
                  <a:cubicBezTo>
                    <a:pt x="13" y="11"/>
                    <a:pt x="11" y="13"/>
                    <a:pt x="8" y="13"/>
                  </a:cubicBezTo>
                  <a:cubicBezTo>
                    <a:pt x="4" y="13"/>
                    <a:pt x="2" y="11"/>
                    <a:pt x="2" y="7"/>
                  </a:cubicBezTo>
                  <a:cubicBezTo>
                    <a:pt x="2" y="4"/>
                    <a:pt x="4" y="2"/>
                    <a:pt x="8" y="2"/>
                  </a:cubicBezTo>
                  <a:cubicBezTo>
                    <a:pt x="11" y="2"/>
                    <a:pt x="13" y="4"/>
                    <a:pt x="13" y="7"/>
                  </a:cubicBezTo>
                  <a:close/>
                </a:path>
              </a:pathLst>
            </a:custGeom>
            <a:solidFill>
              <a:srgbClr val="FDCFA3"/>
            </a:solidFill>
            <a:ln w="9525">
              <a:noFill/>
              <a:round/>
              <a:headEnd/>
              <a:tailEnd/>
            </a:ln>
          </p:spPr>
          <p:txBody>
            <a:bodyPr lIns="127847" tIns="63931" rIns="127847" bIns="63931"/>
            <a:lstStyle/>
            <a:p>
              <a:pPr defTabSz="1279525"/>
              <a:endParaRPr lang="ru-RU"/>
            </a:p>
          </p:txBody>
        </p:sp>
        <p:sp>
          <p:nvSpPr>
            <p:cNvPr id="25725" name="Freeform 120"/>
            <p:cNvSpPr>
              <a:spLocks noEditPoints="1"/>
            </p:cNvSpPr>
            <p:nvPr/>
          </p:nvSpPr>
          <p:spPr bwMode="auto">
            <a:xfrm>
              <a:off x="706" y="1108"/>
              <a:ext cx="49" cy="52"/>
            </a:xfrm>
            <a:custGeom>
              <a:avLst/>
              <a:gdLst>
                <a:gd name="T0" fmla="*/ 697 w 13"/>
                <a:gd name="T1" fmla="*/ 384 h 13"/>
                <a:gd name="T2" fmla="*/ 369 w 13"/>
                <a:gd name="T3" fmla="*/ 0 h 13"/>
                <a:gd name="T4" fmla="*/ 0 w 13"/>
                <a:gd name="T5" fmla="*/ 384 h 13"/>
                <a:gd name="T6" fmla="*/ 369 w 13"/>
                <a:gd name="T7" fmla="*/ 832 h 13"/>
                <a:gd name="T8" fmla="*/ 697 w 13"/>
                <a:gd name="T9" fmla="*/ 384 h 13"/>
                <a:gd name="T10" fmla="*/ 584 w 13"/>
                <a:gd name="T11" fmla="*/ 384 h 13"/>
                <a:gd name="T12" fmla="*/ 369 w 13"/>
                <a:gd name="T13" fmla="*/ 704 h 13"/>
                <a:gd name="T14" fmla="*/ 113 w 13"/>
                <a:gd name="T15" fmla="*/ 384 h 13"/>
                <a:gd name="T16" fmla="*/ 369 w 13"/>
                <a:gd name="T17" fmla="*/ 128 h 13"/>
                <a:gd name="T18" fmla="*/ 584 w 13"/>
                <a:gd name="T19" fmla="*/ 384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3"/>
                <a:gd name="T32" fmla="*/ 13 w 13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3">
                  <a:moveTo>
                    <a:pt x="13" y="6"/>
                  </a:moveTo>
                  <a:cubicBezTo>
                    <a:pt x="13" y="3"/>
                    <a:pt x="10" y="0"/>
                    <a:pt x="7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0"/>
                    <a:pt x="3" y="13"/>
                    <a:pt x="7" y="13"/>
                  </a:cubicBezTo>
                  <a:cubicBezTo>
                    <a:pt x="10" y="13"/>
                    <a:pt x="13" y="10"/>
                    <a:pt x="13" y="6"/>
                  </a:cubicBezTo>
                  <a:close/>
                  <a:moveTo>
                    <a:pt x="11" y="6"/>
                  </a:moveTo>
                  <a:cubicBezTo>
                    <a:pt x="11" y="9"/>
                    <a:pt x="9" y="11"/>
                    <a:pt x="7" y="11"/>
                  </a:cubicBezTo>
                  <a:cubicBezTo>
                    <a:pt x="4" y="11"/>
                    <a:pt x="2" y="9"/>
                    <a:pt x="2" y="6"/>
                  </a:cubicBezTo>
                  <a:cubicBezTo>
                    <a:pt x="2" y="4"/>
                    <a:pt x="4" y="2"/>
                    <a:pt x="7" y="2"/>
                  </a:cubicBezTo>
                  <a:cubicBezTo>
                    <a:pt x="9" y="2"/>
                    <a:pt x="11" y="4"/>
                    <a:pt x="11" y="6"/>
                  </a:cubicBezTo>
                  <a:close/>
                </a:path>
              </a:pathLst>
            </a:custGeom>
            <a:solidFill>
              <a:srgbClr val="FDD4AD"/>
            </a:solidFill>
            <a:ln w="9525">
              <a:noFill/>
              <a:round/>
              <a:headEnd/>
              <a:tailEnd/>
            </a:ln>
          </p:spPr>
          <p:txBody>
            <a:bodyPr lIns="127847" tIns="63931" rIns="127847" bIns="63931"/>
            <a:lstStyle/>
            <a:p>
              <a:pPr defTabSz="1279525"/>
              <a:endParaRPr lang="ru-RU"/>
            </a:p>
          </p:txBody>
        </p:sp>
        <p:sp>
          <p:nvSpPr>
            <p:cNvPr id="25726" name="Freeform 121"/>
            <p:cNvSpPr>
              <a:spLocks noEditPoints="1"/>
            </p:cNvSpPr>
            <p:nvPr/>
          </p:nvSpPr>
          <p:spPr bwMode="auto">
            <a:xfrm>
              <a:off x="710" y="1112"/>
              <a:ext cx="42" cy="44"/>
            </a:xfrm>
            <a:custGeom>
              <a:avLst/>
              <a:gdLst>
                <a:gd name="T0" fmla="*/ 611 w 11"/>
                <a:gd name="T1" fmla="*/ 320 h 11"/>
                <a:gd name="T2" fmla="*/ 336 w 11"/>
                <a:gd name="T3" fmla="*/ 0 h 11"/>
                <a:gd name="T4" fmla="*/ 0 w 11"/>
                <a:gd name="T5" fmla="*/ 320 h 11"/>
                <a:gd name="T6" fmla="*/ 336 w 11"/>
                <a:gd name="T7" fmla="*/ 704 h 11"/>
                <a:gd name="T8" fmla="*/ 611 w 11"/>
                <a:gd name="T9" fmla="*/ 320 h 11"/>
                <a:gd name="T10" fmla="*/ 496 w 11"/>
                <a:gd name="T11" fmla="*/ 320 h 11"/>
                <a:gd name="T12" fmla="*/ 336 w 11"/>
                <a:gd name="T13" fmla="*/ 576 h 11"/>
                <a:gd name="T14" fmla="*/ 118 w 11"/>
                <a:gd name="T15" fmla="*/ 320 h 11"/>
                <a:gd name="T16" fmla="*/ 336 w 11"/>
                <a:gd name="T17" fmla="*/ 64 h 11"/>
                <a:gd name="T18" fmla="*/ 496 w 11"/>
                <a:gd name="T19" fmla="*/ 320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"/>
                <a:gd name="T31" fmla="*/ 0 h 11"/>
                <a:gd name="T32" fmla="*/ 11 w 11"/>
                <a:gd name="T33" fmla="*/ 11 h 1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" h="11">
                  <a:moveTo>
                    <a:pt x="11" y="5"/>
                  </a:moveTo>
                  <a:cubicBezTo>
                    <a:pt x="11" y="2"/>
                    <a:pt x="9" y="0"/>
                    <a:pt x="6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9"/>
                    <a:pt x="2" y="11"/>
                    <a:pt x="6" y="11"/>
                  </a:cubicBezTo>
                  <a:cubicBezTo>
                    <a:pt x="9" y="11"/>
                    <a:pt x="11" y="9"/>
                    <a:pt x="11" y="5"/>
                  </a:cubicBezTo>
                  <a:close/>
                  <a:moveTo>
                    <a:pt x="9" y="5"/>
                  </a:moveTo>
                  <a:cubicBezTo>
                    <a:pt x="9" y="8"/>
                    <a:pt x="8" y="9"/>
                    <a:pt x="6" y="9"/>
                  </a:cubicBezTo>
                  <a:cubicBezTo>
                    <a:pt x="3" y="9"/>
                    <a:pt x="2" y="8"/>
                    <a:pt x="2" y="5"/>
                  </a:cubicBezTo>
                  <a:cubicBezTo>
                    <a:pt x="2" y="3"/>
                    <a:pt x="3" y="1"/>
                    <a:pt x="6" y="1"/>
                  </a:cubicBezTo>
                  <a:cubicBezTo>
                    <a:pt x="8" y="1"/>
                    <a:pt x="9" y="3"/>
                    <a:pt x="9" y="5"/>
                  </a:cubicBezTo>
                  <a:close/>
                </a:path>
              </a:pathLst>
            </a:custGeom>
            <a:solidFill>
              <a:srgbClr val="FEDBB8"/>
            </a:solidFill>
            <a:ln w="9525">
              <a:noFill/>
              <a:round/>
              <a:headEnd/>
              <a:tailEnd/>
            </a:ln>
          </p:spPr>
          <p:txBody>
            <a:bodyPr lIns="127847" tIns="63931" rIns="127847" bIns="63931"/>
            <a:lstStyle/>
            <a:p>
              <a:pPr defTabSz="1279525"/>
              <a:endParaRPr lang="ru-RU"/>
            </a:p>
          </p:txBody>
        </p:sp>
        <p:sp>
          <p:nvSpPr>
            <p:cNvPr id="25727" name="Freeform 122"/>
            <p:cNvSpPr>
              <a:spLocks noEditPoints="1"/>
            </p:cNvSpPr>
            <p:nvPr/>
          </p:nvSpPr>
          <p:spPr bwMode="auto">
            <a:xfrm>
              <a:off x="714" y="1116"/>
              <a:ext cx="34" cy="36"/>
            </a:xfrm>
            <a:custGeom>
              <a:avLst/>
              <a:gdLst>
                <a:gd name="T0" fmla="*/ 484 w 9"/>
                <a:gd name="T1" fmla="*/ 256 h 9"/>
                <a:gd name="T2" fmla="*/ 272 w 9"/>
                <a:gd name="T3" fmla="*/ 0 h 9"/>
                <a:gd name="T4" fmla="*/ 0 w 9"/>
                <a:gd name="T5" fmla="*/ 256 h 9"/>
                <a:gd name="T6" fmla="*/ 272 w 9"/>
                <a:gd name="T7" fmla="*/ 576 h 9"/>
                <a:gd name="T8" fmla="*/ 484 w 9"/>
                <a:gd name="T9" fmla="*/ 256 h 9"/>
                <a:gd name="T10" fmla="*/ 370 w 9"/>
                <a:gd name="T11" fmla="*/ 256 h 9"/>
                <a:gd name="T12" fmla="*/ 272 w 9"/>
                <a:gd name="T13" fmla="*/ 448 h 9"/>
                <a:gd name="T14" fmla="*/ 113 w 9"/>
                <a:gd name="T15" fmla="*/ 256 h 9"/>
                <a:gd name="T16" fmla="*/ 272 w 9"/>
                <a:gd name="T17" fmla="*/ 64 h 9"/>
                <a:gd name="T18" fmla="*/ 370 w 9"/>
                <a:gd name="T19" fmla="*/ 256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9"/>
                <a:gd name="T32" fmla="*/ 9 w 9"/>
                <a:gd name="T33" fmla="*/ 9 h 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9">
                  <a:moveTo>
                    <a:pt x="9" y="4"/>
                  </a:moveTo>
                  <a:cubicBezTo>
                    <a:pt x="9" y="2"/>
                    <a:pt x="7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9"/>
                    <a:pt x="5" y="9"/>
                  </a:cubicBezTo>
                  <a:cubicBezTo>
                    <a:pt x="7" y="9"/>
                    <a:pt x="9" y="7"/>
                    <a:pt x="9" y="4"/>
                  </a:cubicBezTo>
                  <a:close/>
                  <a:moveTo>
                    <a:pt x="7" y="4"/>
                  </a:moveTo>
                  <a:cubicBezTo>
                    <a:pt x="7" y="6"/>
                    <a:pt x="6" y="7"/>
                    <a:pt x="5" y="7"/>
                  </a:cubicBezTo>
                  <a:cubicBezTo>
                    <a:pt x="3" y="7"/>
                    <a:pt x="2" y="6"/>
                    <a:pt x="2" y="4"/>
                  </a:cubicBezTo>
                  <a:cubicBezTo>
                    <a:pt x="2" y="3"/>
                    <a:pt x="3" y="1"/>
                    <a:pt x="5" y="1"/>
                  </a:cubicBezTo>
                  <a:cubicBezTo>
                    <a:pt x="6" y="1"/>
                    <a:pt x="7" y="3"/>
                    <a:pt x="7" y="4"/>
                  </a:cubicBezTo>
                  <a:close/>
                </a:path>
              </a:pathLst>
            </a:custGeom>
            <a:solidFill>
              <a:srgbClr val="FFE2C4"/>
            </a:solidFill>
            <a:ln w="9525">
              <a:noFill/>
              <a:round/>
              <a:headEnd/>
              <a:tailEnd/>
            </a:ln>
          </p:spPr>
          <p:txBody>
            <a:bodyPr lIns="127847" tIns="63931" rIns="127847" bIns="63931"/>
            <a:lstStyle/>
            <a:p>
              <a:pPr defTabSz="1279525"/>
              <a:endParaRPr lang="ru-RU"/>
            </a:p>
          </p:txBody>
        </p:sp>
        <p:sp>
          <p:nvSpPr>
            <p:cNvPr id="25728" name="Freeform 123"/>
            <p:cNvSpPr>
              <a:spLocks noEditPoints="1"/>
            </p:cNvSpPr>
            <p:nvPr/>
          </p:nvSpPr>
          <p:spPr bwMode="auto">
            <a:xfrm>
              <a:off x="718" y="1116"/>
              <a:ext cx="26" cy="32"/>
            </a:xfrm>
            <a:custGeom>
              <a:avLst/>
              <a:gdLst>
                <a:gd name="T0" fmla="*/ 360 w 7"/>
                <a:gd name="T1" fmla="*/ 256 h 8"/>
                <a:gd name="T2" fmla="*/ 208 w 7"/>
                <a:gd name="T3" fmla="*/ 0 h 8"/>
                <a:gd name="T4" fmla="*/ 0 w 7"/>
                <a:gd name="T5" fmla="*/ 256 h 8"/>
                <a:gd name="T6" fmla="*/ 208 w 7"/>
                <a:gd name="T7" fmla="*/ 512 h 8"/>
                <a:gd name="T8" fmla="*/ 360 w 7"/>
                <a:gd name="T9" fmla="*/ 256 h 8"/>
                <a:gd name="T10" fmla="*/ 264 w 7"/>
                <a:gd name="T11" fmla="*/ 256 h 8"/>
                <a:gd name="T12" fmla="*/ 208 w 7"/>
                <a:gd name="T13" fmla="*/ 384 h 8"/>
                <a:gd name="T14" fmla="*/ 97 w 7"/>
                <a:gd name="T15" fmla="*/ 256 h 8"/>
                <a:gd name="T16" fmla="*/ 208 w 7"/>
                <a:gd name="T17" fmla="*/ 128 h 8"/>
                <a:gd name="T18" fmla="*/ 264 w 7"/>
                <a:gd name="T19" fmla="*/ 256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"/>
                <a:gd name="T31" fmla="*/ 0 h 8"/>
                <a:gd name="T32" fmla="*/ 7 w 7"/>
                <a:gd name="T33" fmla="*/ 8 h 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" h="8">
                  <a:moveTo>
                    <a:pt x="7" y="4"/>
                  </a:moveTo>
                  <a:cubicBezTo>
                    <a:pt x="7" y="2"/>
                    <a:pt x="6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7"/>
                    <a:pt x="1" y="8"/>
                    <a:pt x="4" y="8"/>
                  </a:cubicBezTo>
                  <a:cubicBezTo>
                    <a:pt x="6" y="8"/>
                    <a:pt x="7" y="7"/>
                    <a:pt x="7" y="4"/>
                  </a:cubicBezTo>
                  <a:close/>
                  <a:moveTo>
                    <a:pt x="5" y="4"/>
                  </a:moveTo>
                  <a:cubicBezTo>
                    <a:pt x="5" y="5"/>
                    <a:pt x="5" y="6"/>
                    <a:pt x="4" y="6"/>
                  </a:cubicBezTo>
                  <a:cubicBezTo>
                    <a:pt x="2" y="6"/>
                    <a:pt x="2" y="5"/>
                    <a:pt x="2" y="4"/>
                  </a:cubicBezTo>
                  <a:cubicBezTo>
                    <a:pt x="2" y="3"/>
                    <a:pt x="2" y="2"/>
                    <a:pt x="4" y="2"/>
                  </a:cubicBezTo>
                  <a:cubicBezTo>
                    <a:pt x="5" y="2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FE8D0"/>
            </a:solidFill>
            <a:ln w="9525">
              <a:noFill/>
              <a:round/>
              <a:headEnd/>
              <a:tailEnd/>
            </a:ln>
          </p:spPr>
          <p:txBody>
            <a:bodyPr lIns="127847" tIns="63931" rIns="127847" bIns="63931"/>
            <a:lstStyle/>
            <a:p>
              <a:pPr defTabSz="1279525"/>
              <a:endParaRPr lang="ru-RU"/>
            </a:p>
          </p:txBody>
        </p:sp>
        <p:sp>
          <p:nvSpPr>
            <p:cNvPr id="25729" name="Oval 124"/>
            <p:cNvSpPr>
              <a:spLocks noChangeArrowheads="1"/>
            </p:cNvSpPr>
            <p:nvPr/>
          </p:nvSpPr>
          <p:spPr bwMode="auto">
            <a:xfrm>
              <a:off x="721" y="1120"/>
              <a:ext cx="19" cy="24"/>
            </a:xfrm>
            <a:prstGeom prst="ellipse">
              <a:avLst/>
            </a:prstGeom>
            <a:solidFill>
              <a:srgbClr val="FFF0DF"/>
            </a:solidFill>
            <a:ln w="9525">
              <a:noFill/>
              <a:round/>
              <a:headEnd/>
              <a:tailEnd/>
            </a:ln>
          </p:spPr>
          <p:txBody>
            <a:bodyPr lIns="127847" tIns="63931" rIns="127847" bIns="63931"/>
            <a:lstStyle/>
            <a:p>
              <a:pPr defTabSz="1279525"/>
              <a:endParaRPr lang="ru-RU"/>
            </a:p>
          </p:txBody>
        </p:sp>
        <p:sp>
          <p:nvSpPr>
            <p:cNvPr id="25730" name="Oval 125"/>
            <p:cNvSpPr>
              <a:spLocks noChangeArrowheads="1"/>
            </p:cNvSpPr>
            <p:nvPr/>
          </p:nvSpPr>
          <p:spPr bwMode="auto">
            <a:xfrm>
              <a:off x="725" y="1124"/>
              <a:ext cx="12" cy="16"/>
            </a:xfrm>
            <a:prstGeom prst="ellipse">
              <a:avLst/>
            </a:prstGeom>
            <a:solidFill>
              <a:srgbClr val="FFF7EE"/>
            </a:solidFill>
            <a:ln w="9525">
              <a:noFill/>
              <a:round/>
              <a:headEnd/>
              <a:tailEnd/>
            </a:ln>
          </p:spPr>
          <p:txBody>
            <a:bodyPr lIns="127847" tIns="63931" rIns="127847" bIns="63931"/>
            <a:lstStyle/>
            <a:p>
              <a:pPr defTabSz="1279525"/>
              <a:endParaRPr lang="ru-RU"/>
            </a:p>
          </p:txBody>
        </p:sp>
        <p:sp>
          <p:nvSpPr>
            <p:cNvPr id="25731" name="Oval 126"/>
            <p:cNvSpPr>
              <a:spLocks noChangeArrowheads="1"/>
            </p:cNvSpPr>
            <p:nvPr/>
          </p:nvSpPr>
          <p:spPr bwMode="auto">
            <a:xfrm>
              <a:off x="729" y="1128"/>
              <a:ext cx="8" cy="8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127847" tIns="63931" rIns="127847" bIns="63931"/>
            <a:lstStyle/>
            <a:p>
              <a:pPr defTabSz="1279525"/>
              <a:endParaRPr lang="ru-RU"/>
            </a:p>
          </p:txBody>
        </p:sp>
        <p:sp>
          <p:nvSpPr>
            <p:cNvPr id="25732" name="Freeform 127"/>
            <p:cNvSpPr>
              <a:spLocks noEditPoints="1"/>
            </p:cNvSpPr>
            <p:nvPr/>
          </p:nvSpPr>
          <p:spPr bwMode="auto">
            <a:xfrm>
              <a:off x="653" y="1055"/>
              <a:ext cx="163" cy="149"/>
            </a:xfrm>
            <a:custGeom>
              <a:avLst/>
              <a:gdLst>
                <a:gd name="T0" fmla="*/ 114 w 43"/>
                <a:gd name="T1" fmla="*/ 64 h 37"/>
                <a:gd name="T2" fmla="*/ 2183 w 43"/>
                <a:gd name="T3" fmla="*/ 1168 h 37"/>
                <a:gd name="T4" fmla="*/ 2127 w 43"/>
                <a:gd name="T5" fmla="*/ 1377 h 37"/>
                <a:gd name="T6" fmla="*/ 57 w 43"/>
                <a:gd name="T7" fmla="*/ 258 h 37"/>
                <a:gd name="T8" fmla="*/ 114 w 43"/>
                <a:gd name="T9" fmla="*/ 64 h 37"/>
                <a:gd name="T10" fmla="*/ 2183 w 43"/>
                <a:gd name="T11" fmla="*/ 1168 h 37"/>
                <a:gd name="T12" fmla="*/ 2343 w 43"/>
                <a:gd name="T13" fmla="*/ 1313 h 37"/>
                <a:gd name="T14" fmla="*/ 2183 w 43"/>
                <a:gd name="T15" fmla="*/ 1377 h 37"/>
                <a:gd name="T16" fmla="*/ 2127 w 43"/>
                <a:gd name="T17" fmla="*/ 1313 h 37"/>
                <a:gd name="T18" fmla="*/ 2183 w 43"/>
                <a:gd name="T19" fmla="*/ 1168 h 37"/>
                <a:gd name="T20" fmla="*/ 2183 w 43"/>
                <a:gd name="T21" fmla="*/ 1377 h 37"/>
                <a:gd name="T22" fmla="*/ 114 w 43"/>
                <a:gd name="T23" fmla="*/ 2416 h 37"/>
                <a:gd name="T24" fmla="*/ 57 w 43"/>
                <a:gd name="T25" fmla="*/ 2287 h 37"/>
                <a:gd name="T26" fmla="*/ 2127 w 43"/>
                <a:gd name="T27" fmla="*/ 1168 h 37"/>
                <a:gd name="T28" fmla="*/ 2183 w 43"/>
                <a:gd name="T29" fmla="*/ 1377 h 37"/>
                <a:gd name="T30" fmla="*/ 0 w 43"/>
                <a:gd name="T31" fmla="*/ 2352 h 37"/>
                <a:gd name="T32" fmla="*/ 0 w 43"/>
                <a:gd name="T33" fmla="*/ 2287 h 37"/>
                <a:gd name="T34" fmla="*/ 57 w 43"/>
                <a:gd name="T35" fmla="*/ 2287 h 37"/>
                <a:gd name="T36" fmla="*/ 114 w 43"/>
                <a:gd name="T37" fmla="*/ 2352 h 37"/>
                <a:gd name="T38" fmla="*/ 0 w 43"/>
                <a:gd name="T39" fmla="*/ 2352 h 37"/>
                <a:gd name="T40" fmla="*/ 159 w 43"/>
                <a:gd name="T41" fmla="*/ 2352 h 37"/>
                <a:gd name="T42" fmla="*/ 159 w 43"/>
                <a:gd name="T43" fmla="*/ 2352 h 37"/>
                <a:gd name="T44" fmla="*/ 0 w 43"/>
                <a:gd name="T45" fmla="*/ 2352 h 37"/>
                <a:gd name="T46" fmla="*/ 0 w 43"/>
                <a:gd name="T47" fmla="*/ 2352 h 37"/>
                <a:gd name="T48" fmla="*/ 159 w 43"/>
                <a:gd name="T49" fmla="*/ 2352 h 37"/>
                <a:gd name="T50" fmla="*/ 0 w 43"/>
                <a:gd name="T51" fmla="*/ 2352 h 37"/>
                <a:gd name="T52" fmla="*/ 0 w 43"/>
                <a:gd name="T53" fmla="*/ 129 h 37"/>
                <a:gd name="T54" fmla="*/ 159 w 43"/>
                <a:gd name="T55" fmla="*/ 129 h 37"/>
                <a:gd name="T56" fmla="*/ 159 w 43"/>
                <a:gd name="T57" fmla="*/ 2352 h 37"/>
                <a:gd name="T58" fmla="*/ 0 w 43"/>
                <a:gd name="T59" fmla="*/ 2352 h 37"/>
                <a:gd name="T60" fmla="*/ 0 w 43"/>
                <a:gd name="T61" fmla="*/ 129 h 37"/>
                <a:gd name="T62" fmla="*/ 0 w 43"/>
                <a:gd name="T63" fmla="*/ 0 h 37"/>
                <a:gd name="T64" fmla="*/ 114 w 43"/>
                <a:gd name="T65" fmla="*/ 64 h 37"/>
                <a:gd name="T66" fmla="*/ 114 w 43"/>
                <a:gd name="T67" fmla="*/ 129 h 37"/>
                <a:gd name="T68" fmla="*/ 0 w 43"/>
                <a:gd name="T69" fmla="*/ 129 h 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3"/>
                <a:gd name="T106" fmla="*/ 0 h 37"/>
                <a:gd name="T107" fmla="*/ 43 w 43"/>
                <a:gd name="T108" fmla="*/ 37 h 3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3" h="37">
                  <a:moveTo>
                    <a:pt x="2" y="1"/>
                  </a:moveTo>
                  <a:lnTo>
                    <a:pt x="40" y="18"/>
                  </a:lnTo>
                  <a:lnTo>
                    <a:pt x="39" y="21"/>
                  </a:lnTo>
                  <a:lnTo>
                    <a:pt x="1" y="4"/>
                  </a:lnTo>
                  <a:lnTo>
                    <a:pt x="2" y="1"/>
                  </a:lnTo>
                  <a:close/>
                  <a:moveTo>
                    <a:pt x="40" y="18"/>
                  </a:moveTo>
                  <a:lnTo>
                    <a:pt x="43" y="20"/>
                  </a:lnTo>
                  <a:lnTo>
                    <a:pt x="40" y="21"/>
                  </a:lnTo>
                  <a:lnTo>
                    <a:pt x="39" y="20"/>
                  </a:lnTo>
                  <a:lnTo>
                    <a:pt x="40" y="18"/>
                  </a:lnTo>
                  <a:close/>
                  <a:moveTo>
                    <a:pt x="40" y="21"/>
                  </a:moveTo>
                  <a:lnTo>
                    <a:pt x="2" y="37"/>
                  </a:lnTo>
                  <a:lnTo>
                    <a:pt x="1" y="35"/>
                  </a:lnTo>
                  <a:lnTo>
                    <a:pt x="39" y="18"/>
                  </a:lnTo>
                  <a:lnTo>
                    <a:pt x="40" y="21"/>
                  </a:lnTo>
                  <a:close/>
                  <a:moveTo>
                    <a:pt x="0" y="36"/>
                  </a:moveTo>
                  <a:lnTo>
                    <a:pt x="0" y="35"/>
                  </a:lnTo>
                  <a:lnTo>
                    <a:pt x="1" y="35"/>
                  </a:lnTo>
                  <a:lnTo>
                    <a:pt x="2" y="36"/>
                  </a:lnTo>
                  <a:lnTo>
                    <a:pt x="0" y="36"/>
                  </a:lnTo>
                  <a:close/>
                  <a:moveTo>
                    <a:pt x="3" y="36"/>
                  </a:moveTo>
                  <a:lnTo>
                    <a:pt x="3" y="36"/>
                  </a:lnTo>
                  <a:lnTo>
                    <a:pt x="0" y="36"/>
                  </a:lnTo>
                  <a:lnTo>
                    <a:pt x="3" y="36"/>
                  </a:lnTo>
                  <a:close/>
                  <a:moveTo>
                    <a:pt x="0" y="36"/>
                  </a:moveTo>
                  <a:lnTo>
                    <a:pt x="0" y="2"/>
                  </a:lnTo>
                  <a:lnTo>
                    <a:pt x="3" y="2"/>
                  </a:lnTo>
                  <a:lnTo>
                    <a:pt x="3" y="36"/>
                  </a:lnTo>
                  <a:lnTo>
                    <a:pt x="0" y="36"/>
                  </a:lnTo>
                  <a:close/>
                  <a:moveTo>
                    <a:pt x="0" y="2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 lIns="127847" tIns="63931" rIns="127847" bIns="63931"/>
            <a:lstStyle/>
            <a:p>
              <a:pPr defTabSz="1279525"/>
              <a:endParaRPr lang="ru-RU"/>
            </a:p>
          </p:txBody>
        </p:sp>
        <p:sp>
          <p:nvSpPr>
            <p:cNvPr id="25733" name="Rectangle 128"/>
            <p:cNvSpPr>
              <a:spLocks noChangeArrowheads="1"/>
            </p:cNvSpPr>
            <p:nvPr/>
          </p:nvSpPr>
          <p:spPr bwMode="auto">
            <a:xfrm>
              <a:off x="668" y="1105"/>
              <a:ext cx="104" cy="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279525"/>
              <a:r>
                <a:rPr lang="ru-RU" sz="1000" b="1" i="1">
                  <a:solidFill>
                    <a:srgbClr val="24211D"/>
                  </a:solidFill>
                  <a:latin typeface="Arial Narrow" pitchFamily="34" charset="0"/>
                </a:rPr>
                <a:t>АСФ</a:t>
              </a:r>
              <a:endParaRPr lang="ru-RU"/>
            </a:p>
          </p:txBody>
        </p:sp>
      </p:grpSp>
      <p:sp>
        <p:nvSpPr>
          <p:cNvPr id="25684" name="Freeform 129"/>
          <p:cNvSpPr>
            <a:spLocks/>
          </p:cNvSpPr>
          <p:nvPr/>
        </p:nvSpPr>
        <p:spPr bwMode="auto">
          <a:xfrm>
            <a:off x="9383713" y="8407400"/>
            <a:ext cx="182562" cy="158750"/>
          </a:xfrm>
          <a:custGeom>
            <a:avLst/>
            <a:gdLst>
              <a:gd name="T0" fmla="*/ 0 w 82"/>
              <a:gd name="T1" fmla="*/ 69313 h 71"/>
              <a:gd name="T2" fmla="*/ 2226 w 82"/>
              <a:gd name="T3" fmla="*/ 53662 h 71"/>
              <a:gd name="T4" fmla="*/ 11132 w 82"/>
              <a:gd name="T5" fmla="*/ 40246 h 71"/>
              <a:gd name="T6" fmla="*/ 20037 w 82"/>
              <a:gd name="T7" fmla="*/ 29067 h 71"/>
              <a:gd name="T8" fmla="*/ 31169 w 82"/>
              <a:gd name="T9" fmla="*/ 17887 h 71"/>
              <a:gd name="T10" fmla="*/ 46754 w 82"/>
              <a:gd name="T11" fmla="*/ 8944 h 71"/>
              <a:gd name="T12" fmla="*/ 64565 w 82"/>
              <a:gd name="T13" fmla="*/ 2236 h 71"/>
              <a:gd name="T14" fmla="*/ 80149 w 82"/>
              <a:gd name="T15" fmla="*/ 0 h 71"/>
              <a:gd name="T16" fmla="*/ 97960 w 82"/>
              <a:gd name="T17" fmla="*/ 0 h 71"/>
              <a:gd name="T18" fmla="*/ 117997 w 82"/>
              <a:gd name="T19" fmla="*/ 2236 h 71"/>
              <a:gd name="T20" fmla="*/ 133582 w 82"/>
              <a:gd name="T21" fmla="*/ 8944 h 71"/>
              <a:gd name="T22" fmla="*/ 149167 w 82"/>
              <a:gd name="T23" fmla="*/ 17887 h 71"/>
              <a:gd name="T24" fmla="*/ 160298 w 82"/>
              <a:gd name="T25" fmla="*/ 29067 h 71"/>
              <a:gd name="T26" fmla="*/ 171430 w 82"/>
              <a:gd name="T27" fmla="*/ 40246 h 71"/>
              <a:gd name="T28" fmla="*/ 178109 w 82"/>
              <a:gd name="T29" fmla="*/ 53662 h 71"/>
              <a:gd name="T30" fmla="*/ 182562 w 82"/>
              <a:gd name="T31" fmla="*/ 69313 h 71"/>
              <a:gd name="T32" fmla="*/ 182562 w 82"/>
              <a:gd name="T33" fmla="*/ 78257 h 71"/>
              <a:gd name="T34" fmla="*/ 180336 w 82"/>
              <a:gd name="T35" fmla="*/ 93908 h 71"/>
              <a:gd name="T36" fmla="*/ 175883 w 82"/>
              <a:gd name="T37" fmla="*/ 109560 h 71"/>
              <a:gd name="T38" fmla="*/ 164751 w 82"/>
              <a:gd name="T39" fmla="*/ 122975 h 71"/>
              <a:gd name="T40" fmla="*/ 155846 w 82"/>
              <a:gd name="T41" fmla="*/ 136391 h 71"/>
              <a:gd name="T42" fmla="*/ 142487 w 82"/>
              <a:gd name="T43" fmla="*/ 145335 h 71"/>
              <a:gd name="T44" fmla="*/ 124676 w 82"/>
              <a:gd name="T45" fmla="*/ 152042 h 71"/>
              <a:gd name="T46" fmla="*/ 109092 w 82"/>
              <a:gd name="T47" fmla="*/ 156514 h 71"/>
              <a:gd name="T48" fmla="*/ 89055 w 82"/>
              <a:gd name="T49" fmla="*/ 158750 h 71"/>
              <a:gd name="T50" fmla="*/ 71244 w 82"/>
              <a:gd name="T51" fmla="*/ 156514 h 71"/>
              <a:gd name="T52" fmla="*/ 53433 w 82"/>
              <a:gd name="T53" fmla="*/ 152042 h 71"/>
              <a:gd name="T54" fmla="*/ 40075 w 82"/>
              <a:gd name="T55" fmla="*/ 145335 h 71"/>
              <a:gd name="T56" fmla="*/ 24490 w 82"/>
              <a:gd name="T57" fmla="*/ 136391 h 71"/>
              <a:gd name="T58" fmla="*/ 15585 w 82"/>
              <a:gd name="T59" fmla="*/ 122975 h 71"/>
              <a:gd name="T60" fmla="*/ 6679 w 82"/>
              <a:gd name="T61" fmla="*/ 109560 h 71"/>
              <a:gd name="T62" fmla="*/ 2226 w 82"/>
              <a:gd name="T63" fmla="*/ 93908 h 71"/>
              <a:gd name="T64" fmla="*/ 0 w 82"/>
              <a:gd name="T65" fmla="*/ 78257 h 7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82"/>
              <a:gd name="T100" fmla="*/ 0 h 71"/>
              <a:gd name="T101" fmla="*/ 82 w 82"/>
              <a:gd name="T102" fmla="*/ 71 h 71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82" h="71">
                <a:moveTo>
                  <a:pt x="0" y="35"/>
                </a:moveTo>
                <a:lnTo>
                  <a:pt x="0" y="31"/>
                </a:lnTo>
                <a:lnTo>
                  <a:pt x="1" y="28"/>
                </a:lnTo>
                <a:lnTo>
                  <a:pt x="1" y="24"/>
                </a:lnTo>
                <a:lnTo>
                  <a:pt x="3" y="21"/>
                </a:lnTo>
                <a:lnTo>
                  <a:pt x="5" y="18"/>
                </a:lnTo>
                <a:lnTo>
                  <a:pt x="7" y="16"/>
                </a:lnTo>
                <a:lnTo>
                  <a:pt x="9" y="13"/>
                </a:lnTo>
                <a:lnTo>
                  <a:pt x="11" y="10"/>
                </a:lnTo>
                <a:lnTo>
                  <a:pt x="14" y="8"/>
                </a:lnTo>
                <a:lnTo>
                  <a:pt x="18" y="6"/>
                </a:lnTo>
                <a:lnTo>
                  <a:pt x="21" y="4"/>
                </a:lnTo>
                <a:lnTo>
                  <a:pt x="24" y="3"/>
                </a:lnTo>
                <a:lnTo>
                  <a:pt x="29" y="1"/>
                </a:lnTo>
                <a:lnTo>
                  <a:pt x="32" y="0"/>
                </a:lnTo>
                <a:lnTo>
                  <a:pt x="36" y="0"/>
                </a:lnTo>
                <a:lnTo>
                  <a:pt x="40" y="0"/>
                </a:lnTo>
                <a:lnTo>
                  <a:pt x="44" y="0"/>
                </a:lnTo>
                <a:lnTo>
                  <a:pt x="49" y="0"/>
                </a:lnTo>
                <a:lnTo>
                  <a:pt x="53" y="1"/>
                </a:lnTo>
                <a:lnTo>
                  <a:pt x="56" y="3"/>
                </a:lnTo>
                <a:lnTo>
                  <a:pt x="60" y="4"/>
                </a:lnTo>
                <a:lnTo>
                  <a:pt x="64" y="6"/>
                </a:lnTo>
                <a:lnTo>
                  <a:pt x="67" y="8"/>
                </a:lnTo>
                <a:lnTo>
                  <a:pt x="70" y="10"/>
                </a:lnTo>
                <a:lnTo>
                  <a:pt x="72" y="13"/>
                </a:lnTo>
                <a:lnTo>
                  <a:pt x="74" y="16"/>
                </a:lnTo>
                <a:lnTo>
                  <a:pt x="77" y="18"/>
                </a:lnTo>
                <a:lnTo>
                  <a:pt x="79" y="21"/>
                </a:lnTo>
                <a:lnTo>
                  <a:pt x="80" y="24"/>
                </a:lnTo>
                <a:lnTo>
                  <a:pt x="81" y="28"/>
                </a:lnTo>
                <a:lnTo>
                  <a:pt x="82" y="31"/>
                </a:lnTo>
                <a:lnTo>
                  <a:pt x="82" y="35"/>
                </a:lnTo>
                <a:lnTo>
                  <a:pt x="82" y="39"/>
                </a:lnTo>
                <a:lnTo>
                  <a:pt x="81" y="42"/>
                </a:lnTo>
                <a:lnTo>
                  <a:pt x="80" y="46"/>
                </a:lnTo>
                <a:lnTo>
                  <a:pt x="79" y="49"/>
                </a:lnTo>
                <a:lnTo>
                  <a:pt x="77" y="52"/>
                </a:lnTo>
                <a:lnTo>
                  <a:pt x="74" y="55"/>
                </a:lnTo>
                <a:lnTo>
                  <a:pt x="72" y="58"/>
                </a:lnTo>
                <a:lnTo>
                  <a:pt x="70" y="61"/>
                </a:lnTo>
                <a:lnTo>
                  <a:pt x="67" y="63"/>
                </a:lnTo>
                <a:lnTo>
                  <a:pt x="64" y="65"/>
                </a:lnTo>
                <a:lnTo>
                  <a:pt x="60" y="67"/>
                </a:lnTo>
                <a:lnTo>
                  <a:pt x="56" y="68"/>
                </a:lnTo>
                <a:lnTo>
                  <a:pt x="53" y="70"/>
                </a:lnTo>
                <a:lnTo>
                  <a:pt x="49" y="70"/>
                </a:lnTo>
                <a:lnTo>
                  <a:pt x="44" y="71"/>
                </a:lnTo>
                <a:lnTo>
                  <a:pt x="40" y="71"/>
                </a:lnTo>
                <a:lnTo>
                  <a:pt x="36" y="71"/>
                </a:lnTo>
                <a:lnTo>
                  <a:pt x="32" y="70"/>
                </a:lnTo>
                <a:lnTo>
                  <a:pt x="29" y="70"/>
                </a:lnTo>
                <a:lnTo>
                  <a:pt x="24" y="68"/>
                </a:lnTo>
                <a:lnTo>
                  <a:pt x="21" y="67"/>
                </a:lnTo>
                <a:lnTo>
                  <a:pt x="18" y="65"/>
                </a:lnTo>
                <a:lnTo>
                  <a:pt x="14" y="63"/>
                </a:lnTo>
                <a:lnTo>
                  <a:pt x="11" y="61"/>
                </a:lnTo>
                <a:lnTo>
                  <a:pt x="9" y="58"/>
                </a:lnTo>
                <a:lnTo>
                  <a:pt x="7" y="55"/>
                </a:lnTo>
                <a:lnTo>
                  <a:pt x="5" y="52"/>
                </a:lnTo>
                <a:lnTo>
                  <a:pt x="3" y="49"/>
                </a:lnTo>
                <a:lnTo>
                  <a:pt x="1" y="46"/>
                </a:lnTo>
                <a:lnTo>
                  <a:pt x="1" y="42"/>
                </a:lnTo>
                <a:lnTo>
                  <a:pt x="0" y="39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lIns="127847" tIns="63931" rIns="127847" bIns="63931"/>
          <a:lstStyle/>
          <a:p>
            <a:pPr defTabSz="1279525"/>
            <a:endParaRPr lang="ru-RU"/>
          </a:p>
        </p:txBody>
      </p:sp>
      <p:sp>
        <p:nvSpPr>
          <p:cNvPr id="25685" name="Freeform 130"/>
          <p:cNvSpPr>
            <a:spLocks/>
          </p:cNvSpPr>
          <p:nvPr/>
        </p:nvSpPr>
        <p:spPr bwMode="auto">
          <a:xfrm>
            <a:off x="9383713" y="8407400"/>
            <a:ext cx="182562" cy="158750"/>
          </a:xfrm>
          <a:custGeom>
            <a:avLst/>
            <a:gdLst>
              <a:gd name="T0" fmla="*/ 0 w 82"/>
              <a:gd name="T1" fmla="*/ 69313 h 71"/>
              <a:gd name="T2" fmla="*/ 2226 w 82"/>
              <a:gd name="T3" fmla="*/ 53662 h 71"/>
              <a:gd name="T4" fmla="*/ 11132 w 82"/>
              <a:gd name="T5" fmla="*/ 40246 h 71"/>
              <a:gd name="T6" fmla="*/ 20037 w 82"/>
              <a:gd name="T7" fmla="*/ 29067 h 71"/>
              <a:gd name="T8" fmla="*/ 31169 w 82"/>
              <a:gd name="T9" fmla="*/ 17887 h 71"/>
              <a:gd name="T10" fmla="*/ 46754 w 82"/>
              <a:gd name="T11" fmla="*/ 8944 h 71"/>
              <a:gd name="T12" fmla="*/ 64565 w 82"/>
              <a:gd name="T13" fmla="*/ 2236 h 71"/>
              <a:gd name="T14" fmla="*/ 80149 w 82"/>
              <a:gd name="T15" fmla="*/ 0 h 71"/>
              <a:gd name="T16" fmla="*/ 97960 w 82"/>
              <a:gd name="T17" fmla="*/ 0 h 71"/>
              <a:gd name="T18" fmla="*/ 117997 w 82"/>
              <a:gd name="T19" fmla="*/ 2236 h 71"/>
              <a:gd name="T20" fmla="*/ 133582 w 82"/>
              <a:gd name="T21" fmla="*/ 8944 h 71"/>
              <a:gd name="T22" fmla="*/ 149167 w 82"/>
              <a:gd name="T23" fmla="*/ 17887 h 71"/>
              <a:gd name="T24" fmla="*/ 160298 w 82"/>
              <a:gd name="T25" fmla="*/ 29067 h 71"/>
              <a:gd name="T26" fmla="*/ 171430 w 82"/>
              <a:gd name="T27" fmla="*/ 40246 h 71"/>
              <a:gd name="T28" fmla="*/ 178109 w 82"/>
              <a:gd name="T29" fmla="*/ 53662 h 71"/>
              <a:gd name="T30" fmla="*/ 182562 w 82"/>
              <a:gd name="T31" fmla="*/ 69313 h 71"/>
              <a:gd name="T32" fmla="*/ 182562 w 82"/>
              <a:gd name="T33" fmla="*/ 78257 h 71"/>
              <a:gd name="T34" fmla="*/ 180336 w 82"/>
              <a:gd name="T35" fmla="*/ 93908 h 71"/>
              <a:gd name="T36" fmla="*/ 175883 w 82"/>
              <a:gd name="T37" fmla="*/ 109560 h 71"/>
              <a:gd name="T38" fmla="*/ 164751 w 82"/>
              <a:gd name="T39" fmla="*/ 122975 h 71"/>
              <a:gd name="T40" fmla="*/ 155846 w 82"/>
              <a:gd name="T41" fmla="*/ 136391 h 71"/>
              <a:gd name="T42" fmla="*/ 142487 w 82"/>
              <a:gd name="T43" fmla="*/ 145335 h 71"/>
              <a:gd name="T44" fmla="*/ 124676 w 82"/>
              <a:gd name="T45" fmla="*/ 152042 h 71"/>
              <a:gd name="T46" fmla="*/ 109092 w 82"/>
              <a:gd name="T47" fmla="*/ 156514 h 71"/>
              <a:gd name="T48" fmla="*/ 89055 w 82"/>
              <a:gd name="T49" fmla="*/ 158750 h 71"/>
              <a:gd name="T50" fmla="*/ 71244 w 82"/>
              <a:gd name="T51" fmla="*/ 156514 h 71"/>
              <a:gd name="T52" fmla="*/ 53433 w 82"/>
              <a:gd name="T53" fmla="*/ 152042 h 71"/>
              <a:gd name="T54" fmla="*/ 40075 w 82"/>
              <a:gd name="T55" fmla="*/ 145335 h 71"/>
              <a:gd name="T56" fmla="*/ 24490 w 82"/>
              <a:gd name="T57" fmla="*/ 136391 h 71"/>
              <a:gd name="T58" fmla="*/ 15585 w 82"/>
              <a:gd name="T59" fmla="*/ 122975 h 71"/>
              <a:gd name="T60" fmla="*/ 6679 w 82"/>
              <a:gd name="T61" fmla="*/ 109560 h 71"/>
              <a:gd name="T62" fmla="*/ 2226 w 82"/>
              <a:gd name="T63" fmla="*/ 93908 h 71"/>
              <a:gd name="T64" fmla="*/ 0 w 82"/>
              <a:gd name="T65" fmla="*/ 78257 h 7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82"/>
              <a:gd name="T100" fmla="*/ 0 h 71"/>
              <a:gd name="T101" fmla="*/ 82 w 82"/>
              <a:gd name="T102" fmla="*/ 71 h 71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82" h="71">
                <a:moveTo>
                  <a:pt x="0" y="35"/>
                </a:moveTo>
                <a:lnTo>
                  <a:pt x="0" y="31"/>
                </a:lnTo>
                <a:lnTo>
                  <a:pt x="1" y="28"/>
                </a:lnTo>
                <a:lnTo>
                  <a:pt x="1" y="24"/>
                </a:lnTo>
                <a:lnTo>
                  <a:pt x="3" y="21"/>
                </a:lnTo>
                <a:lnTo>
                  <a:pt x="5" y="18"/>
                </a:lnTo>
                <a:lnTo>
                  <a:pt x="7" y="16"/>
                </a:lnTo>
                <a:lnTo>
                  <a:pt x="9" y="13"/>
                </a:lnTo>
                <a:lnTo>
                  <a:pt x="11" y="10"/>
                </a:lnTo>
                <a:lnTo>
                  <a:pt x="14" y="8"/>
                </a:lnTo>
                <a:lnTo>
                  <a:pt x="18" y="6"/>
                </a:lnTo>
                <a:lnTo>
                  <a:pt x="21" y="4"/>
                </a:lnTo>
                <a:lnTo>
                  <a:pt x="24" y="3"/>
                </a:lnTo>
                <a:lnTo>
                  <a:pt x="29" y="1"/>
                </a:lnTo>
                <a:lnTo>
                  <a:pt x="32" y="0"/>
                </a:lnTo>
                <a:lnTo>
                  <a:pt x="36" y="0"/>
                </a:lnTo>
                <a:lnTo>
                  <a:pt x="40" y="0"/>
                </a:lnTo>
                <a:lnTo>
                  <a:pt x="44" y="0"/>
                </a:lnTo>
                <a:lnTo>
                  <a:pt x="49" y="0"/>
                </a:lnTo>
                <a:lnTo>
                  <a:pt x="53" y="1"/>
                </a:lnTo>
                <a:lnTo>
                  <a:pt x="56" y="3"/>
                </a:lnTo>
                <a:lnTo>
                  <a:pt x="60" y="4"/>
                </a:lnTo>
                <a:lnTo>
                  <a:pt x="64" y="6"/>
                </a:lnTo>
                <a:lnTo>
                  <a:pt x="67" y="8"/>
                </a:lnTo>
                <a:lnTo>
                  <a:pt x="70" y="10"/>
                </a:lnTo>
                <a:lnTo>
                  <a:pt x="72" y="13"/>
                </a:lnTo>
                <a:lnTo>
                  <a:pt x="74" y="16"/>
                </a:lnTo>
                <a:lnTo>
                  <a:pt x="77" y="18"/>
                </a:lnTo>
                <a:lnTo>
                  <a:pt x="79" y="21"/>
                </a:lnTo>
                <a:lnTo>
                  <a:pt x="80" y="24"/>
                </a:lnTo>
                <a:lnTo>
                  <a:pt x="81" y="28"/>
                </a:lnTo>
                <a:lnTo>
                  <a:pt x="82" y="31"/>
                </a:lnTo>
                <a:lnTo>
                  <a:pt x="82" y="35"/>
                </a:lnTo>
                <a:lnTo>
                  <a:pt x="82" y="39"/>
                </a:lnTo>
                <a:lnTo>
                  <a:pt x="81" y="42"/>
                </a:lnTo>
                <a:lnTo>
                  <a:pt x="80" y="46"/>
                </a:lnTo>
                <a:lnTo>
                  <a:pt x="79" y="49"/>
                </a:lnTo>
                <a:lnTo>
                  <a:pt x="77" y="52"/>
                </a:lnTo>
                <a:lnTo>
                  <a:pt x="74" y="55"/>
                </a:lnTo>
                <a:lnTo>
                  <a:pt x="72" y="58"/>
                </a:lnTo>
                <a:lnTo>
                  <a:pt x="70" y="61"/>
                </a:lnTo>
                <a:lnTo>
                  <a:pt x="67" y="63"/>
                </a:lnTo>
                <a:lnTo>
                  <a:pt x="64" y="65"/>
                </a:lnTo>
                <a:lnTo>
                  <a:pt x="60" y="67"/>
                </a:lnTo>
                <a:lnTo>
                  <a:pt x="56" y="68"/>
                </a:lnTo>
                <a:lnTo>
                  <a:pt x="53" y="70"/>
                </a:lnTo>
                <a:lnTo>
                  <a:pt x="49" y="70"/>
                </a:lnTo>
                <a:lnTo>
                  <a:pt x="44" y="71"/>
                </a:lnTo>
                <a:lnTo>
                  <a:pt x="40" y="71"/>
                </a:lnTo>
                <a:lnTo>
                  <a:pt x="36" y="71"/>
                </a:lnTo>
                <a:lnTo>
                  <a:pt x="32" y="70"/>
                </a:lnTo>
                <a:lnTo>
                  <a:pt x="29" y="70"/>
                </a:lnTo>
                <a:lnTo>
                  <a:pt x="24" y="68"/>
                </a:lnTo>
                <a:lnTo>
                  <a:pt x="21" y="67"/>
                </a:lnTo>
                <a:lnTo>
                  <a:pt x="18" y="65"/>
                </a:lnTo>
                <a:lnTo>
                  <a:pt x="14" y="63"/>
                </a:lnTo>
                <a:lnTo>
                  <a:pt x="11" y="61"/>
                </a:lnTo>
                <a:lnTo>
                  <a:pt x="9" y="58"/>
                </a:lnTo>
                <a:lnTo>
                  <a:pt x="7" y="55"/>
                </a:lnTo>
                <a:lnTo>
                  <a:pt x="5" y="52"/>
                </a:lnTo>
                <a:lnTo>
                  <a:pt x="3" y="49"/>
                </a:lnTo>
                <a:lnTo>
                  <a:pt x="1" y="46"/>
                </a:lnTo>
                <a:lnTo>
                  <a:pt x="1" y="42"/>
                </a:lnTo>
                <a:lnTo>
                  <a:pt x="0" y="39"/>
                </a:lnTo>
                <a:lnTo>
                  <a:pt x="0" y="35"/>
                </a:lnTo>
                <a:close/>
              </a:path>
            </a:pathLst>
          </a:custGeom>
          <a:noFill/>
          <a:ln w="3175" cap="rnd">
            <a:solidFill>
              <a:srgbClr val="000000"/>
            </a:solidFill>
            <a:round/>
            <a:headEnd/>
            <a:tailEnd/>
          </a:ln>
        </p:spPr>
        <p:txBody>
          <a:bodyPr lIns="127847" tIns="63931" rIns="127847" bIns="63931"/>
          <a:lstStyle/>
          <a:p>
            <a:pPr defTabSz="1279525"/>
            <a:endParaRPr lang="ru-RU"/>
          </a:p>
        </p:txBody>
      </p:sp>
      <p:sp>
        <p:nvSpPr>
          <p:cNvPr id="25686" name="Freeform 131"/>
          <p:cNvSpPr>
            <a:spLocks/>
          </p:cNvSpPr>
          <p:nvPr/>
        </p:nvSpPr>
        <p:spPr bwMode="auto">
          <a:xfrm>
            <a:off x="9472613" y="8248650"/>
            <a:ext cx="128587" cy="158750"/>
          </a:xfrm>
          <a:custGeom>
            <a:avLst/>
            <a:gdLst>
              <a:gd name="T0" fmla="*/ 0 w 58"/>
              <a:gd name="T1" fmla="*/ 158750 h 72"/>
              <a:gd name="T2" fmla="*/ 55425 w 58"/>
              <a:gd name="T3" fmla="*/ 63941 h 72"/>
              <a:gd name="T4" fmla="*/ 55425 w 58"/>
              <a:gd name="T5" fmla="*/ 125677 h 72"/>
              <a:gd name="T6" fmla="*/ 128587 w 58"/>
              <a:gd name="T7" fmla="*/ 0 h 72"/>
              <a:gd name="T8" fmla="*/ 0 60000 65536"/>
              <a:gd name="T9" fmla="*/ 0 60000 65536"/>
              <a:gd name="T10" fmla="*/ 0 60000 65536"/>
              <a:gd name="T11" fmla="*/ 0 60000 65536"/>
              <a:gd name="T12" fmla="*/ 0 w 58"/>
              <a:gd name="T13" fmla="*/ 0 h 72"/>
              <a:gd name="T14" fmla="*/ 58 w 58"/>
              <a:gd name="T15" fmla="*/ 72 h 7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8" h="72">
                <a:moveTo>
                  <a:pt x="0" y="72"/>
                </a:moveTo>
                <a:lnTo>
                  <a:pt x="25" y="29"/>
                </a:lnTo>
                <a:lnTo>
                  <a:pt x="25" y="57"/>
                </a:lnTo>
                <a:lnTo>
                  <a:pt x="58" y="0"/>
                </a:lnTo>
              </a:path>
            </a:pathLst>
          </a:custGeom>
          <a:noFill/>
          <a:ln w="3175" cap="rnd">
            <a:solidFill>
              <a:srgbClr val="000000"/>
            </a:solidFill>
            <a:round/>
            <a:headEnd/>
            <a:tailEnd/>
          </a:ln>
        </p:spPr>
        <p:txBody>
          <a:bodyPr lIns="127847" tIns="63931" rIns="127847" bIns="63931"/>
          <a:lstStyle/>
          <a:p>
            <a:pPr defTabSz="1279525"/>
            <a:endParaRPr lang="ru-RU"/>
          </a:p>
        </p:txBody>
      </p:sp>
      <p:sp>
        <p:nvSpPr>
          <p:cNvPr id="25687" name="Freeform 132"/>
          <p:cNvSpPr>
            <a:spLocks/>
          </p:cNvSpPr>
          <p:nvPr/>
        </p:nvSpPr>
        <p:spPr bwMode="auto">
          <a:xfrm>
            <a:off x="9545638" y="8248650"/>
            <a:ext cx="55562" cy="47625"/>
          </a:xfrm>
          <a:custGeom>
            <a:avLst/>
            <a:gdLst>
              <a:gd name="T0" fmla="*/ 55562 w 25"/>
              <a:gd name="T1" fmla="*/ 47625 h 22"/>
              <a:gd name="T2" fmla="*/ 55562 w 25"/>
              <a:gd name="T3" fmla="*/ 0 h 22"/>
              <a:gd name="T4" fmla="*/ 0 w 25"/>
              <a:gd name="T5" fmla="*/ 32472 h 22"/>
              <a:gd name="T6" fmla="*/ 0 60000 65536"/>
              <a:gd name="T7" fmla="*/ 0 60000 65536"/>
              <a:gd name="T8" fmla="*/ 0 60000 65536"/>
              <a:gd name="T9" fmla="*/ 0 w 25"/>
              <a:gd name="T10" fmla="*/ 0 h 22"/>
              <a:gd name="T11" fmla="*/ 25 w 25"/>
              <a:gd name="T12" fmla="*/ 22 h 2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5" h="22">
                <a:moveTo>
                  <a:pt x="25" y="22"/>
                </a:moveTo>
                <a:lnTo>
                  <a:pt x="25" y="0"/>
                </a:lnTo>
                <a:lnTo>
                  <a:pt x="0" y="15"/>
                </a:lnTo>
              </a:path>
            </a:pathLst>
          </a:custGeom>
          <a:noFill/>
          <a:ln w="3175" cap="rnd">
            <a:solidFill>
              <a:srgbClr val="000000"/>
            </a:solidFill>
            <a:round/>
            <a:headEnd/>
            <a:tailEnd/>
          </a:ln>
        </p:spPr>
        <p:txBody>
          <a:bodyPr lIns="127847" tIns="63931" rIns="127847" bIns="63931"/>
          <a:lstStyle/>
          <a:p>
            <a:pPr defTabSz="1279525"/>
            <a:endParaRPr lang="ru-RU"/>
          </a:p>
        </p:txBody>
      </p:sp>
      <p:sp>
        <p:nvSpPr>
          <p:cNvPr id="25688" name="Freeform 133"/>
          <p:cNvSpPr>
            <a:spLocks/>
          </p:cNvSpPr>
          <p:nvPr/>
        </p:nvSpPr>
        <p:spPr bwMode="auto">
          <a:xfrm>
            <a:off x="9521825" y="8407400"/>
            <a:ext cx="179388" cy="158750"/>
          </a:xfrm>
          <a:custGeom>
            <a:avLst/>
            <a:gdLst>
              <a:gd name="T0" fmla="*/ 0 w 81"/>
              <a:gd name="T1" fmla="*/ 69313 h 71"/>
              <a:gd name="T2" fmla="*/ 4429 w 81"/>
              <a:gd name="T3" fmla="*/ 53662 h 71"/>
              <a:gd name="T4" fmla="*/ 11073 w 81"/>
              <a:gd name="T5" fmla="*/ 40246 h 71"/>
              <a:gd name="T6" fmla="*/ 19932 w 81"/>
              <a:gd name="T7" fmla="*/ 29067 h 71"/>
              <a:gd name="T8" fmla="*/ 33220 w 81"/>
              <a:gd name="T9" fmla="*/ 17887 h 71"/>
              <a:gd name="T10" fmla="*/ 46508 w 81"/>
              <a:gd name="T11" fmla="*/ 8944 h 71"/>
              <a:gd name="T12" fmla="*/ 62011 w 81"/>
              <a:gd name="T13" fmla="*/ 2236 h 71"/>
              <a:gd name="T14" fmla="*/ 79728 w 81"/>
              <a:gd name="T15" fmla="*/ 0 h 71"/>
              <a:gd name="T16" fmla="*/ 97445 w 81"/>
              <a:gd name="T17" fmla="*/ 0 h 71"/>
              <a:gd name="T18" fmla="*/ 117377 w 81"/>
              <a:gd name="T19" fmla="*/ 2236 h 71"/>
              <a:gd name="T20" fmla="*/ 132880 w 81"/>
              <a:gd name="T21" fmla="*/ 8944 h 71"/>
              <a:gd name="T22" fmla="*/ 146168 w 81"/>
              <a:gd name="T23" fmla="*/ 17887 h 71"/>
              <a:gd name="T24" fmla="*/ 159456 w 81"/>
              <a:gd name="T25" fmla="*/ 29067 h 71"/>
              <a:gd name="T26" fmla="*/ 168315 w 81"/>
              <a:gd name="T27" fmla="*/ 40246 h 71"/>
              <a:gd name="T28" fmla="*/ 174959 w 81"/>
              <a:gd name="T29" fmla="*/ 53662 h 71"/>
              <a:gd name="T30" fmla="*/ 179388 w 81"/>
              <a:gd name="T31" fmla="*/ 69313 h 71"/>
              <a:gd name="T32" fmla="*/ 179388 w 81"/>
              <a:gd name="T33" fmla="*/ 78257 h 71"/>
              <a:gd name="T34" fmla="*/ 177173 w 81"/>
              <a:gd name="T35" fmla="*/ 93908 h 71"/>
              <a:gd name="T36" fmla="*/ 172744 w 81"/>
              <a:gd name="T37" fmla="*/ 109560 h 71"/>
              <a:gd name="T38" fmla="*/ 163885 w 81"/>
              <a:gd name="T39" fmla="*/ 122975 h 71"/>
              <a:gd name="T40" fmla="*/ 152812 w 81"/>
              <a:gd name="T41" fmla="*/ 136391 h 71"/>
              <a:gd name="T42" fmla="*/ 139524 w 81"/>
              <a:gd name="T43" fmla="*/ 145335 h 71"/>
              <a:gd name="T44" fmla="*/ 124021 w 81"/>
              <a:gd name="T45" fmla="*/ 152042 h 71"/>
              <a:gd name="T46" fmla="*/ 106304 w 81"/>
              <a:gd name="T47" fmla="*/ 156514 h 71"/>
              <a:gd name="T48" fmla="*/ 88587 w 81"/>
              <a:gd name="T49" fmla="*/ 158750 h 71"/>
              <a:gd name="T50" fmla="*/ 70869 w 81"/>
              <a:gd name="T51" fmla="*/ 156514 h 71"/>
              <a:gd name="T52" fmla="*/ 53152 w 81"/>
              <a:gd name="T53" fmla="*/ 152042 h 71"/>
              <a:gd name="T54" fmla="*/ 39864 w 81"/>
              <a:gd name="T55" fmla="*/ 145335 h 71"/>
              <a:gd name="T56" fmla="*/ 26576 w 81"/>
              <a:gd name="T57" fmla="*/ 136391 h 71"/>
              <a:gd name="T58" fmla="*/ 13288 w 81"/>
              <a:gd name="T59" fmla="*/ 122975 h 71"/>
              <a:gd name="T60" fmla="*/ 6644 w 81"/>
              <a:gd name="T61" fmla="*/ 109560 h 71"/>
              <a:gd name="T62" fmla="*/ 0 w 81"/>
              <a:gd name="T63" fmla="*/ 93908 h 71"/>
              <a:gd name="T64" fmla="*/ 0 w 81"/>
              <a:gd name="T65" fmla="*/ 78257 h 7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81"/>
              <a:gd name="T100" fmla="*/ 0 h 71"/>
              <a:gd name="T101" fmla="*/ 81 w 81"/>
              <a:gd name="T102" fmla="*/ 71 h 71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81" h="71">
                <a:moveTo>
                  <a:pt x="0" y="35"/>
                </a:moveTo>
                <a:lnTo>
                  <a:pt x="0" y="31"/>
                </a:lnTo>
                <a:lnTo>
                  <a:pt x="0" y="28"/>
                </a:lnTo>
                <a:lnTo>
                  <a:pt x="2" y="24"/>
                </a:lnTo>
                <a:lnTo>
                  <a:pt x="3" y="21"/>
                </a:lnTo>
                <a:lnTo>
                  <a:pt x="5" y="18"/>
                </a:lnTo>
                <a:lnTo>
                  <a:pt x="6" y="16"/>
                </a:lnTo>
                <a:lnTo>
                  <a:pt x="9" y="13"/>
                </a:lnTo>
                <a:lnTo>
                  <a:pt x="12" y="10"/>
                </a:lnTo>
                <a:lnTo>
                  <a:pt x="15" y="8"/>
                </a:lnTo>
                <a:lnTo>
                  <a:pt x="18" y="6"/>
                </a:lnTo>
                <a:lnTo>
                  <a:pt x="21" y="4"/>
                </a:lnTo>
                <a:lnTo>
                  <a:pt x="24" y="3"/>
                </a:lnTo>
                <a:lnTo>
                  <a:pt x="28" y="1"/>
                </a:lnTo>
                <a:lnTo>
                  <a:pt x="32" y="0"/>
                </a:lnTo>
                <a:lnTo>
                  <a:pt x="36" y="0"/>
                </a:lnTo>
                <a:lnTo>
                  <a:pt x="40" y="0"/>
                </a:lnTo>
                <a:lnTo>
                  <a:pt x="44" y="0"/>
                </a:lnTo>
                <a:lnTo>
                  <a:pt x="48" y="0"/>
                </a:lnTo>
                <a:lnTo>
                  <a:pt x="53" y="1"/>
                </a:lnTo>
                <a:lnTo>
                  <a:pt x="56" y="3"/>
                </a:lnTo>
                <a:lnTo>
                  <a:pt x="60" y="4"/>
                </a:lnTo>
                <a:lnTo>
                  <a:pt x="63" y="6"/>
                </a:lnTo>
                <a:lnTo>
                  <a:pt x="66" y="8"/>
                </a:lnTo>
                <a:lnTo>
                  <a:pt x="69" y="10"/>
                </a:lnTo>
                <a:lnTo>
                  <a:pt x="72" y="13"/>
                </a:lnTo>
                <a:lnTo>
                  <a:pt x="74" y="16"/>
                </a:lnTo>
                <a:lnTo>
                  <a:pt x="76" y="18"/>
                </a:lnTo>
                <a:lnTo>
                  <a:pt x="78" y="21"/>
                </a:lnTo>
                <a:lnTo>
                  <a:pt x="79" y="24"/>
                </a:lnTo>
                <a:lnTo>
                  <a:pt x="80" y="28"/>
                </a:lnTo>
                <a:lnTo>
                  <a:pt x="81" y="31"/>
                </a:lnTo>
                <a:lnTo>
                  <a:pt x="81" y="35"/>
                </a:lnTo>
                <a:lnTo>
                  <a:pt x="81" y="39"/>
                </a:lnTo>
                <a:lnTo>
                  <a:pt x="80" y="42"/>
                </a:lnTo>
                <a:lnTo>
                  <a:pt x="79" y="46"/>
                </a:lnTo>
                <a:lnTo>
                  <a:pt x="78" y="49"/>
                </a:lnTo>
                <a:lnTo>
                  <a:pt x="76" y="52"/>
                </a:lnTo>
                <a:lnTo>
                  <a:pt x="74" y="55"/>
                </a:lnTo>
                <a:lnTo>
                  <a:pt x="72" y="58"/>
                </a:lnTo>
                <a:lnTo>
                  <a:pt x="69" y="61"/>
                </a:lnTo>
                <a:lnTo>
                  <a:pt x="66" y="63"/>
                </a:lnTo>
                <a:lnTo>
                  <a:pt x="63" y="65"/>
                </a:lnTo>
                <a:lnTo>
                  <a:pt x="60" y="67"/>
                </a:lnTo>
                <a:lnTo>
                  <a:pt x="56" y="68"/>
                </a:lnTo>
                <a:lnTo>
                  <a:pt x="53" y="70"/>
                </a:lnTo>
                <a:lnTo>
                  <a:pt x="48" y="70"/>
                </a:lnTo>
                <a:lnTo>
                  <a:pt x="44" y="71"/>
                </a:lnTo>
                <a:lnTo>
                  <a:pt x="40" y="71"/>
                </a:lnTo>
                <a:lnTo>
                  <a:pt x="36" y="71"/>
                </a:lnTo>
                <a:lnTo>
                  <a:pt x="32" y="70"/>
                </a:lnTo>
                <a:lnTo>
                  <a:pt x="28" y="70"/>
                </a:lnTo>
                <a:lnTo>
                  <a:pt x="24" y="68"/>
                </a:lnTo>
                <a:lnTo>
                  <a:pt x="21" y="67"/>
                </a:lnTo>
                <a:lnTo>
                  <a:pt x="18" y="65"/>
                </a:lnTo>
                <a:lnTo>
                  <a:pt x="15" y="63"/>
                </a:lnTo>
                <a:lnTo>
                  <a:pt x="12" y="61"/>
                </a:lnTo>
                <a:lnTo>
                  <a:pt x="9" y="58"/>
                </a:lnTo>
                <a:lnTo>
                  <a:pt x="6" y="55"/>
                </a:lnTo>
                <a:lnTo>
                  <a:pt x="5" y="52"/>
                </a:lnTo>
                <a:lnTo>
                  <a:pt x="3" y="49"/>
                </a:lnTo>
                <a:lnTo>
                  <a:pt x="2" y="46"/>
                </a:lnTo>
                <a:lnTo>
                  <a:pt x="0" y="42"/>
                </a:lnTo>
                <a:lnTo>
                  <a:pt x="0" y="39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lIns="127847" tIns="63931" rIns="127847" bIns="63931"/>
          <a:lstStyle/>
          <a:p>
            <a:pPr defTabSz="1279525"/>
            <a:endParaRPr lang="ru-RU"/>
          </a:p>
        </p:txBody>
      </p:sp>
      <p:sp>
        <p:nvSpPr>
          <p:cNvPr id="25689" name="Freeform 134"/>
          <p:cNvSpPr>
            <a:spLocks/>
          </p:cNvSpPr>
          <p:nvPr/>
        </p:nvSpPr>
        <p:spPr bwMode="auto">
          <a:xfrm>
            <a:off x="9521825" y="8407400"/>
            <a:ext cx="179388" cy="158750"/>
          </a:xfrm>
          <a:custGeom>
            <a:avLst/>
            <a:gdLst>
              <a:gd name="T0" fmla="*/ 0 w 81"/>
              <a:gd name="T1" fmla="*/ 69313 h 71"/>
              <a:gd name="T2" fmla="*/ 4429 w 81"/>
              <a:gd name="T3" fmla="*/ 53662 h 71"/>
              <a:gd name="T4" fmla="*/ 11073 w 81"/>
              <a:gd name="T5" fmla="*/ 40246 h 71"/>
              <a:gd name="T6" fmla="*/ 19932 w 81"/>
              <a:gd name="T7" fmla="*/ 29067 h 71"/>
              <a:gd name="T8" fmla="*/ 33220 w 81"/>
              <a:gd name="T9" fmla="*/ 17887 h 71"/>
              <a:gd name="T10" fmla="*/ 46508 w 81"/>
              <a:gd name="T11" fmla="*/ 8944 h 71"/>
              <a:gd name="T12" fmla="*/ 62011 w 81"/>
              <a:gd name="T13" fmla="*/ 2236 h 71"/>
              <a:gd name="T14" fmla="*/ 79728 w 81"/>
              <a:gd name="T15" fmla="*/ 0 h 71"/>
              <a:gd name="T16" fmla="*/ 97445 w 81"/>
              <a:gd name="T17" fmla="*/ 0 h 71"/>
              <a:gd name="T18" fmla="*/ 117377 w 81"/>
              <a:gd name="T19" fmla="*/ 2236 h 71"/>
              <a:gd name="T20" fmla="*/ 132880 w 81"/>
              <a:gd name="T21" fmla="*/ 8944 h 71"/>
              <a:gd name="T22" fmla="*/ 146168 w 81"/>
              <a:gd name="T23" fmla="*/ 17887 h 71"/>
              <a:gd name="T24" fmla="*/ 159456 w 81"/>
              <a:gd name="T25" fmla="*/ 29067 h 71"/>
              <a:gd name="T26" fmla="*/ 168315 w 81"/>
              <a:gd name="T27" fmla="*/ 40246 h 71"/>
              <a:gd name="T28" fmla="*/ 174959 w 81"/>
              <a:gd name="T29" fmla="*/ 53662 h 71"/>
              <a:gd name="T30" fmla="*/ 179388 w 81"/>
              <a:gd name="T31" fmla="*/ 69313 h 71"/>
              <a:gd name="T32" fmla="*/ 179388 w 81"/>
              <a:gd name="T33" fmla="*/ 78257 h 71"/>
              <a:gd name="T34" fmla="*/ 177173 w 81"/>
              <a:gd name="T35" fmla="*/ 93908 h 71"/>
              <a:gd name="T36" fmla="*/ 172744 w 81"/>
              <a:gd name="T37" fmla="*/ 109560 h 71"/>
              <a:gd name="T38" fmla="*/ 163885 w 81"/>
              <a:gd name="T39" fmla="*/ 122975 h 71"/>
              <a:gd name="T40" fmla="*/ 152812 w 81"/>
              <a:gd name="T41" fmla="*/ 136391 h 71"/>
              <a:gd name="T42" fmla="*/ 139524 w 81"/>
              <a:gd name="T43" fmla="*/ 145335 h 71"/>
              <a:gd name="T44" fmla="*/ 124021 w 81"/>
              <a:gd name="T45" fmla="*/ 152042 h 71"/>
              <a:gd name="T46" fmla="*/ 106304 w 81"/>
              <a:gd name="T47" fmla="*/ 156514 h 71"/>
              <a:gd name="T48" fmla="*/ 88587 w 81"/>
              <a:gd name="T49" fmla="*/ 158750 h 71"/>
              <a:gd name="T50" fmla="*/ 70869 w 81"/>
              <a:gd name="T51" fmla="*/ 156514 h 71"/>
              <a:gd name="T52" fmla="*/ 53152 w 81"/>
              <a:gd name="T53" fmla="*/ 152042 h 71"/>
              <a:gd name="T54" fmla="*/ 39864 w 81"/>
              <a:gd name="T55" fmla="*/ 145335 h 71"/>
              <a:gd name="T56" fmla="*/ 26576 w 81"/>
              <a:gd name="T57" fmla="*/ 136391 h 71"/>
              <a:gd name="T58" fmla="*/ 13288 w 81"/>
              <a:gd name="T59" fmla="*/ 122975 h 71"/>
              <a:gd name="T60" fmla="*/ 6644 w 81"/>
              <a:gd name="T61" fmla="*/ 109560 h 71"/>
              <a:gd name="T62" fmla="*/ 0 w 81"/>
              <a:gd name="T63" fmla="*/ 93908 h 71"/>
              <a:gd name="T64" fmla="*/ 0 w 81"/>
              <a:gd name="T65" fmla="*/ 78257 h 7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81"/>
              <a:gd name="T100" fmla="*/ 0 h 71"/>
              <a:gd name="T101" fmla="*/ 81 w 81"/>
              <a:gd name="T102" fmla="*/ 71 h 71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81" h="71">
                <a:moveTo>
                  <a:pt x="0" y="35"/>
                </a:moveTo>
                <a:lnTo>
                  <a:pt x="0" y="31"/>
                </a:lnTo>
                <a:lnTo>
                  <a:pt x="0" y="28"/>
                </a:lnTo>
                <a:lnTo>
                  <a:pt x="2" y="24"/>
                </a:lnTo>
                <a:lnTo>
                  <a:pt x="3" y="21"/>
                </a:lnTo>
                <a:lnTo>
                  <a:pt x="5" y="18"/>
                </a:lnTo>
                <a:lnTo>
                  <a:pt x="6" y="16"/>
                </a:lnTo>
                <a:lnTo>
                  <a:pt x="9" y="13"/>
                </a:lnTo>
                <a:lnTo>
                  <a:pt x="12" y="10"/>
                </a:lnTo>
                <a:lnTo>
                  <a:pt x="15" y="8"/>
                </a:lnTo>
                <a:lnTo>
                  <a:pt x="18" y="6"/>
                </a:lnTo>
                <a:lnTo>
                  <a:pt x="21" y="4"/>
                </a:lnTo>
                <a:lnTo>
                  <a:pt x="24" y="3"/>
                </a:lnTo>
                <a:lnTo>
                  <a:pt x="28" y="1"/>
                </a:lnTo>
                <a:lnTo>
                  <a:pt x="32" y="0"/>
                </a:lnTo>
                <a:lnTo>
                  <a:pt x="36" y="0"/>
                </a:lnTo>
                <a:lnTo>
                  <a:pt x="40" y="0"/>
                </a:lnTo>
                <a:lnTo>
                  <a:pt x="44" y="0"/>
                </a:lnTo>
                <a:lnTo>
                  <a:pt x="48" y="0"/>
                </a:lnTo>
                <a:lnTo>
                  <a:pt x="53" y="1"/>
                </a:lnTo>
                <a:lnTo>
                  <a:pt x="56" y="3"/>
                </a:lnTo>
                <a:lnTo>
                  <a:pt x="60" y="4"/>
                </a:lnTo>
                <a:lnTo>
                  <a:pt x="63" y="6"/>
                </a:lnTo>
                <a:lnTo>
                  <a:pt x="66" y="8"/>
                </a:lnTo>
                <a:lnTo>
                  <a:pt x="69" y="10"/>
                </a:lnTo>
                <a:lnTo>
                  <a:pt x="72" y="13"/>
                </a:lnTo>
                <a:lnTo>
                  <a:pt x="74" y="16"/>
                </a:lnTo>
                <a:lnTo>
                  <a:pt x="76" y="18"/>
                </a:lnTo>
                <a:lnTo>
                  <a:pt x="78" y="21"/>
                </a:lnTo>
                <a:lnTo>
                  <a:pt x="79" y="24"/>
                </a:lnTo>
                <a:lnTo>
                  <a:pt x="80" y="28"/>
                </a:lnTo>
                <a:lnTo>
                  <a:pt x="81" y="31"/>
                </a:lnTo>
                <a:lnTo>
                  <a:pt x="81" y="35"/>
                </a:lnTo>
                <a:lnTo>
                  <a:pt x="81" y="39"/>
                </a:lnTo>
                <a:lnTo>
                  <a:pt x="80" y="42"/>
                </a:lnTo>
                <a:lnTo>
                  <a:pt x="79" y="46"/>
                </a:lnTo>
                <a:lnTo>
                  <a:pt x="78" y="49"/>
                </a:lnTo>
                <a:lnTo>
                  <a:pt x="76" y="52"/>
                </a:lnTo>
                <a:lnTo>
                  <a:pt x="74" y="55"/>
                </a:lnTo>
                <a:lnTo>
                  <a:pt x="72" y="58"/>
                </a:lnTo>
                <a:lnTo>
                  <a:pt x="69" y="61"/>
                </a:lnTo>
                <a:lnTo>
                  <a:pt x="66" y="63"/>
                </a:lnTo>
                <a:lnTo>
                  <a:pt x="63" y="65"/>
                </a:lnTo>
                <a:lnTo>
                  <a:pt x="60" y="67"/>
                </a:lnTo>
                <a:lnTo>
                  <a:pt x="56" y="68"/>
                </a:lnTo>
                <a:lnTo>
                  <a:pt x="53" y="70"/>
                </a:lnTo>
                <a:lnTo>
                  <a:pt x="48" y="70"/>
                </a:lnTo>
                <a:lnTo>
                  <a:pt x="44" y="71"/>
                </a:lnTo>
                <a:lnTo>
                  <a:pt x="40" y="71"/>
                </a:lnTo>
                <a:lnTo>
                  <a:pt x="36" y="71"/>
                </a:lnTo>
                <a:lnTo>
                  <a:pt x="32" y="70"/>
                </a:lnTo>
                <a:lnTo>
                  <a:pt x="28" y="70"/>
                </a:lnTo>
                <a:lnTo>
                  <a:pt x="24" y="68"/>
                </a:lnTo>
                <a:lnTo>
                  <a:pt x="21" y="67"/>
                </a:lnTo>
                <a:lnTo>
                  <a:pt x="18" y="65"/>
                </a:lnTo>
                <a:lnTo>
                  <a:pt x="15" y="63"/>
                </a:lnTo>
                <a:lnTo>
                  <a:pt x="12" y="61"/>
                </a:lnTo>
                <a:lnTo>
                  <a:pt x="9" y="58"/>
                </a:lnTo>
                <a:lnTo>
                  <a:pt x="6" y="55"/>
                </a:lnTo>
                <a:lnTo>
                  <a:pt x="5" y="52"/>
                </a:lnTo>
                <a:lnTo>
                  <a:pt x="3" y="49"/>
                </a:lnTo>
                <a:lnTo>
                  <a:pt x="2" y="46"/>
                </a:lnTo>
                <a:lnTo>
                  <a:pt x="0" y="42"/>
                </a:lnTo>
                <a:lnTo>
                  <a:pt x="0" y="39"/>
                </a:lnTo>
                <a:lnTo>
                  <a:pt x="0" y="35"/>
                </a:lnTo>
                <a:close/>
              </a:path>
            </a:pathLst>
          </a:custGeom>
          <a:noFill/>
          <a:ln w="3175" cap="rnd">
            <a:solidFill>
              <a:srgbClr val="000000"/>
            </a:solidFill>
            <a:round/>
            <a:headEnd/>
            <a:tailEnd/>
          </a:ln>
        </p:spPr>
        <p:txBody>
          <a:bodyPr lIns="127847" tIns="63931" rIns="127847" bIns="63931"/>
          <a:lstStyle/>
          <a:p>
            <a:pPr defTabSz="1279525"/>
            <a:endParaRPr lang="ru-RU"/>
          </a:p>
        </p:txBody>
      </p:sp>
      <p:sp>
        <p:nvSpPr>
          <p:cNvPr id="25690" name="Freeform 135"/>
          <p:cNvSpPr>
            <a:spLocks/>
          </p:cNvSpPr>
          <p:nvPr/>
        </p:nvSpPr>
        <p:spPr bwMode="auto">
          <a:xfrm>
            <a:off x="9610725" y="8248650"/>
            <a:ext cx="128588" cy="158750"/>
          </a:xfrm>
          <a:custGeom>
            <a:avLst/>
            <a:gdLst>
              <a:gd name="T0" fmla="*/ 0 w 58"/>
              <a:gd name="T1" fmla="*/ 158750 h 72"/>
              <a:gd name="T2" fmla="*/ 55426 w 58"/>
              <a:gd name="T3" fmla="*/ 63941 h 72"/>
              <a:gd name="T4" fmla="*/ 55426 w 58"/>
              <a:gd name="T5" fmla="*/ 125677 h 72"/>
              <a:gd name="T6" fmla="*/ 128588 w 58"/>
              <a:gd name="T7" fmla="*/ 0 h 72"/>
              <a:gd name="T8" fmla="*/ 0 60000 65536"/>
              <a:gd name="T9" fmla="*/ 0 60000 65536"/>
              <a:gd name="T10" fmla="*/ 0 60000 65536"/>
              <a:gd name="T11" fmla="*/ 0 60000 65536"/>
              <a:gd name="T12" fmla="*/ 0 w 58"/>
              <a:gd name="T13" fmla="*/ 0 h 72"/>
              <a:gd name="T14" fmla="*/ 58 w 58"/>
              <a:gd name="T15" fmla="*/ 72 h 7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8" h="72">
                <a:moveTo>
                  <a:pt x="0" y="72"/>
                </a:moveTo>
                <a:lnTo>
                  <a:pt x="25" y="29"/>
                </a:lnTo>
                <a:lnTo>
                  <a:pt x="25" y="57"/>
                </a:lnTo>
                <a:lnTo>
                  <a:pt x="58" y="0"/>
                </a:lnTo>
              </a:path>
            </a:pathLst>
          </a:custGeom>
          <a:noFill/>
          <a:ln w="3175" cap="rnd">
            <a:solidFill>
              <a:srgbClr val="000000"/>
            </a:solidFill>
            <a:round/>
            <a:headEnd/>
            <a:tailEnd/>
          </a:ln>
        </p:spPr>
        <p:txBody>
          <a:bodyPr lIns="127847" tIns="63931" rIns="127847" bIns="63931"/>
          <a:lstStyle/>
          <a:p>
            <a:pPr defTabSz="1279525"/>
            <a:endParaRPr lang="ru-RU"/>
          </a:p>
        </p:txBody>
      </p:sp>
      <p:sp>
        <p:nvSpPr>
          <p:cNvPr id="25691" name="Freeform 136"/>
          <p:cNvSpPr>
            <a:spLocks/>
          </p:cNvSpPr>
          <p:nvPr/>
        </p:nvSpPr>
        <p:spPr bwMode="auto">
          <a:xfrm>
            <a:off x="9683750" y="8248650"/>
            <a:ext cx="55563" cy="47625"/>
          </a:xfrm>
          <a:custGeom>
            <a:avLst/>
            <a:gdLst>
              <a:gd name="T0" fmla="*/ 55563 w 25"/>
              <a:gd name="T1" fmla="*/ 47625 h 22"/>
              <a:gd name="T2" fmla="*/ 55563 w 25"/>
              <a:gd name="T3" fmla="*/ 0 h 22"/>
              <a:gd name="T4" fmla="*/ 0 w 25"/>
              <a:gd name="T5" fmla="*/ 32472 h 22"/>
              <a:gd name="T6" fmla="*/ 0 60000 65536"/>
              <a:gd name="T7" fmla="*/ 0 60000 65536"/>
              <a:gd name="T8" fmla="*/ 0 60000 65536"/>
              <a:gd name="T9" fmla="*/ 0 w 25"/>
              <a:gd name="T10" fmla="*/ 0 h 22"/>
              <a:gd name="T11" fmla="*/ 25 w 25"/>
              <a:gd name="T12" fmla="*/ 22 h 2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5" h="22">
                <a:moveTo>
                  <a:pt x="25" y="22"/>
                </a:moveTo>
                <a:lnTo>
                  <a:pt x="25" y="0"/>
                </a:lnTo>
                <a:lnTo>
                  <a:pt x="0" y="15"/>
                </a:lnTo>
              </a:path>
            </a:pathLst>
          </a:custGeom>
          <a:noFill/>
          <a:ln w="3175" cap="rnd">
            <a:solidFill>
              <a:srgbClr val="000000"/>
            </a:solidFill>
            <a:round/>
            <a:headEnd/>
            <a:tailEnd/>
          </a:ln>
        </p:spPr>
        <p:txBody>
          <a:bodyPr lIns="127847" tIns="63931" rIns="127847" bIns="63931"/>
          <a:lstStyle/>
          <a:p>
            <a:pPr defTabSz="1279525"/>
            <a:endParaRPr lang="ru-RU"/>
          </a:p>
        </p:txBody>
      </p:sp>
      <p:sp>
        <p:nvSpPr>
          <p:cNvPr id="25692" name="Freeform 137"/>
          <p:cNvSpPr>
            <a:spLocks/>
          </p:cNvSpPr>
          <p:nvPr/>
        </p:nvSpPr>
        <p:spPr bwMode="auto">
          <a:xfrm>
            <a:off x="9656763" y="8407400"/>
            <a:ext cx="182562" cy="158750"/>
          </a:xfrm>
          <a:custGeom>
            <a:avLst/>
            <a:gdLst>
              <a:gd name="T0" fmla="*/ 0 w 82"/>
              <a:gd name="T1" fmla="*/ 69313 h 71"/>
              <a:gd name="T2" fmla="*/ 4453 w 82"/>
              <a:gd name="T3" fmla="*/ 53662 h 71"/>
              <a:gd name="T4" fmla="*/ 11132 w 82"/>
              <a:gd name="T5" fmla="*/ 40246 h 71"/>
              <a:gd name="T6" fmla="*/ 20037 w 82"/>
              <a:gd name="T7" fmla="*/ 29067 h 71"/>
              <a:gd name="T8" fmla="*/ 33395 w 82"/>
              <a:gd name="T9" fmla="*/ 17887 h 71"/>
              <a:gd name="T10" fmla="*/ 48980 w 82"/>
              <a:gd name="T11" fmla="*/ 8944 h 71"/>
              <a:gd name="T12" fmla="*/ 64565 w 82"/>
              <a:gd name="T13" fmla="*/ 2236 h 71"/>
              <a:gd name="T14" fmla="*/ 82376 w 82"/>
              <a:gd name="T15" fmla="*/ 0 h 71"/>
              <a:gd name="T16" fmla="*/ 102413 w 82"/>
              <a:gd name="T17" fmla="*/ 0 h 71"/>
              <a:gd name="T18" fmla="*/ 117997 w 82"/>
              <a:gd name="T19" fmla="*/ 2236 h 71"/>
              <a:gd name="T20" fmla="*/ 133582 w 82"/>
              <a:gd name="T21" fmla="*/ 8944 h 71"/>
              <a:gd name="T22" fmla="*/ 149167 w 82"/>
              <a:gd name="T23" fmla="*/ 17887 h 71"/>
              <a:gd name="T24" fmla="*/ 162525 w 82"/>
              <a:gd name="T25" fmla="*/ 29067 h 71"/>
              <a:gd name="T26" fmla="*/ 171430 w 82"/>
              <a:gd name="T27" fmla="*/ 40246 h 71"/>
              <a:gd name="T28" fmla="*/ 178109 w 82"/>
              <a:gd name="T29" fmla="*/ 53662 h 71"/>
              <a:gd name="T30" fmla="*/ 182562 w 82"/>
              <a:gd name="T31" fmla="*/ 69313 h 71"/>
              <a:gd name="T32" fmla="*/ 182562 w 82"/>
              <a:gd name="T33" fmla="*/ 78257 h 71"/>
              <a:gd name="T34" fmla="*/ 180336 w 82"/>
              <a:gd name="T35" fmla="*/ 93908 h 71"/>
              <a:gd name="T36" fmla="*/ 175883 w 82"/>
              <a:gd name="T37" fmla="*/ 109560 h 71"/>
              <a:gd name="T38" fmla="*/ 166977 w 82"/>
              <a:gd name="T39" fmla="*/ 122975 h 71"/>
              <a:gd name="T40" fmla="*/ 155846 w 82"/>
              <a:gd name="T41" fmla="*/ 136391 h 71"/>
              <a:gd name="T42" fmla="*/ 142487 w 82"/>
              <a:gd name="T43" fmla="*/ 145335 h 71"/>
              <a:gd name="T44" fmla="*/ 126903 w 82"/>
              <a:gd name="T45" fmla="*/ 152042 h 71"/>
              <a:gd name="T46" fmla="*/ 109092 w 82"/>
              <a:gd name="T47" fmla="*/ 156514 h 71"/>
              <a:gd name="T48" fmla="*/ 91281 w 82"/>
              <a:gd name="T49" fmla="*/ 158750 h 71"/>
              <a:gd name="T50" fmla="*/ 73470 w 82"/>
              <a:gd name="T51" fmla="*/ 156514 h 71"/>
              <a:gd name="T52" fmla="*/ 55659 w 82"/>
              <a:gd name="T53" fmla="*/ 152042 h 71"/>
              <a:gd name="T54" fmla="*/ 40075 w 82"/>
              <a:gd name="T55" fmla="*/ 145335 h 71"/>
              <a:gd name="T56" fmla="*/ 26716 w 82"/>
              <a:gd name="T57" fmla="*/ 136391 h 71"/>
              <a:gd name="T58" fmla="*/ 15585 w 82"/>
              <a:gd name="T59" fmla="*/ 122975 h 71"/>
              <a:gd name="T60" fmla="*/ 6679 w 82"/>
              <a:gd name="T61" fmla="*/ 109560 h 71"/>
              <a:gd name="T62" fmla="*/ 2226 w 82"/>
              <a:gd name="T63" fmla="*/ 93908 h 71"/>
              <a:gd name="T64" fmla="*/ 0 w 82"/>
              <a:gd name="T65" fmla="*/ 78257 h 7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82"/>
              <a:gd name="T100" fmla="*/ 0 h 71"/>
              <a:gd name="T101" fmla="*/ 82 w 82"/>
              <a:gd name="T102" fmla="*/ 71 h 71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82" h="71">
                <a:moveTo>
                  <a:pt x="0" y="35"/>
                </a:moveTo>
                <a:lnTo>
                  <a:pt x="0" y="31"/>
                </a:lnTo>
                <a:lnTo>
                  <a:pt x="1" y="28"/>
                </a:lnTo>
                <a:lnTo>
                  <a:pt x="2" y="24"/>
                </a:lnTo>
                <a:lnTo>
                  <a:pt x="3" y="21"/>
                </a:lnTo>
                <a:lnTo>
                  <a:pt x="5" y="18"/>
                </a:lnTo>
                <a:lnTo>
                  <a:pt x="7" y="16"/>
                </a:lnTo>
                <a:lnTo>
                  <a:pt x="9" y="13"/>
                </a:lnTo>
                <a:lnTo>
                  <a:pt x="12" y="10"/>
                </a:lnTo>
                <a:lnTo>
                  <a:pt x="15" y="8"/>
                </a:lnTo>
                <a:lnTo>
                  <a:pt x="18" y="6"/>
                </a:lnTo>
                <a:lnTo>
                  <a:pt x="22" y="4"/>
                </a:lnTo>
                <a:lnTo>
                  <a:pt x="25" y="3"/>
                </a:lnTo>
                <a:lnTo>
                  <a:pt x="29" y="1"/>
                </a:lnTo>
                <a:lnTo>
                  <a:pt x="33" y="0"/>
                </a:lnTo>
                <a:lnTo>
                  <a:pt x="37" y="0"/>
                </a:lnTo>
                <a:lnTo>
                  <a:pt x="41" y="0"/>
                </a:lnTo>
                <a:lnTo>
                  <a:pt x="46" y="0"/>
                </a:lnTo>
                <a:lnTo>
                  <a:pt x="49" y="0"/>
                </a:lnTo>
                <a:lnTo>
                  <a:pt x="53" y="1"/>
                </a:lnTo>
                <a:lnTo>
                  <a:pt x="57" y="3"/>
                </a:lnTo>
                <a:lnTo>
                  <a:pt x="60" y="4"/>
                </a:lnTo>
                <a:lnTo>
                  <a:pt x="64" y="6"/>
                </a:lnTo>
                <a:lnTo>
                  <a:pt x="67" y="8"/>
                </a:lnTo>
                <a:lnTo>
                  <a:pt x="70" y="10"/>
                </a:lnTo>
                <a:lnTo>
                  <a:pt x="73" y="13"/>
                </a:lnTo>
                <a:lnTo>
                  <a:pt x="75" y="16"/>
                </a:lnTo>
                <a:lnTo>
                  <a:pt x="77" y="18"/>
                </a:lnTo>
                <a:lnTo>
                  <a:pt x="79" y="21"/>
                </a:lnTo>
                <a:lnTo>
                  <a:pt x="80" y="24"/>
                </a:lnTo>
                <a:lnTo>
                  <a:pt x="81" y="28"/>
                </a:lnTo>
                <a:lnTo>
                  <a:pt x="82" y="31"/>
                </a:lnTo>
                <a:lnTo>
                  <a:pt x="82" y="35"/>
                </a:lnTo>
                <a:lnTo>
                  <a:pt x="82" y="39"/>
                </a:lnTo>
                <a:lnTo>
                  <a:pt x="81" y="42"/>
                </a:lnTo>
                <a:lnTo>
                  <a:pt x="80" y="46"/>
                </a:lnTo>
                <a:lnTo>
                  <a:pt x="79" y="49"/>
                </a:lnTo>
                <a:lnTo>
                  <a:pt x="77" y="52"/>
                </a:lnTo>
                <a:lnTo>
                  <a:pt x="75" y="55"/>
                </a:lnTo>
                <a:lnTo>
                  <a:pt x="73" y="58"/>
                </a:lnTo>
                <a:lnTo>
                  <a:pt x="70" y="61"/>
                </a:lnTo>
                <a:lnTo>
                  <a:pt x="67" y="63"/>
                </a:lnTo>
                <a:lnTo>
                  <a:pt x="64" y="65"/>
                </a:lnTo>
                <a:lnTo>
                  <a:pt x="60" y="67"/>
                </a:lnTo>
                <a:lnTo>
                  <a:pt x="57" y="68"/>
                </a:lnTo>
                <a:lnTo>
                  <a:pt x="53" y="70"/>
                </a:lnTo>
                <a:lnTo>
                  <a:pt x="49" y="70"/>
                </a:lnTo>
                <a:lnTo>
                  <a:pt x="46" y="71"/>
                </a:lnTo>
                <a:lnTo>
                  <a:pt x="41" y="71"/>
                </a:lnTo>
                <a:lnTo>
                  <a:pt x="37" y="71"/>
                </a:lnTo>
                <a:lnTo>
                  <a:pt x="33" y="70"/>
                </a:lnTo>
                <a:lnTo>
                  <a:pt x="29" y="70"/>
                </a:lnTo>
                <a:lnTo>
                  <a:pt x="25" y="68"/>
                </a:lnTo>
                <a:lnTo>
                  <a:pt x="22" y="67"/>
                </a:lnTo>
                <a:lnTo>
                  <a:pt x="18" y="65"/>
                </a:lnTo>
                <a:lnTo>
                  <a:pt x="15" y="63"/>
                </a:lnTo>
                <a:lnTo>
                  <a:pt x="12" y="61"/>
                </a:lnTo>
                <a:lnTo>
                  <a:pt x="9" y="58"/>
                </a:lnTo>
                <a:lnTo>
                  <a:pt x="7" y="55"/>
                </a:lnTo>
                <a:lnTo>
                  <a:pt x="5" y="52"/>
                </a:lnTo>
                <a:lnTo>
                  <a:pt x="3" y="49"/>
                </a:lnTo>
                <a:lnTo>
                  <a:pt x="2" y="46"/>
                </a:lnTo>
                <a:lnTo>
                  <a:pt x="1" y="42"/>
                </a:lnTo>
                <a:lnTo>
                  <a:pt x="0" y="39"/>
                </a:lnTo>
                <a:lnTo>
                  <a:pt x="0" y="3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lIns="127847" tIns="63931" rIns="127847" bIns="63931"/>
          <a:lstStyle/>
          <a:p>
            <a:pPr defTabSz="1279525"/>
            <a:endParaRPr lang="ru-RU"/>
          </a:p>
        </p:txBody>
      </p:sp>
      <p:sp>
        <p:nvSpPr>
          <p:cNvPr id="25693" name="Freeform 138"/>
          <p:cNvSpPr>
            <a:spLocks/>
          </p:cNvSpPr>
          <p:nvPr/>
        </p:nvSpPr>
        <p:spPr bwMode="auto">
          <a:xfrm>
            <a:off x="9656763" y="8407400"/>
            <a:ext cx="182562" cy="158750"/>
          </a:xfrm>
          <a:custGeom>
            <a:avLst/>
            <a:gdLst>
              <a:gd name="T0" fmla="*/ 0 w 82"/>
              <a:gd name="T1" fmla="*/ 69313 h 71"/>
              <a:gd name="T2" fmla="*/ 4453 w 82"/>
              <a:gd name="T3" fmla="*/ 53662 h 71"/>
              <a:gd name="T4" fmla="*/ 11132 w 82"/>
              <a:gd name="T5" fmla="*/ 40246 h 71"/>
              <a:gd name="T6" fmla="*/ 20037 w 82"/>
              <a:gd name="T7" fmla="*/ 29067 h 71"/>
              <a:gd name="T8" fmla="*/ 33395 w 82"/>
              <a:gd name="T9" fmla="*/ 17887 h 71"/>
              <a:gd name="T10" fmla="*/ 48980 w 82"/>
              <a:gd name="T11" fmla="*/ 8944 h 71"/>
              <a:gd name="T12" fmla="*/ 64565 w 82"/>
              <a:gd name="T13" fmla="*/ 2236 h 71"/>
              <a:gd name="T14" fmla="*/ 82376 w 82"/>
              <a:gd name="T15" fmla="*/ 0 h 71"/>
              <a:gd name="T16" fmla="*/ 102413 w 82"/>
              <a:gd name="T17" fmla="*/ 0 h 71"/>
              <a:gd name="T18" fmla="*/ 117997 w 82"/>
              <a:gd name="T19" fmla="*/ 2236 h 71"/>
              <a:gd name="T20" fmla="*/ 133582 w 82"/>
              <a:gd name="T21" fmla="*/ 8944 h 71"/>
              <a:gd name="T22" fmla="*/ 149167 w 82"/>
              <a:gd name="T23" fmla="*/ 17887 h 71"/>
              <a:gd name="T24" fmla="*/ 162525 w 82"/>
              <a:gd name="T25" fmla="*/ 29067 h 71"/>
              <a:gd name="T26" fmla="*/ 171430 w 82"/>
              <a:gd name="T27" fmla="*/ 40246 h 71"/>
              <a:gd name="T28" fmla="*/ 178109 w 82"/>
              <a:gd name="T29" fmla="*/ 53662 h 71"/>
              <a:gd name="T30" fmla="*/ 182562 w 82"/>
              <a:gd name="T31" fmla="*/ 69313 h 71"/>
              <a:gd name="T32" fmla="*/ 182562 w 82"/>
              <a:gd name="T33" fmla="*/ 78257 h 71"/>
              <a:gd name="T34" fmla="*/ 180336 w 82"/>
              <a:gd name="T35" fmla="*/ 93908 h 71"/>
              <a:gd name="T36" fmla="*/ 175883 w 82"/>
              <a:gd name="T37" fmla="*/ 109560 h 71"/>
              <a:gd name="T38" fmla="*/ 166977 w 82"/>
              <a:gd name="T39" fmla="*/ 122975 h 71"/>
              <a:gd name="T40" fmla="*/ 155846 w 82"/>
              <a:gd name="T41" fmla="*/ 136391 h 71"/>
              <a:gd name="T42" fmla="*/ 142487 w 82"/>
              <a:gd name="T43" fmla="*/ 145335 h 71"/>
              <a:gd name="T44" fmla="*/ 126903 w 82"/>
              <a:gd name="T45" fmla="*/ 152042 h 71"/>
              <a:gd name="T46" fmla="*/ 109092 w 82"/>
              <a:gd name="T47" fmla="*/ 156514 h 71"/>
              <a:gd name="T48" fmla="*/ 91281 w 82"/>
              <a:gd name="T49" fmla="*/ 158750 h 71"/>
              <a:gd name="T50" fmla="*/ 73470 w 82"/>
              <a:gd name="T51" fmla="*/ 156514 h 71"/>
              <a:gd name="T52" fmla="*/ 55659 w 82"/>
              <a:gd name="T53" fmla="*/ 152042 h 71"/>
              <a:gd name="T54" fmla="*/ 40075 w 82"/>
              <a:gd name="T55" fmla="*/ 145335 h 71"/>
              <a:gd name="T56" fmla="*/ 26716 w 82"/>
              <a:gd name="T57" fmla="*/ 136391 h 71"/>
              <a:gd name="T58" fmla="*/ 15585 w 82"/>
              <a:gd name="T59" fmla="*/ 122975 h 71"/>
              <a:gd name="T60" fmla="*/ 6679 w 82"/>
              <a:gd name="T61" fmla="*/ 109560 h 71"/>
              <a:gd name="T62" fmla="*/ 2226 w 82"/>
              <a:gd name="T63" fmla="*/ 93908 h 71"/>
              <a:gd name="T64" fmla="*/ 0 w 82"/>
              <a:gd name="T65" fmla="*/ 78257 h 7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82"/>
              <a:gd name="T100" fmla="*/ 0 h 71"/>
              <a:gd name="T101" fmla="*/ 82 w 82"/>
              <a:gd name="T102" fmla="*/ 71 h 71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82" h="71">
                <a:moveTo>
                  <a:pt x="0" y="35"/>
                </a:moveTo>
                <a:lnTo>
                  <a:pt x="0" y="31"/>
                </a:lnTo>
                <a:lnTo>
                  <a:pt x="1" y="28"/>
                </a:lnTo>
                <a:lnTo>
                  <a:pt x="2" y="24"/>
                </a:lnTo>
                <a:lnTo>
                  <a:pt x="3" y="21"/>
                </a:lnTo>
                <a:lnTo>
                  <a:pt x="5" y="18"/>
                </a:lnTo>
                <a:lnTo>
                  <a:pt x="7" y="16"/>
                </a:lnTo>
                <a:lnTo>
                  <a:pt x="9" y="13"/>
                </a:lnTo>
                <a:lnTo>
                  <a:pt x="12" y="10"/>
                </a:lnTo>
                <a:lnTo>
                  <a:pt x="15" y="8"/>
                </a:lnTo>
                <a:lnTo>
                  <a:pt x="18" y="6"/>
                </a:lnTo>
                <a:lnTo>
                  <a:pt x="22" y="4"/>
                </a:lnTo>
                <a:lnTo>
                  <a:pt x="25" y="3"/>
                </a:lnTo>
                <a:lnTo>
                  <a:pt x="29" y="1"/>
                </a:lnTo>
                <a:lnTo>
                  <a:pt x="33" y="0"/>
                </a:lnTo>
                <a:lnTo>
                  <a:pt x="37" y="0"/>
                </a:lnTo>
                <a:lnTo>
                  <a:pt x="41" y="0"/>
                </a:lnTo>
                <a:lnTo>
                  <a:pt x="46" y="0"/>
                </a:lnTo>
                <a:lnTo>
                  <a:pt x="49" y="0"/>
                </a:lnTo>
                <a:lnTo>
                  <a:pt x="53" y="1"/>
                </a:lnTo>
                <a:lnTo>
                  <a:pt x="57" y="3"/>
                </a:lnTo>
                <a:lnTo>
                  <a:pt x="60" y="4"/>
                </a:lnTo>
                <a:lnTo>
                  <a:pt x="64" y="6"/>
                </a:lnTo>
                <a:lnTo>
                  <a:pt x="67" y="8"/>
                </a:lnTo>
                <a:lnTo>
                  <a:pt x="70" y="10"/>
                </a:lnTo>
                <a:lnTo>
                  <a:pt x="73" y="13"/>
                </a:lnTo>
                <a:lnTo>
                  <a:pt x="75" y="16"/>
                </a:lnTo>
                <a:lnTo>
                  <a:pt x="77" y="18"/>
                </a:lnTo>
                <a:lnTo>
                  <a:pt x="79" y="21"/>
                </a:lnTo>
                <a:lnTo>
                  <a:pt x="80" y="24"/>
                </a:lnTo>
                <a:lnTo>
                  <a:pt x="81" y="28"/>
                </a:lnTo>
                <a:lnTo>
                  <a:pt x="82" y="31"/>
                </a:lnTo>
                <a:lnTo>
                  <a:pt x="82" y="35"/>
                </a:lnTo>
                <a:lnTo>
                  <a:pt x="82" y="39"/>
                </a:lnTo>
                <a:lnTo>
                  <a:pt x="81" y="42"/>
                </a:lnTo>
                <a:lnTo>
                  <a:pt x="80" y="46"/>
                </a:lnTo>
                <a:lnTo>
                  <a:pt x="79" y="49"/>
                </a:lnTo>
                <a:lnTo>
                  <a:pt x="77" y="52"/>
                </a:lnTo>
                <a:lnTo>
                  <a:pt x="75" y="55"/>
                </a:lnTo>
                <a:lnTo>
                  <a:pt x="73" y="58"/>
                </a:lnTo>
                <a:lnTo>
                  <a:pt x="70" y="61"/>
                </a:lnTo>
                <a:lnTo>
                  <a:pt x="67" y="63"/>
                </a:lnTo>
                <a:lnTo>
                  <a:pt x="64" y="65"/>
                </a:lnTo>
                <a:lnTo>
                  <a:pt x="60" y="67"/>
                </a:lnTo>
                <a:lnTo>
                  <a:pt x="57" y="68"/>
                </a:lnTo>
                <a:lnTo>
                  <a:pt x="53" y="70"/>
                </a:lnTo>
                <a:lnTo>
                  <a:pt x="49" y="70"/>
                </a:lnTo>
                <a:lnTo>
                  <a:pt x="46" y="71"/>
                </a:lnTo>
                <a:lnTo>
                  <a:pt x="41" y="71"/>
                </a:lnTo>
                <a:lnTo>
                  <a:pt x="37" y="71"/>
                </a:lnTo>
                <a:lnTo>
                  <a:pt x="33" y="70"/>
                </a:lnTo>
                <a:lnTo>
                  <a:pt x="29" y="70"/>
                </a:lnTo>
                <a:lnTo>
                  <a:pt x="25" y="68"/>
                </a:lnTo>
                <a:lnTo>
                  <a:pt x="22" y="67"/>
                </a:lnTo>
                <a:lnTo>
                  <a:pt x="18" y="65"/>
                </a:lnTo>
                <a:lnTo>
                  <a:pt x="15" y="63"/>
                </a:lnTo>
                <a:lnTo>
                  <a:pt x="12" y="61"/>
                </a:lnTo>
                <a:lnTo>
                  <a:pt x="9" y="58"/>
                </a:lnTo>
                <a:lnTo>
                  <a:pt x="7" y="55"/>
                </a:lnTo>
                <a:lnTo>
                  <a:pt x="5" y="52"/>
                </a:lnTo>
                <a:lnTo>
                  <a:pt x="3" y="49"/>
                </a:lnTo>
                <a:lnTo>
                  <a:pt x="2" y="46"/>
                </a:lnTo>
                <a:lnTo>
                  <a:pt x="1" y="42"/>
                </a:lnTo>
                <a:lnTo>
                  <a:pt x="0" y="39"/>
                </a:lnTo>
                <a:lnTo>
                  <a:pt x="0" y="35"/>
                </a:lnTo>
                <a:close/>
              </a:path>
            </a:pathLst>
          </a:custGeom>
          <a:noFill/>
          <a:ln w="3175" cap="rnd">
            <a:solidFill>
              <a:srgbClr val="000000"/>
            </a:solidFill>
            <a:round/>
            <a:headEnd/>
            <a:tailEnd/>
          </a:ln>
        </p:spPr>
        <p:txBody>
          <a:bodyPr lIns="127847" tIns="63931" rIns="127847" bIns="63931"/>
          <a:lstStyle/>
          <a:p>
            <a:pPr defTabSz="1279525"/>
            <a:endParaRPr lang="ru-RU"/>
          </a:p>
        </p:txBody>
      </p:sp>
      <p:sp>
        <p:nvSpPr>
          <p:cNvPr id="25694" name="Freeform 139"/>
          <p:cNvSpPr>
            <a:spLocks/>
          </p:cNvSpPr>
          <p:nvPr/>
        </p:nvSpPr>
        <p:spPr bwMode="auto">
          <a:xfrm>
            <a:off x="9748838" y="8248650"/>
            <a:ext cx="125412" cy="158750"/>
          </a:xfrm>
          <a:custGeom>
            <a:avLst/>
            <a:gdLst>
              <a:gd name="T0" fmla="*/ 0 w 57"/>
              <a:gd name="T1" fmla="*/ 158750 h 72"/>
              <a:gd name="T2" fmla="*/ 55005 w 57"/>
              <a:gd name="T3" fmla="*/ 63941 h 72"/>
              <a:gd name="T4" fmla="*/ 55005 w 57"/>
              <a:gd name="T5" fmla="*/ 125677 h 72"/>
              <a:gd name="T6" fmla="*/ 125412 w 57"/>
              <a:gd name="T7" fmla="*/ 0 h 72"/>
              <a:gd name="T8" fmla="*/ 0 60000 65536"/>
              <a:gd name="T9" fmla="*/ 0 60000 65536"/>
              <a:gd name="T10" fmla="*/ 0 60000 65536"/>
              <a:gd name="T11" fmla="*/ 0 60000 65536"/>
              <a:gd name="T12" fmla="*/ 0 w 57"/>
              <a:gd name="T13" fmla="*/ 0 h 72"/>
              <a:gd name="T14" fmla="*/ 57 w 57"/>
              <a:gd name="T15" fmla="*/ 72 h 7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7" h="72">
                <a:moveTo>
                  <a:pt x="0" y="72"/>
                </a:moveTo>
                <a:lnTo>
                  <a:pt x="25" y="29"/>
                </a:lnTo>
                <a:lnTo>
                  <a:pt x="25" y="57"/>
                </a:lnTo>
                <a:lnTo>
                  <a:pt x="57" y="0"/>
                </a:lnTo>
              </a:path>
            </a:pathLst>
          </a:custGeom>
          <a:noFill/>
          <a:ln w="3175" cap="rnd">
            <a:solidFill>
              <a:srgbClr val="000000"/>
            </a:solidFill>
            <a:round/>
            <a:headEnd/>
            <a:tailEnd/>
          </a:ln>
        </p:spPr>
        <p:txBody>
          <a:bodyPr lIns="127847" tIns="63931" rIns="127847" bIns="63931"/>
          <a:lstStyle/>
          <a:p>
            <a:pPr defTabSz="1279525"/>
            <a:endParaRPr lang="ru-RU"/>
          </a:p>
        </p:txBody>
      </p:sp>
      <p:sp>
        <p:nvSpPr>
          <p:cNvPr id="25695" name="Freeform 140"/>
          <p:cNvSpPr>
            <a:spLocks/>
          </p:cNvSpPr>
          <p:nvPr/>
        </p:nvSpPr>
        <p:spPr bwMode="auto">
          <a:xfrm>
            <a:off x="9821863" y="8248650"/>
            <a:ext cx="52387" cy="47625"/>
          </a:xfrm>
          <a:custGeom>
            <a:avLst/>
            <a:gdLst>
              <a:gd name="T0" fmla="*/ 52387 w 24"/>
              <a:gd name="T1" fmla="*/ 47625 h 22"/>
              <a:gd name="T2" fmla="*/ 52387 w 24"/>
              <a:gd name="T3" fmla="*/ 0 h 22"/>
              <a:gd name="T4" fmla="*/ 0 w 24"/>
              <a:gd name="T5" fmla="*/ 32472 h 22"/>
              <a:gd name="T6" fmla="*/ 0 60000 65536"/>
              <a:gd name="T7" fmla="*/ 0 60000 65536"/>
              <a:gd name="T8" fmla="*/ 0 60000 65536"/>
              <a:gd name="T9" fmla="*/ 0 w 24"/>
              <a:gd name="T10" fmla="*/ 0 h 22"/>
              <a:gd name="T11" fmla="*/ 24 w 24"/>
              <a:gd name="T12" fmla="*/ 22 h 2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4" h="22">
                <a:moveTo>
                  <a:pt x="24" y="22"/>
                </a:moveTo>
                <a:lnTo>
                  <a:pt x="24" y="0"/>
                </a:lnTo>
                <a:lnTo>
                  <a:pt x="0" y="15"/>
                </a:lnTo>
              </a:path>
            </a:pathLst>
          </a:custGeom>
          <a:noFill/>
          <a:ln w="3175" cap="rnd">
            <a:solidFill>
              <a:srgbClr val="000000"/>
            </a:solidFill>
            <a:round/>
            <a:headEnd/>
            <a:tailEnd/>
          </a:ln>
        </p:spPr>
        <p:txBody>
          <a:bodyPr lIns="127847" tIns="63931" rIns="127847" bIns="63931"/>
          <a:lstStyle/>
          <a:p>
            <a:pPr defTabSz="1279525"/>
            <a:endParaRPr lang="ru-RU"/>
          </a:p>
        </p:txBody>
      </p:sp>
      <p:sp>
        <p:nvSpPr>
          <p:cNvPr id="25696" name="Freeform 141"/>
          <p:cNvSpPr>
            <a:spLocks/>
          </p:cNvSpPr>
          <p:nvPr/>
        </p:nvSpPr>
        <p:spPr bwMode="auto">
          <a:xfrm>
            <a:off x="9396413" y="2743200"/>
            <a:ext cx="19050" cy="404813"/>
          </a:xfrm>
          <a:custGeom>
            <a:avLst/>
            <a:gdLst>
              <a:gd name="T0" fmla="*/ 19050 w 8"/>
              <a:gd name="T1" fmla="*/ 0 h 182"/>
              <a:gd name="T2" fmla="*/ 19050 w 8"/>
              <a:gd name="T3" fmla="*/ 404813 h 182"/>
              <a:gd name="T4" fmla="*/ 0 w 8"/>
              <a:gd name="T5" fmla="*/ 404813 h 182"/>
              <a:gd name="T6" fmla="*/ 0 w 8"/>
              <a:gd name="T7" fmla="*/ 0 h 182"/>
              <a:gd name="T8" fmla="*/ 19050 w 8"/>
              <a:gd name="T9" fmla="*/ 0 h 182"/>
              <a:gd name="T10" fmla="*/ 19050 w 8"/>
              <a:gd name="T11" fmla="*/ 0 h 18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8"/>
              <a:gd name="T19" fmla="*/ 0 h 182"/>
              <a:gd name="T20" fmla="*/ 8 w 8"/>
              <a:gd name="T21" fmla="*/ 182 h 18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8" h="182">
                <a:moveTo>
                  <a:pt x="8" y="0"/>
                </a:moveTo>
                <a:lnTo>
                  <a:pt x="8" y="182"/>
                </a:lnTo>
                <a:lnTo>
                  <a:pt x="0" y="182"/>
                </a:lnTo>
                <a:lnTo>
                  <a:pt x="0" y="0"/>
                </a:lnTo>
                <a:lnTo>
                  <a:pt x="8" y="0"/>
                </a:lnTo>
                <a:close/>
              </a:path>
            </a:pathLst>
          </a:custGeom>
          <a:solidFill>
            <a:srgbClr val="DA251D"/>
          </a:solidFill>
          <a:ln w="9525">
            <a:noFill/>
            <a:round/>
            <a:headEnd/>
            <a:tailEnd/>
          </a:ln>
        </p:spPr>
        <p:txBody>
          <a:bodyPr lIns="127847" tIns="63931" rIns="127847" bIns="63931"/>
          <a:lstStyle/>
          <a:p>
            <a:pPr defTabSz="1279525"/>
            <a:endParaRPr lang="ru-RU"/>
          </a:p>
        </p:txBody>
      </p:sp>
      <p:sp>
        <p:nvSpPr>
          <p:cNvPr id="25697" name="Freeform 142"/>
          <p:cNvSpPr>
            <a:spLocks/>
          </p:cNvSpPr>
          <p:nvPr/>
        </p:nvSpPr>
        <p:spPr bwMode="auto">
          <a:xfrm>
            <a:off x="9405938" y="2749550"/>
            <a:ext cx="365125" cy="215900"/>
          </a:xfrm>
          <a:custGeom>
            <a:avLst/>
            <a:gdLst>
              <a:gd name="T0" fmla="*/ 0 w 164"/>
              <a:gd name="T1" fmla="*/ 215900 h 97"/>
              <a:gd name="T2" fmla="*/ 73470 w 164"/>
              <a:gd name="T3" fmla="*/ 213674 h 97"/>
              <a:gd name="T4" fmla="*/ 142488 w 164"/>
              <a:gd name="T5" fmla="*/ 206997 h 97"/>
              <a:gd name="T6" fmla="*/ 173657 w 164"/>
              <a:gd name="T7" fmla="*/ 200320 h 97"/>
              <a:gd name="T8" fmla="*/ 204826 w 164"/>
              <a:gd name="T9" fmla="*/ 195868 h 97"/>
              <a:gd name="T10" fmla="*/ 231543 w 164"/>
              <a:gd name="T11" fmla="*/ 189191 h 97"/>
              <a:gd name="T12" fmla="*/ 258259 w 164"/>
              <a:gd name="T13" fmla="*/ 182513 h 97"/>
              <a:gd name="T14" fmla="*/ 282749 w 164"/>
              <a:gd name="T15" fmla="*/ 175836 h 97"/>
              <a:gd name="T16" fmla="*/ 302787 w 164"/>
              <a:gd name="T17" fmla="*/ 166933 h 97"/>
              <a:gd name="T18" fmla="*/ 320598 w 164"/>
              <a:gd name="T19" fmla="*/ 158030 h 97"/>
              <a:gd name="T20" fmla="*/ 336182 w 164"/>
              <a:gd name="T21" fmla="*/ 149127 h 97"/>
              <a:gd name="T22" fmla="*/ 349540 w 164"/>
              <a:gd name="T23" fmla="*/ 140224 h 97"/>
              <a:gd name="T24" fmla="*/ 358446 w 164"/>
              <a:gd name="T25" fmla="*/ 129095 h 97"/>
              <a:gd name="T26" fmla="*/ 365125 w 164"/>
              <a:gd name="T27" fmla="*/ 120192 h 97"/>
              <a:gd name="T28" fmla="*/ 365125 w 164"/>
              <a:gd name="T29" fmla="*/ 106837 h 97"/>
              <a:gd name="T30" fmla="*/ 365125 w 164"/>
              <a:gd name="T31" fmla="*/ 95708 h 97"/>
              <a:gd name="T32" fmla="*/ 358446 w 164"/>
              <a:gd name="T33" fmla="*/ 84579 h 97"/>
              <a:gd name="T34" fmla="*/ 349540 w 164"/>
              <a:gd name="T35" fmla="*/ 75676 h 97"/>
              <a:gd name="T36" fmla="*/ 336182 w 164"/>
              <a:gd name="T37" fmla="*/ 64547 h 97"/>
              <a:gd name="T38" fmla="*/ 320598 w 164"/>
              <a:gd name="T39" fmla="*/ 55644 h 97"/>
              <a:gd name="T40" fmla="*/ 302787 w 164"/>
              <a:gd name="T41" fmla="*/ 46741 h 97"/>
              <a:gd name="T42" fmla="*/ 282749 w 164"/>
              <a:gd name="T43" fmla="*/ 40064 h 97"/>
              <a:gd name="T44" fmla="*/ 258259 w 164"/>
              <a:gd name="T45" fmla="*/ 31161 h 97"/>
              <a:gd name="T46" fmla="*/ 231543 w 164"/>
              <a:gd name="T47" fmla="*/ 24484 h 97"/>
              <a:gd name="T48" fmla="*/ 204826 w 164"/>
              <a:gd name="T49" fmla="*/ 17806 h 97"/>
              <a:gd name="T50" fmla="*/ 173657 w 164"/>
              <a:gd name="T51" fmla="*/ 11129 h 97"/>
              <a:gd name="T52" fmla="*/ 142488 w 164"/>
              <a:gd name="T53" fmla="*/ 8903 h 97"/>
              <a:gd name="T54" fmla="*/ 73470 w 164"/>
              <a:gd name="T55" fmla="*/ 2226 h 97"/>
              <a:gd name="T56" fmla="*/ 0 w 164"/>
              <a:gd name="T57" fmla="*/ 0 h 97"/>
              <a:gd name="T58" fmla="*/ 0 w 164"/>
              <a:gd name="T59" fmla="*/ 215900 h 97"/>
              <a:gd name="T60" fmla="*/ 0 w 164"/>
              <a:gd name="T61" fmla="*/ 215900 h 9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64"/>
              <a:gd name="T94" fmla="*/ 0 h 97"/>
              <a:gd name="T95" fmla="*/ 164 w 164"/>
              <a:gd name="T96" fmla="*/ 97 h 97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64" h="97">
                <a:moveTo>
                  <a:pt x="0" y="97"/>
                </a:moveTo>
                <a:lnTo>
                  <a:pt x="33" y="96"/>
                </a:lnTo>
                <a:lnTo>
                  <a:pt x="64" y="93"/>
                </a:lnTo>
                <a:lnTo>
                  <a:pt x="78" y="90"/>
                </a:lnTo>
                <a:lnTo>
                  <a:pt x="92" y="88"/>
                </a:lnTo>
                <a:lnTo>
                  <a:pt x="104" y="85"/>
                </a:lnTo>
                <a:lnTo>
                  <a:pt x="116" y="82"/>
                </a:lnTo>
                <a:lnTo>
                  <a:pt x="127" y="79"/>
                </a:lnTo>
                <a:lnTo>
                  <a:pt x="136" y="75"/>
                </a:lnTo>
                <a:lnTo>
                  <a:pt x="144" y="71"/>
                </a:lnTo>
                <a:lnTo>
                  <a:pt x="151" y="67"/>
                </a:lnTo>
                <a:lnTo>
                  <a:pt x="157" y="63"/>
                </a:lnTo>
                <a:lnTo>
                  <a:pt x="161" y="58"/>
                </a:lnTo>
                <a:lnTo>
                  <a:pt x="164" y="54"/>
                </a:lnTo>
                <a:lnTo>
                  <a:pt x="164" y="48"/>
                </a:lnTo>
                <a:lnTo>
                  <a:pt x="164" y="43"/>
                </a:lnTo>
                <a:lnTo>
                  <a:pt x="161" y="38"/>
                </a:lnTo>
                <a:lnTo>
                  <a:pt x="157" y="34"/>
                </a:lnTo>
                <a:lnTo>
                  <a:pt x="151" y="29"/>
                </a:lnTo>
                <a:lnTo>
                  <a:pt x="144" y="25"/>
                </a:lnTo>
                <a:lnTo>
                  <a:pt x="136" y="21"/>
                </a:lnTo>
                <a:lnTo>
                  <a:pt x="127" y="18"/>
                </a:lnTo>
                <a:lnTo>
                  <a:pt x="116" y="14"/>
                </a:lnTo>
                <a:lnTo>
                  <a:pt x="104" y="11"/>
                </a:lnTo>
                <a:lnTo>
                  <a:pt x="92" y="8"/>
                </a:lnTo>
                <a:lnTo>
                  <a:pt x="78" y="5"/>
                </a:lnTo>
                <a:lnTo>
                  <a:pt x="64" y="4"/>
                </a:lnTo>
                <a:lnTo>
                  <a:pt x="33" y="1"/>
                </a:lnTo>
                <a:lnTo>
                  <a:pt x="0" y="0"/>
                </a:lnTo>
                <a:lnTo>
                  <a:pt x="0" y="97"/>
                </a:lnTo>
                <a:close/>
              </a:path>
            </a:pathLst>
          </a:custGeom>
          <a:solidFill>
            <a:srgbClr val="E77817"/>
          </a:solidFill>
          <a:ln w="9525">
            <a:noFill/>
            <a:round/>
            <a:headEnd/>
            <a:tailEnd/>
          </a:ln>
        </p:spPr>
        <p:txBody>
          <a:bodyPr lIns="127847" tIns="63931" rIns="127847" bIns="63931"/>
          <a:lstStyle/>
          <a:p>
            <a:pPr defTabSz="1279525"/>
            <a:endParaRPr lang="ru-RU"/>
          </a:p>
        </p:txBody>
      </p:sp>
      <p:sp>
        <p:nvSpPr>
          <p:cNvPr id="25698" name="Freeform 143"/>
          <p:cNvSpPr>
            <a:spLocks noEditPoints="1"/>
          </p:cNvSpPr>
          <p:nvPr/>
        </p:nvSpPr>
        <p:spPr bwMode="auto">
          <a:xfrm>
            <a:off x="9394825" y="2738438"/>
            <a:ext cx="387350" cy="234950"/>
          </a:xfrm>
          <a:custGeom>
            <a:avLst/>
            <a:gdLst>
              <a:gd name="T0" fmla="*/ 385124 w 174"/>
              <a:gd name="T1" fmla="*/ 121908 h 106"/>
              <a:gd name="T2" fmla="*/ 382898 w 174"/>
              <a:gd name="T3" fmla="*/ 132991 h 106"/>
              <a:gd name="T4" fmla="*/ 378445 w 174"/>
              <a:gd name="T5" fmla="*/ 141857 h 106"/>
              <a:gd name="T6" fmla="*/ 367315 w 174"/>
              <a:gd name="T7" fmla="*/ 157372 h 106"/>
              <a:gd name="T8" fmla="*/ 345053 w 174"/>
              <a:gd name="T9" fmla="*/ 172888 h 106"/>
              <a:gd name="T10" fmla="*/ 318339 w 174"/>
              <a:gd name="T11" fmla="*/ 186187 h 106"/>
              <a:gd name="T12" fmla="*/ 284947 w 174"/>
              <a:gd name="T13" fmla="*/ 197269 h 106"/>
              <a:gd name="T14" fmla="*/ 244876 w 174"/>
              <a:gd name="T15" fmla="*/ 208352 h 106"/>
              <a:gd name="T16" fmla="*/ 202580 w 174"/>
              <a:gd name="T17" fmla="*/ 217218 h 106"/>
              <a:gd name="T18" fmla="*/ 153604 w 174"/>
              <a:gd name="T19" fmla="*/ 226084 h 106"/>
              <a:gd name="T20" fmla="*/ 102403 w 174"/>
              <a:gd name="T21" fmla="*/ 228300 h 106"/>
              <a:gd name="T22" fmla="*/ 48975 w 174"/>
              <a:gd name="T23" fmla="*/ 234950 h 106"/>
              <a:gd name="T24" fmla="*/ 11131 w 174"/>
              <a:gd name="T25" fmla="*/ 217218 h 106"/>
              <a:gd name="T26" fmla="*/ 64558 w 174"/>
              <a:gd name="T27" fmla="*/ 212785 h 106"/>
              <a:gd name="T28" fmla="*/ 117986 w 174"/>
              <a:gd name="T29" fmla="*/ 210568 h 106"/>
              <a:gd name="T30" fmla="*/ 166961 w 174"/>
              <a:gd name="T31" fmla="*/ 203919 h 106"/>
              <a:gd name="T32" fmla="*/ 213710 w 174"/>
              <a:gd name="T33" fmla="*/ 197269 h 106"/>
              <a:gd name="T34" fmla="*/ 253781 w 174"/>
              <a:gd name="T35" fmla="*/ 188403 h 106"/>
              <a:gd name="T36" fmla="*/ 289399 w 174"/>
              <a:gd name="T37" fmla="*/ 177321 h 106"/>
              <a:gd name="T38" fmla="*/ 320566 w 174"/>
              <a:gd name="T39" fmla="*/ 164022 h 106"/>
              <a:gd name="T40" fmla="*/ 342827 w 174"/>
              <a:gd name="T41" fmla="*/ 152939 h 106"/>
              <a:gd name="T42" fmla="*/ 358410 w 174"/>
              <a:gd name="T43" fmla="*/ 139640 h 106"/>
              <a:gd name="T44" fmla="*/ 365089 w 174"/>
              <a:gd name="T45" fmla="*/ 130774 h 106"/>
              <a:gd name="T46" fmla="*/ 367315 w 174"/>
              <a:gd name="T47" fmla="*/ 124125 h 106"/>
              <a:gd name="T48" fmla="*/ 367315 w 174"/>
              <a:gd name="T49" fmla="*/ 117475 h 106"/>
              <a:gd name="T50" fmla="*/ 0 w 174"/>
              <a:gd name="T51" fmla="*/ 11083 h 106"/>
              <a:gd name="T52" fmla="*/ 48975 w 174"/>
              <a:gd name="T53" fmla="*/ 2217 h 106"/>
              <a:gd name="T54" fmla="*/ 102403 w 174"/>
              <a:gd name="T55" fmla="*/ 4433 h 106"/>
              <a:gd name="T56" fmla="*/ 153604 w 174"/>
              <a:gd name="T57" fmla="*/ 8866 h 106"/>
              <a:gd name="T58" fmla="*/ 202580 w 174"/>
              <a:gd name="T59" fmla="*/ 17732 h 106"/>
              <a:gd name="T60" fmla="*/ 244876 w 174"/>
              <a:gd name="T61" fmla="*/ 26598 h 106"/>
              <a:gd name="T62" fmla="*/ 284947 w 174"/>
              <a:gd name="T63" fmla="*/ 37681 h 106"/>
              <a:gd name="T64" fmla="*/ 318339 w 174"/>
              <a:gd name="T65" fmla="*/ 50980 h 106"/>
              <a:gd name="T66" fmla="*/ 345053 w 174"/>
              <a:gd name="T67" fmla="*/ 64279 h 106"/>
              <a:gd name="T68" fmla="*/ 367315 w 174"/>
              <a:gd name="T69" fmla="*/ 79794 h 106"/>
              <a:gd name="T70" fmla="*/ 378445 w 174"/>
              <a:gd name="T71" fmla="*/ 93093 h 106"/>
              <a:gd name="T72" fmla="*/ 382898 w 174"/>
              <a:gd name="T73" fmla="*/ 104176 h 106"/>
              <a:gd name="T74" fmla="*/ 385124 w 174"/>
              <a:gd name="T75" fmla="*/ 113042 h 106"/>
              <a:gd name="T76" fmla="*/ 367315 w 174"/>
              <a:gd name="T77" fmla="*/ 115258 h 106"/>
              <a:gd name="T78" fmla="*/ 367315 w 174"/>
              <a:gd name="T79" fmla="*/ 108609 h 106"/>
              <a:gd name="T80" fmla="*/ 362862 w 174"/>
              <a:gd name="T81" fmla="*/ 104176 h 106"/>
              <a:gd name="T82" fmla="*/ 353958 w 174"/>
              <a:gd name="T83" fmla="*/ 93093 h 106"/>
              <a:gd name="T84" fmla="*/ 336149 w 174"/>
              <a:gd name="T85" fmla="*/ 79794 h 106"/>
              <a:gd name="T86" fmla="*/ 311661 w 174"/>
              <a:gd name="T87" fmla="*/ 66495 h 106"/>
              <a:gd name="T88" fmla="*/ 278269 w 174"/>
              <a:gd name="T89" fmla="*/ 55413 h 106"/>
              <a:gd name="T90" fmla="*/ 240424 w 174"/>
              <a:gd name="T91" fmla="*/ 44330 h 106"/>
              <a:gd name="T92" fmla="*/ 198127 w 174"/>
              <a:gd name="T93" fmla="*/ 37681 h 106"/>
              <a:gd name="T94" fmla="*/ 151378 w 174"/>
              <a:gd name="T95" fmla="*/ 28815 h 106"/>
              <a:gd name="T96" fmla="*/ 100177 w 174"/>
              <a:gd name="T97" fmla="*/ 22165 h 106"/>
              <a:gd name="T98" fmla="*/ 46749 w 174"/>
              <a:gd name="T99" fmla="*/ 19949 h 106"/>
              <a:gd name="T100" fmla="*/ 20035 w 174"/>
              <a:gd name="T101" fmla="*/ 11083 h 106"/>
              <a:gd name="T102" fmla="*/ 0 w 174"/>
              <a:gd name="T103" fmla="*/ 0 h 106"/>
              <a:gd name="T104" fmla="*/ 0 w 174"/>
              <a:gd name="T105" fmla="*/ 11083 h 106"/>
              <a:gd name="T106" fmla="*/ 0 w 174"/>
              <a:gd name="T107" fmla="*/ 11083 h 106"/>
              <a:gd name="T108" fmla="*/ 11131 w 174"/>
              <a:gd name="T109" fmla="*/ 234950 h 106"/>
              <a:gd name="T110" fmla="*/ 0 w 174"/>
              <a:gd name="T111" fmla="*/ 234950 h 106"/>
              <a:gd name="T112" fmla="*/ 11131 w 174"/>
              <a:gd name="T113" fmla="*/ 234950 h 10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174"/>
              <a:gd name="T172" fmla="*/ 0 h 106"/>
              <a:gd name="T173" fmla="*/ 174 w 174"/>
              <a:gd name="T174" fmla="*/ 106 h 10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174" h="106">
                <a:moveTo>
                  <a:pt x="165" y="53"/>
                </a:moveTo>
                <a:lnTo>
                  <a:pt x="174" y="53"/>
                </a:lnTo>
                <a:lnTo>
                  <a:pt x="173" y="55"/>
                </a:lnTo>
                <a:lnTo>
                  <a:pt x="173" y="56"/>
                </a:lnTo>
                <a:lnTo>
                  <a:pt x="173" y="58"/>
                </a:lnTo>
                <a:lnTo>
                  <a:pt x="172" y="60"/>
                </a:lnTo>
                <a:lnTo>
                  <a:pt x="172" y="61"/>
                </a:lnTo>
                <a:lnTo>
                  <a:pt x="171" y="63"/>
                </a:lnTo>
                <a:lnTo>
                  <a:pt x="170" y="64"/>
                </a:lnTo>
                <a:lnTo>
                  <a:pt x="169" y="66"/>
                </a:lnTo>
                <a:lnTo>
                  <a:pt x="167" y="68"/>
                </a:lnTo>
                <a:lnTo>
                  <a:pt x="165" y="71"/>
                </a:lnTo>
                <a:lnTo>
                  <a:pt x="162" y="73"/>
                </a:lnTo>
                <a:lnTo>
                  <a:pt x="159" y="75"/>
                </a:lnTo>
                <a:lnTo>
                  <a:pt x="155" y="78"/>
                </a:lnTo>
                <a:lnTo>
                  <a:pt x="151" y="80"/>
                </a:lnTo>
                <a:lnTo>
                  <a:pt x="147" y="82"/>
                </a:lnTo>
                <a:lnTo>
                  <a:pt x="143" y="84"/>
                </a:lnTo>
                <a:lnTo>
                  <a:pt x="138" y="86"/>
                </a:lnTo>
                <a:lnTo>
                  <a:pt x="133" y="88"/>
                </a:lnTo>
                <a:lnTo>
                  <a:pt x="128" y="89"/>
                </a:lnTo>
                <a:lnTo>
                  <a:pt x="122" y="91"/>
                </a:lnTo>
                <a:lnTo>
                  <a:pt x="116" y="93"/>
                </a:lnTo>
                <a:lnTo>
                  <a:pt x="110" y="94"/>
                </a:lnTo>
                <a:lnTo>
                  <a:pt x="104" y="95"/>
                </a:lnTo>
                <a:lnTo>
                  <a:pt x="97" y="98"/>
                </a:lnTo>
                <a:lnTo>
                  <a:pt x="91" y="98"/>
                </a:lnTo>
                <a:lnTo>
                  <a:pt x="84" y="99"/>
                </a:lnTo>
                <a:lnTo>
                  <a:pt x="76" y="101"/>
                </a:lnTo>
                <a:lnTo>
                  <a:pt x="69" y="102"/>
                </a:lnTo>
                <a:lnTo>
                  <a:pt x="62" y="103"/>
                </a:lnTo>
                <a:lnTo>
                  <a:pt x="54" y="103"/>
                </a:lnTo>
                <a:lnTo>
                  <a:pt x="46" y="103"/>
                </a:lnTo>
                <a:lnTo>
                  <a:pt x="38" y="105"/>
                </a:lnTo>
                <a:lnTo>
                  <a:pt x="30" y="105"/>
                </a:lnTo>
                <a:lnTo>
                  <a:pt x="22" y="106"/>
                </a:lnTo>
                <a:lnTo>
                  <a:pt x="13" y="106"/>
                </a:lnTo>
                <a:lnTo>
                  <a:pt x="5" y="106"/>
                </a:lnTo>
                <a:lnTo>
                  <a:pt x="5" y="98"/>
                </a:lnTo>
                <a:lnTo>
                  <a:pt x="13" y="98"/>
                </a:lnTo>
                <a:lnTo>
                  <a:pt x="21" y="96"/>
                </a:lnTo>
                <a:lnTo>
                  <a:pt x="29" y="96"/>
                </a:lnTo>
                <a:lnTo>
                  <a:pt x="38" y="96"/>
                </a:lnTo>
                <a:lnTo>
                  <a:pt x="45" y="95"/>
                </a:lnTo>
                <a:lnTo>
                  <a:pt x="53" y="95"/>
                </a:lnTo>
                <a:lnTo>
                  <a:pt x="61" y="94"/>
                </a:lnTo>
                <a:lnTo>
                  <a:pt x="68" y="93"/>
                </a:lnTo>
                <a:lnTo>
                  <a:pt x="75" y="92"/>
                </a:lnTo>
                <a:lnTo>
                  <a:pt x="82" y="91"/>
                </a:lnTo>
                <a:lnTo>
                  <a:pt x="89" y="90"/>
                </a:lnTo>
                <a:lnTo>
                  <a:pt x="96" y="89"/>
                </a:lnTo>
                <a:lnTo>
                  <a:pt x="102" y="87"/>
                </a:lnTo>
                <a:lnTo>
                  <a:pt x="108" y="86"/>
                </a:lnTo>
                <a:lnTo>
                  <a:pt x="114" y="85"/>
                </a:lnTo>
                <a:lnTo>
                  <a:pt x="120" y="83"/>
                </a:lnTo>
                <a:lnTo>
                  <a:pt x="125" y="81"/>
                </a:lnTo>
                <a:lnTo>
                  <a:pt x="130" y="80"/>
                </a:lnTo>
                <a:lnTo>
                  <a:pt x="135" y="78"/>
                </a:lnTo>
                <a:lnTo>
                  <a:pt x="140" y="76"/>
                </a:lnTo>
                <a:lnTo>
                  <a:pt x="144" y="74"/>
                </a:lnTo>
                <a:lnTo>
                  <a:pt x="147" y="72"/>
                </a:lnTo>
                <a:lnTo>
                  <a:pt x="151" y="71"/>
                </a:lnTo>
                <a:lnTo>
                  <a:pt x="154" y="69"/>
                </a:lnTo>
                <a:lnTo>
                  <a:pt x="157" y="67"/>
                </a:lnTo>
                <a:lnTo>
                  <a:pt x="159" y="65"/>
                </a:lnTo>
                <a:lnTo>
                  <a:pt x="161" y="63"/>
                </a:lnTo>
                <a:lnTo>
                  <a:pt x="163" y="61"/>
                </a:lnTo>
                <a:lnTo>
                  <a:pt x="163" y="60"/>
                </a:lnTo>
                <a:lnTo>
                  <a:pt x="164" y="59"/>
                </a:lnTo>
                <a:lnTo>
                  <a:pt x="164" y="58"/>
                </a:lnTo>
                <a:lnTo>
                  <a:pt x="165" y="56"/>
                </a:lnTo>
                <a:lnTo>
                  <a:pt x="165" y="55"/>
                </a:lnTo>
                <a:lnTo>
                  <a:pt x="165" y="53"/>
                </a:lnTo>
                <a:close/>
                <a:moveTo>
                  <a:pt x="9" y="5"/>
                </a:moveTo>
                <a:lnTo>
                  <a:pt x="0" y="5"/>
                </a:lnTo>
                <a:lnTo>
                  <a:pt x="5" y="0"/>
                </a:lnTo>
                <a:lnTo>
                  <a:pt x="13" y="1"/>
                </a:lnTo>
                <a:lnTo>
                  <a:pt x="22" y="1"/>
                </a:lnTo>
                <a:lnTo>
                  <a:pt x="30" y="1"/>
                </a:lnTo>
                <a:lnTo>
                  <a:pt x="38" y="1"/>
                </a:lnTo>
                <a:lnTo>
                  <a:pt x="46" y="2"/>
                </a:lnTo>
                <a:lnTo>
                  <a:pt x="54" y="3"/>
                </a:lnTo>
                <a:lnTo>
                  <a:pt x="62" y="3"/>
                </a:lnTo>
                <a:lnTo>
                  <a:pt x="69" y="4"/>
                </a:lnTo>
                <a:lnTo>
                  <a:pt x="77" y="5"/>
                </a:lnTo>
                <a:lnTo>
                  <a:pt x="84" y="6"/>
                </a:lnTo>
                <a:lnTo>
                  <a:pt x="91" y="8"/>
                </a:lnTo>
                <a:lnTo>
                  <a:pt x="97" y="9"/>
                </a:lnTo>
                <a:lnTo>
                  <a:pt x="104" y="10"/>
                </a:lnTo>
                <a:lnTo>
                  <a:pt x="110" y="12"/>
                </a:lnTo>
                <a:lnTo>
                  <a:pt x="116" y="13"/>
                </a:lnTo>
                <a:lnTo>
                  <a:pt x="122" y="15"/>
                </a:lnTo>
                <a:lnTo>
                  <a:pt x="128" y="17"/>
                </a:lnTo>
                <a:lnTo>
                  <a:pt x="133" y="19"/>
                </a:lnTo>
                <a:lnTo>
                  <a:pt x="138" y="21"/>
                </a:lnTo>
                <a:lnTo>
                  <a:pt x="143" y="23"/>
                </a:lnTo>
                <a:lnTo>
                  <a:pt x="147" y="25"/>
                </a:lnTo>
                <a:lnTo>
                  <a:pt x="151" y="27"/>
                </a:lnTo>
                <a:lnTo>
                  <a:pt x="155" y="29"/>
                </a:lnTo>
                <a:lnTo>
                  <a:pt x="159" y="31"/>
                </a:lnTo>
                <a:lnTo>
                  <a:pt x="162" y="33"/>
                </a:lnTo>
                <a:lnTo>
                  <a:pt x="165" y="36"/>
                </a:lnTo>
                <a:lnTo>
                  <a:pt x="167" y="38"/>
                </a:lnTo>
                <a:lnTo>
                  <a:pt x="169" y="41"/>
                </a:lnTo>
                <a:lnTo>
                  <a:pt x="170" y="42"/>
                </a:lnTo>
                <a:lnTo>
                  <a:pt x="171" y="44"/>
                </a:lnTo>
                <a:lnTo>
                  <a:pt x="172" y="45"/>
                </a:lnTo>
                <a:lnTo>
                  <a:pt x="172" y="47"/>
                </a:lnTo>
                <a:lnTo>
                  <a:pt x="173" y="48"/>
                </a:lnTo>
                <a:lnTo>
                  <a:pt x="173" y="51"/>
                </a:lnTo>
                <a:lnTo>
                  <a:pt x="174" y="53"/>
                </a:lnTo>
                <a:lnTo>
                  <a:pt x="165" y="53"/>
                </a:lnTo>
                <a:lnTo>
                  <a:pt x="165" y="52"/>
                </a:lnTo>
                <a:lnTo>
                  <a:pt x="165" y="51"/>
                </a:lnTo>
                <a:lnTo>
                  <a:pt x="165" y="49"/>
                </a:lnTo>
                <a:lnTo>
                  <a:pt x="164" y="48"/>
                </a:lnTo>
                <a:lnTo>
                  <a:pt x="163" y="47"/>
                </a:lnTo>
                <a:lnTo>
                  <a:pt x="163" y="46"/>
                </a:lnTo>
                <a:lnTo>
                  <a:pt x="161" y="44"/>
                </a:lnTo>
                <a:lnTo>
                  <a:pt x="159" y="42"/>
                </a:lnTo>
                <a:lnTo>
                  <a:pt x="157" y="40"/>
                </a:lnTo>
                <a:lnTo>
                  <a:pt x="154" y="38"/>
                </a:lnTo>
                <a:lnTo>
                  <a:pt x="151" y="36"/>
                </a:lnTo>
                <a:lnTo>
                  <a:pt x="147" y="34"/>
                </a:lnTo>
                <a:lnTo>
                  <a:pt x="144" y="32"/>
                </a:lnTo>
                <a:lnTo>
                  <a:pt x="140" y="30"/>
                </a:lnTo>
                <a:lnTo>
                  <a:pt x="135" y="28"/>
                </a:lnTo>
                <a:lnTo>
                  <a:pt x="130" y="27"/>
                </a:lnTo>
                <a:lnTo>
                  <a:pt x="125" y="25"/>
                </a:lnTo>
                <a:lnTo>
                  <a:pt x="120" y="23"/>
                </a:lnTo>
                <a:lnTo>
                  <a:pt x="114" y="22"/>
                </a:lnTo>
                <a:lnTo>
                  <a:pt x="108" y="20"/>
                </a:lnTo>
                <a:lnTo>
                  <a:pt x="102" y="19"/>
                </a:lnTo>
                <a:lnTo>
                  <a:pt x="96" y="18"/>
                </a:lnTo>
                <a:lnTo>
                  <a:pt x="89" y="17"/>
                </a:lnTo>
                <a:lnTo>
                  <a:pt x="82" y="15"/>
                </a:lnTo>
                <a:lnTo>
                  <a:pt x="75" y="13"/>
                </a:lnTo>
                <a:lnTo>
                  <a:pt x="68" y="13"/>
                </a:lnTo>
                <a:lnTo>
                  <a:pt x="61" y="13"/>
                </a:lnTo>
                <a:lnTo>
                  <a:pt x="53" y="12"/>
                </a:lnTo>
                <a:lnTo>
                  <a:pt x="45" y="10"/>
                </a:lnTo>
                <a:lnTo>
                  <a:pt x="38" y="10"/>
                </a:lnTo>
                <a:lnTo>
                  <a:pt x="29" y="9"/>
                </a:lnTo>
                <a:lnTo>
                  <a:pt x="21" y="9"/>
                </a:lnTo>
                <a:lnTo>
                  <a:pt x="13" y="9"/>
                </a:lnTo>
                <a:lnTo>
                  <a:pt x="5" y="9"/>
                </a:lnTo>
                <a:lnTo>
                  <a:pt x="9" y="5"/>
                </a:lnTo>
                <a:close/>
                <a:moveTo>
                  <a:pt x="0" y="5"/>
                </a:moveTo>
                <a:lnTo>
                  <a:pt x="0" y="0"/>
                </a:lnTo>
                <a:lnTo>
                  <a:pt x="5" y="0"/>
                </a:lnTo>
                <a:lnTo>
                  <a:pt x="0" y="5"/>
                </a:lnTo>
                <a:close/>
                <a:moveTo>
                  <a:pt x="5" y="106"/>
                </a:moveTo>
                <a:lnTo>
                  <a:pt x="0" y="102"/>
                </a:lnTo>
                <a:lnTo>
                  <a:pt x="0" y="5"/>
                </a:lnTo>
                <a:lnTo>
                  <a:pt x="9" y="5"/>
                </a:lnTo>
                <a:lnTo>
                  <a:pt x="9" y="102"/>
                </a:lnTo>
                <a:lnTo>
                  <a:pt x="5" y="106"/>
                </a:lnTo>
                <a:close/>
                <a:moveTo>
                  <a:pt x="5" y="106"/>
                </a:moveTo>
                <a:lnTo>
                  <a:pt x="0" y="106"/>
                </a:lnTo>
                <a:lnTo>
                  <a:pt x="0" y="102"/>
                </a:lnTo>
                <a:lnTo>
                  <a:pt x="5" y="106"/>
                </a:lnTo>
                <a:close/>
              </a:path>
            </a:pathLst>
          </a:custGeom>
          <a:solidFill>
            <a:srgbClr val="DA251D"/>
          </a:solidFill>
          <a:ln w="9525">
            <a:noFill/>
            <a:round/>
            <a:headEnd/>
            <a:tailEnd/>
          </a:ln>
        </p:spPr>
        <p:txBody>
          <a:bodyPr lIns="127847" tIns="63931" rIns="127847" bIns="63931"/>
          <a:lstStyle/>
          <a:p>
            <a:pPr defTabSz="1279525"/>
            <a:endParaRPr lang="ru-RU"/>
          </a:p>
        </p:txBody>
      </p:sp>
      <p:sp>
        <p:nvSpPr>
          <p:cNvPr id="25699" name="Rectangle 144"/>
          <p:cNvSpPr>
            <a:spLocks noChangeArrowheads="1"/>
          </p:cNvSpPr>
          <p:nvPr/>
        </p:nvSpPr>
        <p:spPr bwMode="auto">
          <a:xfrm>
            <a:off x="7239000" y="4238625"/>
            <a:ext cx="419100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1279525"/>
            <a:r>
              <a:rPr lang="ru-RU" sz="1100">
                <a:solidFill>
                  <a:srgbClr val="000000"/>
                </a:solidFill>
                <a:latin typeface="Times New Roman" pitchFamily="18" charset="0"/>
              </a:rPr>
              <a:t>886391</a:t>
            </a:r>
            <a:endParaRPr lang="ru-RU"/>
          </a:p>
        </p:txBody>
      </p:sp>
      <p:sp>
        <p:nvSpPr>
          <p:cNvPr id="25700" name="Rectangle 145"/>
          <p:cNvSpPr>
            <a:spLocks noChangeArrowheads="1"/>
          </p:cNvSpPr>
          <p:nvPr/>
        </p:nvSpPr>
        <p:spPr bwMode="auto">
          <a:xfrm>
            <a:off x="7700963" y="4238625"/>
            <a:ext cx="47625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1279525"/>
            <a:r>
              <a:rPr lang="ru-RU" sz="1100">
                <a:solidFill>
                  <a:srgbClr val="000000"/>
                </a:solidFill>
                <a:latin typeface="Times New Roman" pitchFamily="18" charset="0"/>
              </a:rPr>
              <a:t>-</a:t>
            </a:r>
            <a:endParaRPr lang="ru-RU"/>
          </a:p>
        </p:txBody>
      </p:sp>
      <p:sp>
        <p:nvSpPr>
          <p:cNvPr id="25701" name="Rectangle 146"/>
          <p:cNvSpPr>
            <a:spLocks noChangeArrowheads="1"/>
          </p:cNvSpPr>
          <p:nvPr/>
        </p:nvSpPr>
        <p:spPr bwMode="auto">
          <a:xfrm>
            <a:off x="7751763" y="4238625"/>
            <a:ext cx="441325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1279525"/>
            <a:r>
              <a:rPr lang="en-US" sz="1100">
                <a:solidFill>
                  <a:srgbClr val="000000"/>
                </a:solidFill>
                <a:latin typeface="Times New Roman" pitchFamily="18" charset="0"/>
              </a:rPr>
              <a:t>30-8-39</a:t>
            </a:r>
            <a:endParaRPr lang="ru-RU"/>
          </a:p>
        </p:txBody>
      </p:sp>
      <p:sp>
        <p:nvSpPr>
          <p:cNvPr id="25702" name="Rectangle 147"/>
          <p:cNvSpPr>
            <a:spLocks noChangeArrowheads="1"/>
          </p:cNvSpPr>
          <p:nvPr/>
        </p:nvSpPr>
        <p:spPr bwMode="auto">
          <a:xfrm>
            <a:off x="9177338" y="4148138"/>
            <a:ext cx="419100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1279525"/>
            <a:r>
              <a:rPr lang="ru-RU" sz="1100">
                <a:solidFill>
                  <a:srgbClr val="000000"/>
                </a:solidFill>
                <a:latin typeface="Times New Roman" pitchFamily="18" charset="0"/>
              </a:rPr>
              <a:t>886391</a:t>
            </a:r>
            <a:endParaRPr lang="ru-RU"/>
          </a:p>
        </p:txBody>
      </p:sp>
      <p:sp>
        <p:nvSpPr>
          <p:cNvPr id="25703" name="Rectangle 148"/>
          <p:cNvSpPr>
            <a:spLocks noChangeArrowheads="1"/>
          </p:cNvSpPr>
          <p:nvPr/>
        </p:nvSpPr>
        <p:spPr bwMode="auto">
          <a:xfrm>
            <a:off x="9650413" y="4148138"/>
            <a:ext cx="46037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1279525"/>
            <a:r>
              <a:rPr lang="ru-RU" sz="1100">
                <a:solidFill>
                  <a:srgbClr val="000000"/>
                </a:solidFill>
                <a:latin typeface="Times New Roman" pitchFamily="18" charset="0"/>
              </a:rPr>
              <a:t>-</a:t>
            </a:r>
            <a:endParaRPr lang="ru-RU"/>
          </a:p>
        </p:txBody>
      </p:sp>
      <p:sp>
        <p:nvSpPr>
          <p:cNvPr id="25704" name="Rectangle 149"/>
          <p:cNvSpPr>
            <a:spLocks noChangeArrowheads="1"/>
          </p:cNvSpPr>
          <p:nvPr/>
        </p:nvSpPr>
        <p:spPr bwMode="auto">
          <a:xfrm>
            <a:off x="9690100" y="4148138"/>
            <a:ext cx="482600" cy="1825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1279525"/>
            <a:r>
              <a:rPr lang="ru-RU" sz="1200">
                <a:latin typeface="Times New Roman" pitchFamily="18" charset="0"/>
              </a:rPr>
              <a:t>5-03-20</a:t>
            </a:r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6978" name="Picture 2" descr="Зона покрытия_РО_Билайн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055688"/>
            <a:ext cx="12801600" cy="8545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6979" name="Rectangle 3"/>
          <p:cNvSpPr>
            <a:spLocks noChangeArrowheads="1"/>
          </p:cNvSpPr>
          <p:nvPr/>
        </p:nvSpPr>
        <p:spPr bwMode="auto">
          <a:xfrm>
            <a:off x="234950" y="1744663"/>
            <a:ext cx="3436938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48" tIns="45524" rIns="91048" bIns="45524">
            <a:spAutoFit/>
          </a:bodyPr>
          <a:lstStyle>
            <a:lvl1pPr defTabSz="912813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2813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2813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2813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2813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1800" b="1">
                <a:solidFill>
                  <a:srgbClr val="000000"/>
                </a:solidFill>
                <a:latin typeface="Times New Roman" pitchFamily="18" charset="0"/>
              </a:rPr>
              <a:t>Зона покрытия </a:t>
            </a:r>
          </a:p>
          <a:p>
            <a:pPr algn="ctr">
              <a:defRPr/>
            </a:pPr>
            <a:r>
              <a:rPr lang="ru-RU" altLang="ru-RU" sz="1800" b="1">
                <a:solidFill>
                  <a:srgbClr val="000000"/>
                </a:solidFill>
                <a:latin typeface="Times New Roman" pitchFamily="18" charset="0"/>
              </a:rPr>
              <a:t>Билайн-</a:t>
            </a:r>
          </a:p>
          <a:p>
            <a:pPr algn="ctr">
              <a:defRPr/>
            </a:pPr>
            <a:r>
              <a:rPr lang="ru-RU" altLang="ru-RU" sz="1800" b="1">
                <a:solidFill>
                  <a:srgbClr val="000000"/>
                </a:solidFill>
                <a:latin typeface="Times New Roman" pitchFamily="18" charset="0"/>
              </a:rPr>
              <a:t>Ростовская область</a:t>
            </a:r>
          </a:p>
        </p:txBody>
      </p:sp>
      <p:sp>
        <p:nvSpPr>
          <p:cNvPr id="126980" name="Rectangle 4"/>
          <p:cNvSpPr>
            <a:spLocks noChangeArrowheads="1"/>
          </p:cNvSpPr>
          <p:nvPr/>
        </p:nvSpPr>
        <p:spPr bwMode="auto">
          <a:xfrm>
            <a:off x="776288" y="2754313"/>
            <a:ext cx="2359025" cy="811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476" tIns="63759" rIns="127476" bIns="63759">
            <a:spAutoFit/>
          </a:bodyPr>
          <a:lstStyle>
            <a:lvl1pPr defTabSz="1279525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279525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279525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279525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279525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defRPr/>
            </a:pPr>
            <a:endParaRPr lang="ru-RU" altLang="ru-RU" b="1">
              <a:solidFill>
                <a:srgbClr val="000000"/>
              </a:solidFill>
              <a:latin typeface="Times New Roman" pitchFamily="18" charset="0"/>
            </a:endParaRPr>
          </a:p>
          <a:p>
            <a:pPr>
              <a:defRPr/>
            </a:pPr>
            <a:r>
              <a:rPr lang="ru-RU" altLang="ru-RU" sz="1300" b="1">
                <a:solidFill>
                  <a:srgbClr val="000000"/>
                </a:solidFill>
                <a:latin typeface="Times New Roman" pitchFamily="18" charset="0"/>
              </a:rPr>
              <a:t>Мощность радиосигнала</a:t>
            </a:r>
          </a:p>
          <a:p>
            <a:pPr>
              <a:defRPr/>
            </a:pPr>
            <a:r>
              <a:rPr lang="ru-RU" altLang="ru-RU" sz="1300" b="1">
                <a:solidFill>
                  <a:srgbClr val="000000"/>
                </a:solidFill>
                <a:latin typeface="Times New Roman" pitchFamily="18" charset="0"/>
              </a:rPr>
              <a:t> - хорошая</a:t>
            </a:r>
          </a:p>
          <a:p>
            <a:pPr>
              <a:defRPr/>
            </a:pPr>
            <a:r>
              <a:rPr lang="ru-RU" altLang="ru-RU" sz="1300" b="1">
                <a:solidFill>
                  <a:srgbClr val="000000"/>
                </a:solidFill>
                <a:latin typeface="Times New Roman" pitchFamily="18" charset="0"/>
              </a:rPr>
              <a:t> - удовлетворительная</a:t>
            </a:r>
          </a:p>
        </p:txBody>
      </p:sp>
      <p:sp>
        <p:nvSpPr>
          <p:cNvPr id="126981" name="Rectangle 5"/>
          <p:cNvSpPr>
            <a:spLocks noChangeArrowheads="1"/>
          </p:cNvSpPr>
          <p:nvPr/>
        </p:nvSpPr>
        <p:spPr bwMode="auto">
          <a:xfrm>
            <a:off x="684213" y="3140075"/>
            <a:ext cx="144462" cy="133350"/>
          </a:xfrm>
          <a:prstGeom prst="rect">
            <a:avLst/>
          </a:prstGeom>
          <a:solidFill>
            <a:srgbClr val="FFFF00">
              <a:alpha val="96077"/>
            </a:srgbClr>
          </a:solidFill>
          <a:ln w="15875" algn="ctr">
            <a:solidFill>
              <a:srgbClr val="FF0000"/>
            </a:solidFill>
            <a:miter lim="800000"/>
            <a:headEnd/>
            <a:tailEnd/>
          </a:ln>
        </p:spPr>
        <p:txBody>
          <a:bodyPr wrap="none" lIns="110206" tIns="55102" rIns="110206" bIns="55102" anchor="ctr"/>
          <a:lstStyle>
            <a:lvl1pPr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defRPr/>
            </a:pPr>
            <a:endParaRPr lang="ru-RU" altLang="ru-RU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26982" name="Rectangle 6"/>
          <p:cNvSpPr>
            <a:spLocks noChangeArrowheads="1"/>
          </p:cNvSpPr>
          <p:nvPr/>
        </p:nvSpPr>
        <p:spPr bwMode="auto">
          <a:xfrm>
            <a:off x="684213" y="3373438"/>
            <a:ext cx="144462" cy="114300"/>
          </a:xfrm>
          <a:prstGeom prst="rect">
            <a:avLst/>
          </a:prstGeom>
          <a:solidFill>
            <a:srgbClr val="CC9900">
              <a:alpha val="96077"/>
            </a:srgbClr>
          </a:solidFill>
          <a:ln w="15875" algn="ctr">
            <a:solidFill>
              <a:srgbClr val="FF0000"/>
            </a:solidFill>
            <a:miter lim="800000"/>
            <a:headEnd/>
            <a:tailEnd/>
          </a:ln>
        </p:spPr>
        <p:txBody>
          <a:bodyPr wrap="none" lIns="110206" tIns="55102" rIns="110206" bIns="55102" anchor="ctr"/>
          <a:lstStyle>
            <a:lvl1pPr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defRPr/>
            </a:pPr>
            <a:endParaRPr lang="ru-RU" altLang="ru-RU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26983" name="TextBox 8"/>
          <p:cNvSpPr txBox="1">
            <a:spLocks noChangeArrowheads="1"/>
          </p:cNvSpPr>
          <p:nvPr/>
        </p:nvSpPr>
        <p:spPr bwMode="auto">
          <a:xfrm>
            <a:off x="3328988" y="6086475"/>
            <a:ext cx="3332162" cy="46355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306" tIns="32653" rIns="65306" bIns="32653">
            <a:spAutoFit/>
          </a:bodyPr>
          <a:lstStyle>
            <a:lvl1pPr defTabSz="652463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652463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652463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652463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652463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6524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6524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6524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6524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0" hangingPunct="0">
              <a:defRPr/>
            </a:pPr>
            <a:r>
              <a:rPr lang="ru-RU" altLang="ru-RU" sz="2600">
                <a:solidFill>
                  <a:srgbClr val="222268"/>
                </a:solidFill>
                <a:latin typeface="Times New Roman" pitchFamily="18" charset="0"/>
              </a:rPr>
              <a:t>Цимлянский район</a:t>
            </a:r>
          </a:p>
        </p:txBody>
      </p:sp>
      <p:sp>
        <p:nvSpPr>
          <p:cNvPr id="126984" name="Овал 6"/>
          <p:cNvSpPr>
            <a:spLocks noChangeArrowheads="1"/>
          </p:cNvSpPr>
          <p:nvPr/>
        </p:nvSpPr>
        <p:spPr bwMode="auto">
          <a:xfrm rot="-2781435">
            <a:off x="7115175" y="5586413"/>
            <a:ext cx="1614488" cy="919162"/>
          </a:xfrm>
          <a:prstGeom prst="ellipse">
            <a:avLst/>
          </a:prstGeom>
          <a:noFill/>
          <a:ln w="762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65306" tIns="32653" rIns="65306" bIns="32653" anchor="ctr"/>
          <a:lstStyle>
            <a:lvl1pPr defTabSz="652463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652463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652463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652463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652463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6524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6524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6524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6524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0" hangingPunct="0">
              <a:defRPr/>
            </a:pPr>
            <a:endParaRPr lang="ru-RU" altLang="ru-RU" sz="1400">
              <a:solidFill>
                <a:srgbClr val="FFFFFF"/>
              </a:solidFill>
              <a:latin typeface="Times New Roman" pitchFamily="18" charset="0"/>
            </a:endParaRPr>
          </a:p>
        </p:txBody>
      </p:sp>
      <p:grpSp>
        <p:nvGrpSpPr>
          <p:cNvPr id="2" name="Стрелка вправо 7"/>
          <p:cNvGrpSpPr>
            <a:grpSpLocks/>
          </p:cNvGrpSpPr>
          <p:nvPr/>
        </p:nvGrpSpPr>
        <p:grpSpPr bwMode="auto">
          <a:xfrm rot="10800000">
            <a:off x="6686550" y="6086475"/>
            <a:ext cx="984250" cy="577850"/>
            <a:chOff x="3114" y="4543"/>
            <a:chExt cx="868" cy="510"/>
          </a:xfrm>
        </p:grpSpPr>
        <p:pic>
          <p:nvPicPr>
            <p:cNvPr id="126987" name="Стрелка вправо 7"/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14" y="4543"/>
              <a:ext cx="868" cy="5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6988" name="Text Box 11"/>
            <p:cNvSpPr txBox="1">
              <a:spLocks noChangeArrowheads="1"/>
            </p:cNvSpPr>
            <p:nvPr/>
          </p:nvSpPr>
          <p:spPr bwMode="auto">
            <a:xfrm>
              <a:off x="3246" y="4683"/>
              <a:ext cx="72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65306" tIns="32653" rIns="65306" bIns="32653" anchor="ctr"/>
            <a:lstStyle>
              <a:lvl1pPr defTabSz="652463">
                <a:defRPr sz="2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652463">
                <a:defRPr sz="25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652463">
                <a:defRPr sz="25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652463">
                <a:defRPr sz="25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652463">
                <a:defRPr sz="25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652463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652463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652463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652463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0" hangingPunct="0">
                <a:defRPr/>
              </a:pPr>
              <a:endParaRPr lang="ru-RU" altLang="ru-RU" sz="1400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</p:grpSp>
      <p:sp>
        <p:nvSpPr>
          <p:cNvPr id="21514" name="Rectangle 4"/>
          <p:cNvSpPr>
            <a:spLocks noChangeArrowheads="1"/>
          </p:cNvSpPr>
          <p:nvPr/>
        </p:nvSpPr>
        <p:spPr bwMode="auto">
          <a:xfrm>
            <a:off x="0" y="0"/>
            <a:ext cx="12801600" cy="461963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lIns="91048" tIns="45524" rIns="91048" bIns="45524">
            <a:spAutoFit/>
          </a:bodyPr>
          <a:lstStyle/>
          <a:p>
            <a:pPr algn="ctr" defTabSz="912813">
              <a:defRPr/>
            </a:pPr>
            <a:r>
              <a:rPr lang="ru-RU" sz="24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Зона покрытия сотовой связью </a:t>
            </a:r>
            <a:r>
              <a:rPr lang="ru-RU" sz="2400" b="1" dirty="0" err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Билайн-Ростовская</a:t>
            </a:r>
            <a:r>
              <a:rPr lang="ru-RU" sz="24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область</a:t>
            </a:r>
          </a:p>
        </p:txBody>
      </p:sp>
    </p:spTree>
    <p:extLst>
      <p:ext uri="{BB962C8B-B14F-4D97-AF65-F5344CB8AC3E}">
        <p14:creationId xmlns:p14="http://schemas.microsoft.com/office/powerpoint/2010/main" val="37745597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8002" name="Picture 2" descr="Зона покрытия_РО_Мегафон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487488"/>
            <a:ext cx="12801600" cy="8104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8003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3988" y="1754188"/>
            <a:ext cx="2755900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532" name="Rectangle 4"/>
          <p:cNvSpPr>
            <a:spLocks noChangeArrowheads="1"/>
          </p:cNvSpPr>
          <p:nvPr/>
        </p:nvSpPr>
        <p:spPr bwMode="auto">
          <a:xfrm>
            <a:off x="0" y="0"/>
            <a:ext cx="12801600" cy="461963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lIns="91048" tIns="45524" rIns="91048" bIns="45524">
            <a:spAutoFit/>
          </a:bodyPr>
          <a:lstStyle/>
          <a:p>
            <a:pPr algn="ctr" defTabSz="912813">
              <a:defRPr/>
            </a:pPr>
            <a:r>
              <a:rPr lang="ru-RU" sz="24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Зона покрытия сотовой связью Мегафон-Ростовская область</a:t>
            </a:r>
          </a:p>
        </p:txBody>
      </p:sp>
      <p:sp>
        <p:nvSpPr>
          <p:cNvPr id="128005" name="Овал 6"/>
          <p:cNvSpPr>
            <a:spLocks noChangeArrowheads="1"/>
          </p:cNvSpPr>
          <p:nvPr/>
        </p:nvSpPr>
        <p:spPr bwMode="auto">
          <a:xfrm rot="-2193513">
            <a:off x="7493000" y="5803900"/>
            <a:ext cx="1744663" cy="885825"/>
          </a:xfrm>
          <a:prstGeom prst="ellipse">
            <a:avLst/>
          </a:prstGeom>
          <a:noFill/>
          <a:ln w="762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65306" tIns="32653" rIns="65306" bIns="32653" anchor="ctr"/>
          <a:lstStyle>
            <a:lvl1pPr defTabSz="652463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652463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652463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652463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652463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6524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6524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6524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6524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0" hangingPunct="0">
              <a:defRPr/>
            </a:pPr>
            <a:endParaRPr lang="ru-RU" altLang="ru-RU" sz="1400">
              <a:solidFill>
                <a:srgbClr val="FFFFFF"/>
              </a:solidFill>
              <a:latin typeface="Times New Roman" pitchFamily="18" charset="0"/>
            </a:endParaRPr>
          </a:p>
        </p:txBody>
      </p:sp>
      <p:grpSp>
        <p:nvGrpSpPr>
          <p:cNvPr id="2" name="Стрелка вправо 7"/>
          <p:cNvGrpSpPr>
            <a:grpSpLocks/>
          </p:cNvGrpSpPr>
          <p:nvPr/>
        </p:nvGrpSpPr>
        <p:grpSpPr bwMode="auto">
          <a:xfrm>
            <a:off x="9258300" y="5800725"/>
            <a:ext cx="984250" cy="577850"/>
            <a:chOff x="3114" y="4543"/>
            <a:chExt cx="868" cy="510"/>
          </a:xfrm>
        </p:grpSpPr>
        <p:pic>
          <p:nvPicPr>
            <p:cNvPr id="128008" name="Стрелка вправо 7"/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14" y="4543"/>
              <a:ext cx="868" cy="5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8009" name="Text Box 8"/>
            <p:cNvSpPr txBox="1">
              <a:spLocks noChangeArrowheads="1"/>
            </p:cNvSpPr>
            <p:nvPr/>
          </p:nvSpPr>
          <p:spPr bwMode="auto">
            <a:xfrm>
              <a:off x="3246" y="4683"/>
              <a:ext cx="72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65306" tIns="32653" rIns="65306" bIns="32653" anchor="ctr"/>
            <a:lstStyle>
              <a:lvl1pPr defTabSz="652463">
                <a:defRPr sz="2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652463">
                <a:defRPr sz="25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652463">
                <a:defRPr sz="25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652463">
                <a:defRPr sz="25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652463">
                <a:defRPr sz="25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652463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652463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652463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652463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0" hangingPunct="0">
                <a:defRPr/>
              </a:pPr>
              <a:endParaRPr lang="ru-RU" altLang="ru-RU" sz="1400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</p:grpSp>
      <p:sp>
        <p:nvSpPr>
          <p:cNvPr id="128007" name="TextBox 8"/>
          <p:cNvSpPr txBox="1">
            <a:spLocks noChangeArrowheads="1"/>
          </p:cNvSpPr>
          <p:nvPr/>
        </p:nvSpPr>
        <p:spPr bwMode="auto">
          <a:xfrm>
            <a:off x="7615238" y="4943475"/>
            <a:ext cx="2846387" cy="466725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5306" tIns="32653" rIns="65306" bIns="32653">
            <a:spAutoFit/>
          </a:bodyPr>
          <a:lstStyle>
            <a:lvl1pPr defTabSz="652463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652463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652463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652463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652463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6524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6524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6524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6524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0" hangingPunct="0">
              <a:defRPr/>
            </a:pPr>
            <a:r>
              <a:rPr lang="ru-RU" altLang="ru-RU" sz="2600">
                <a:solidFill>
                  <a:srgbClr val="222268"/>
                </a:solidFill>
                <a:latin typeface="Times New Roman" pitchFamily="18" charset="0"/>
              </a:rPr>
              <a:t>Цимлянский район</a:t>
            </a:r>
          </a:p>
        </p:txBody>
      </p:sp>
    </p:spTree>
    <p:extLst>
      <p:ext uri="{BB962C8B-B14F-4D97-AF65-F5344CB8AC3E}">
        <p14:creationId xmlns:p14="http://schemas.microsoft.com/office/powerpoint/2010/main" val="26157164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9026" name="Picture 2" descr="Зона покрытия_РО_МТС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128713"/>
            <a:ext cx="12801600" cy="8472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55" name="Rectangle 3"/>
          <p:cNvSpPr>
            <a:spLocks noChangeArrowheads="1"/>
          </p:cNvSpPr>
          <p:nvPr/>
        </p:nvSpPr>
        <p:spPr bwMode="auto">
          <a:xfrm>
            <a:off x="0" y="0"/>
            <a:ext cx="12801600" cy="461963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lIns="91048" tIns="45524" rIns="91048" bIns="45524">
            <a:spAutoFit/>
          </a:bodyPr>
          <a:lstStyle/>
          <a:p>
            <a:pPr algn="ctr" defTabSz="912813">
              <a:defRPr/>
            </a:pPr>
            <a:r>
              <a:rPr lang="ru-RU" sz="24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Зона покрытия сотовой связью </a:t>
            </a:r>
            <a:r>
              <a:rPr lang="ru-RU" sz="2400" b="1" dirty="0" err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МТС-Ростовская</a:t>
            </a:r>
            <a:r>
              <a:rPr lang="ru-RU" sz="24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область</a:t>
            </a:r>
          </a:p>
        </p:txBody>
      </p:sp>
      <p:sp>
        <p:nvSpPr>
          <p:cNvPr id="129028" name="Rectangle 4"/>
          <p:cNvSpPr>
            <a:spLocks noChangeArrowheads="1"/>
          </p:cNvSpPr>
          <p:nvPr/>
        </p:nvSpPr>
        <p:spPr bwMode="auto">
          <a:xfrm>
            <a:off x="1054100" y="3502025"/>
            <a:ext cx="2259013" cy="67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476" tIns="63759" rIns="127476" bIns="63759">
            <a:spAutoFit/>
          </a:bodyPr>
          <a:lstStyle>
            <a:lvl1pPr defTabSz="1279525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279525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279525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279525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279525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defRPr/>
            </a:pPr>
            <a:r>
              <a:rPr lang="ru-RU" altLang="ru-RU" sz="1300" b="1">
                <a:solidFill>
                  <a:srgbClr val="000000"/>
                </a:solidFill>
                <a:latin typeface="Times New Roman" pitchFamily="18" charset="0"/>
              </a:rPr>
              <a:t>Мощность радиосигнала</a:t>
            </a:r>
          </a:p>
          <a:p>
            <a:pPr>
              <a:defRPr/>
            </a:pPr>
            <a:r>
              <a:rPr lang="ru-RU" altLang="ru-RU" sz="1300" b="1">
                <a:solidFill>
                  <a:srgbClr val="000000"/>
                </a:solidFill>
                <a:latin typeface="Times New Roman" pitchFamily="18" charset="0"/>
              </a:rPr>
              <a:t> - хорошая</a:t>
            </a:r>
          </a:p>
          <a:p>
            <a:pPr>
              <a:defRPr/>
            </a:pPr>
            <a:r>
              <a:rPr lang="ru-RU" altLang="ru-RU" sz="1300" b="1">
                <a:solidFill>
                  <a:srgbClr val="000000"/>
                </a:solidFill>
                <a:latin typeface="Times New Roman" pitchFamily="18" charset="0"/>
              </a:rPr>
              <a:t> - удовлетворительная</a:t>
            </a:r>
          </a:p>
        </p:txBody>
      </p:sp>
      <p:sp>
        <p:nvSpPr>
          <p:cNvPr id="129029" name="Rectangle 5"/>
          <p:cNvSpPr>
            <a:spLocks noChangeArrowheads="1"/>
          </p:cNvSpPr>
          <p:nvPr/>
        </p:nvSpPr>
        <p:spPr bwMode="auto">
          <a:xfrm>
            <a:off x="990600" y="4008438"/>
            <a:ext cx="144463" cy="133350"/>
          </a:xfrm>
          <a:prstGeom prst="rect">
            <a:avLst/>
          </a:prstGeom>
          <a:solidFill>
            <a:srgbClr val="FF6600">
              <a:alpha val="96077"/>
            </a:srgbClr>
          </a:solidFill>
          <a:ln w="15875" algn="ctr">
            <a:solidFill>
              <a:srgbClr val="FF0000"/>
            </a:solidFill>
            <a:miter lim="800000"/>
            <a:headEnd/>
            <a:tailEnd/>
          </a:ln>
        </p:spPr>
        <p:txBody>
          <a:bodyPr wrap="none" lIns="110206" tIns="55102" rIns="110206" bIns="55102" anchor="ctr"/>
          <a:lstStyle>
            <a:lvl1pPr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defRPr/>
            </a:pPr>
            <a:endParaRPr lang="ru-RU" altLang="ru-RU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29030" name="Rectangle 6"/>
          <p:cNvSpPr>
            <a:spLocks noChangeArrowheads="1"/>
          </p:cNvSpPr>
          <p:nvPr/>
        </p:nvSpPr>
        <p:spPr bwMode="auto">
          <a:xfrm>
            <a:off x="996950" y="4248150"/>
            <a:ext cx="144463" cy="114300"/>
          </a:xfrm>
          <a:prstGeom prst="rect">
            <a:avLst/>
          </a:prstGeom>
          <a:solidFill>
            <a:srgbClr val="FFCC99">
              <a:alpha val="96077"/>
            </a:srgbClr>
          </a:solidFill>
          <a:ln w="15875" algn="ctr">
            <a:solidFill>
              <a:srgbClr val="FF0000"/>
            </a:solidFill>
            <a:miter lim="800000"/>
            <a:headEnd/>
            <a:tailEnd/>
          </a:ln>
        </p:spPr>
        <p:txBody>
          <a:bodyPr wrap="none" lIns="110206" tIns="55102" rIns="110206" bIns="55102" anchor="ctr"/>
          <a:lstStyle>
            <a:lvl1pPr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defRPr/>
            </a:pPr>
            <a:endParaRPr lang="ru-RU" altLang="ru-RU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29031" name="Овал 6"/>
          <p:cNvSpPr>
            <a:spLocks noChangeArrowheads="1"/>
          </p:cNvSpPr>
          <p:nvPr/>
        </p:nvSpPr>
        <p:spPr bwMode="auto">
          <a:xfrm>
            <a:off x="7043738" y="5229225"/>
            <a:ext cx="1296987" cy="1265238"/>
          </a:xfrm>
          <a:prstGeom prst="ellipse">
            <a:avLst/>
          </a:prstGeom>
          <a:noFill/>
          <a:ln w="762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65306" tIns="32653" rIns="65306" bIns="32653" anchor="ctr"/>
          <a:lstStyle>
            <a:lvl1pPr defTabSz="652463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652463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652463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652463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652463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6524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6524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6524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6524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0" hangingPunct="0">
              <a:defRPr/>
            </a:pPr>
            <a:endParaRPr lang="ru-RU" altLang="ru-RU" sz="1400">
              <a:solidFill>
                <a:srgbClr val="FFFFFF"/>
              </a:solidFill>
              <a:latin typeface="Times New Roman" pitchFamily="18" charset="0"/>
            </a:endParaRPr>
          </a:p>
        </p:txBody>
      </p:sp>
      <p:grpSp>
        <p:nvGrpSpPr>
          <p:cNvPr id="2" name="Стрелка вправо 7"/>
          <p:cNvGrpSpPr>
            <a:grpSpLocks/>
          </p:cNvGrpSpPr>
          <p:nvPr/>
        </p:nvGrpSpPr>
        <p:grpSpPr bwMode="auto">
          <a:xfrm>
            <a:off x="8472488" y="5586413"/>
            <a:ext cx="984250" cy="577850"/>
            <a:chOff x="3114" y="4543"/>
            <a:chExt cx="868" cy="510"/>
          </a:xfrm>
        </p:grpSpPr>
        <p:pic>
          <p:nvPicPr>
            <p:cNvPr id="129034" name="Стрелка вправо 7"/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14" y="4543"/>
              <a:ext cx="868" cy="5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9035" name="Text Box 10"/>
            <p:cNvSpPr txBox="1">
              <a:spLocks noChangeArrowheads="1"/>
            </p:cNvSpPr>
            <p:nvPr/>
          </p:nvSpPr>
          <p:spPr bwMode="auto">
            <a:xfrm>
              <a:off x="3246" y="4683"/>
              <a:ext cx="72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65306" tIns="32653" rIns="65306" bIns="32653" anchor="ctr"/>
            <a:lstStyle>
              <a:lvl1pPr defTabSz="652463">
                <a:defRPr sz="2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652463">
                <a:defRPr sz="25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652463">
                <a:defRPr sz="25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652463">
                <a:defRPr sz="25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652463">
                <a:defRPr sz="25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652463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652463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652463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652463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0" hangingPunct="0">
                <a:defRPr/>
              </a:pPr>
              <a:endParaRPr lang="ru-RU" altLang="ru-RU" sz="1400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</p:grpSp>
      <p:sp>
        <p:nvSpPr>
          <p:cNvPr id="129033" name="TextBox 8"/>
          <p:cNvSpPr txBox="1">
            <a:spLocks noChangeArrowheads="1"/>
          </p:cNvSpPr>
          <p:nvPr/>
        </p:nvSpPr>
        <p:spPr bwMode="auto">
          <a:xfrm>
            <a:off x="9615488" y="5657850"/>
            <a:ext cx="2846387" cy="466725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5306" tIns="32653" rIns="65306" bIns="32653">
            <a:spAutoFit/>
          </a:bodyPr>
          <a:lstStyle>
            <a:lvl1pPr defTabSz="652463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652463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652463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652463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652463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6524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6524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6524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6524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0" hangingPunct="0">
              <a:defRPr/>
            </a:pPr>
            <a:r>
              <a:rPr lang="ru-RU" altLang="ru-RU" sz="2600">
                <a:solidFill>
                  <a:srgbClr val="222268"/>
                </a:solidFill>
                <a:latin typeface="Times New Roman" pitchFamily="18" charset="0"/>
              </a:rPr>
              <a:t>Цимлянский район</a:t>
            </a:r>
          </a:p>
        </p:txBody>
      </p:sp>
    </p:spTree>
    <p:extLst>
      <p:ext uri="{BB962C8B-B14F-4D97-AF65-F5344CB8AC3E}">
        <p14:creationId xmlns:p14="http://schemas.microsoft.com/office/powerpoint/2010/main" val="29275818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130060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>
              <a:lvl1pPr defTabSz="785813">
                <a:defRPr sz="2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785813">
                <a:defRPr sz="25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785813">
                <a:defRPr sz="25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785813">
                <a:defRPr sz="25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785813">
                <a:defRPr sz="25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785813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785813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785813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785813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defRPr/>
              </a:pPr>
              <a:endParaRPr lang="ru-RU" altLang="ru-RU" sz="20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0061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0062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0063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0064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0065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0066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0067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0068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0069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0070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0071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0072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0073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0074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0075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>
              <a:lvl1pPr defTabSz="785813">
                <a:defRPr sz="2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785813">
                <a:defRPr sz="25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785813">
                <a:defRPr sz="25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785813">
                <a:defRPr sz="25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785813">
                <a:defRPr sz="25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785813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785813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785813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785813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defRPr/>
              </a:pPr>
              <a:endParaRPr lang="ru-RU" altLang="ru-RU" sz="20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0076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0077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0078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0079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>
              <a:lvl1pPr defTabSz="785813">
                <a:defRPr sz="2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785813">
                <a:defRPr sz="25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785813">
                <a:defRPr sz="25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785813">
                <a:defRPr sz="25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785813">
                <a:defRPr sz="25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785813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785813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785813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785813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defRPr/>
              </a:pPr>
              <a:endParaRPr lang="ru-RU" altLang="ru-RU" sz="20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grpSp>
        <p:nvGrpSpPr>
          <p:cNvPr id="3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130057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>
              <a:lvl1pPr defTabSz="909638">
                <a:defRPr sz="2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909638">
                <a:defRPr sz="25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909638">
                <a:defRPr sz="25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909638">
                <a:defRPr sz="25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909638">
                <a:defRPr sz="25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9096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9096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9096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9096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defRPr/>
              </a:pPr>
              <a:endParaRPr lang="ru-RU" altLang="ru-RU" sz="1800">
                <a:solidFill>
                  <a:srgbClr val="000000"/>
                </a:solidFill>
                <a:latin typeface="Tahoma" pitchFamily="34" charset="0"/>
              </a:endParaRPr>
            </a:p>
          </p:txBody>
        </p:sp>
        <p:sp>
          <p:nvSpPr>
            <p:cNvPr id="130058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>
              <a:lvl1pPr defTabSz="909638">
                <a:defRPr sz="2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909638">
                <a:defRPr sz="25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909638">
                <a:defRPr sz="25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909638">
                <a:defRPr sz="25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909638">
                <a:defRPr sz="25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9096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9096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9096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9096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defRPr/>
              </a:pPr>
              <a:endParaRPr lang="ru-RU" altLang="ru-RU" sz="1800">
                <a:solidFill>
                  <a:srgbClr val="000000"/>
                </a:solidFill>
                <a:latin typeface="Tahoma" pitchFamily="34" charset="0"/>
              </a:endParaRPr>
            </a:p>
          </p:txBody>
        </p:sp>
        <p:sp>
          <p:nvSpPr>
            <p:cNvPr id="130059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>
              <a:lvl1pPr defTabSz="909638">
                <a:defRPr sz="2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909638">
                <a:defRPr sz="25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909638">
                <a:defRPr sz="25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909638">
                <a:defRPr sz="25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909638">
                <a:defRPr sz="25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9096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9096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9096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9096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defRPr/>
              </a:pPr>
              <a:endParaRPr lang="ru-RU" altLang="ru-RU" sz="1800">
                <a:solidFill>
                  <a:srgbClr val="000000"/>
                </a:solidFill>
                <a:latin typeface="Tahoma" pitchFamily="34" charset="0"/>
              </a:endParaRPr>
            </a:p>
          </p:txBody>
        </p:sp>
      </p:grpSp>
      <p:graphicFrame>
        <p:nvGraphicFramePr>
          <p:cNvPr id="130053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158" name="CorelDRAW" r:id="rId3" imgW="810360" imgH="951480" progId="">
                  <p:embed/>
                </p:oleObj>
              </mc:Choice>
              <mc:Fallback>
                <p:oleObj name="CorelDRAW" r:id="rId3" imgW="810360" imgH="951480" progId="">
                  <p:embed/>
                  <p:pic>
                    <p:nvPicPr>
                      <p:cNvPr id="0" name="Picture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30054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159" name="CorelDRAW" r:id="rId5" imgW="810360" imgH="951480" progId="">
                  <p:embed/>
                </p:oleObj>
              </mc:Choice>
              <mc:Fallback>
                <p:oleObj name="CorelDRAW" r:id="rId5" imgW="810360" imgH="951480" progId="">
                  <p:embed/>
                  <p:pic>
                    <p:nvPicPr>
                      <p:cNvPr id="0" name="Picture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30055" name="Picture 2" descr="заставка-1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27038" y="1817688"/>
            <a:ext cx="11945937" cy="5214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  <a:p>
            <a:pPr algn="ctr" defTabSz="1277938">
              <a:defRPr/>
            </a:pPr>
            <a:r>
              <a:rPr lang="ru-RU" sz="4800" b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ИНФОРМАЦИОННО-СПРАВОЧНЫЕ МАТЕРИАЛЫ ПО СИСТЕМЕ ОПОВЕЩЕНИЯ И ИНФОРМИРОВАНИЯ, В ТОМ ЧИСЛЕ С ИСПОЛЬЗОВАНИЕМ ТЕХНИЧЕСКИХ СРЕДСТВ ОКСИОН</a:t>
            </a:r>
          </a:p>
        </p:txBody>
      </p:sp>
    </p:spTree>
    <p:extLst>
      <p:ext uri="{BB962C8B-B14F-4D97-AF65-F5344CB8AC3E}">
        <p14:creationId xmlns:p14="http://schemas.microsoft.com/office/powerpoint/2010/main" val="117255545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1074" name="Таблица 503"/>
          <p:cNvPicPr>
            <a:picLocks noGrp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37400" y="5905500"/>
            <a:ext cx="5356225" cy="1604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1075" name="Таблица 499"/>
          <p:cNvPicPr>
            <a:picLocks noGrp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163" y="5905500"/>
            <a:ext cx="5359400" cy="1604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31076" name="Прямая со стрелкой 30"/>
          <p:cNvCxnSpPr>
            <a:cxnSpLocks noChangeShapeType="1"/>
          </p:cNvCxnSpPr>
          <p:nvPr/>
        </p:nvCxnSpPr>
        <p:spPr bwMode="auto">
          <a:xfrm rot="5400000" flipH="1" flipV="1">
            <a:off x="6761163" y="7458075"/>
            <a:ext cx="1360488" cy="1587"/>
          </a:xfrm>
          <a:prstGeom prst="straightConnector1">
            <a:avLst/>
          </a:prstGeom>
          <a:noFill/>
          <a:ln w="25400" algn="ctr">
            <a:solidFill>
              <a:srgbClr val="FF0000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077" name="Прямая со стрелкой 30"/>
          <p:cNvCxnSpPr>
            <a:cxnSpLocks noChangeShapeType="1"/>
          </p:cNvCxnSpPr>
          <p:nvPr/>
        </p:nvCxnSpPr>
        <p:spPr bwMode="auto">
          <a:xfrm rot="5400000" flipH="1" flipV="1">
            <a:off x="7050088" y="7458075"/>
            <a:ext cx="1362075" cy="3175"/>
          </a:xfrm>
          <a:prstGeom prst="straightConnector1">
            <a:avLst/>
          </a:prstGeom>
          <a:noFill/>
          <a:ln w="25400" algn="ctr">
            <a:solidFill>
              <a:srgbClr val="0000FF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078" name="Прямая со стрелкой 30"/>
          <p:cNvCxnSpPr>
            <a:cxnSpLocks noChangeShapeType="1"/>
          </p:cNvCxnSpPr>
          <p:nvPr/>
        </p:nvCxnSpPr>
        <p:spPr bwMode="auto">
          <a:xfrm rot="16200000" flipV="1">
            <a:off x="7332663" y="7453312"/>
            <a:ext cx="1384300" cy="3175"/>
          </a:xfrm>
          <a:prstGeom prst="straightConnector1">
            <a:avLst/>
          </a:prstGeom>
          <a:noFill/>
          <a:ln w="25400" algn="ctr">
            <a:solidFill>
              <a:srgbClr val="008000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1079" name="Прямоугольник 16"/>
          <p:cNvSpPr>
            <a:spLocks noChangeArrowheads="1"/>
          </p:cNvSpPr>
          <p:nvPr/>
        </p:nvSpPr>
        <p:spPr bwMode="auto">
          <a:xfrm>
            <a:off x="7762875" y="7510463"/>
            <a:ext cx="465138" cy="250825"/>
          </a:xfrm>
          <a:prstGeom prst="rect">
            <a:avLst/>
          </a:prstGeom>
          <a:solidFill>
            <a:srgbClr val="008000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>
            <a:lvl1pPr defTabSz="170973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80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Ч+1,5-2ч</a:t>
            </a:r>
          </a:p>
        </p:txBody>
      </p:sp>
      <p:sp>
        <p:nvSpPr>
          <p:cNvPr id="131080" name="Прямоугольник 16"/>
          <p:cNvSpPr>
            <a:spLocks noChangeArrowheads="1"/>
          </p:cNvSpPr>
          <p:nvPr/>
        </p:nvSpPr>
        <p:spPr bwMode="auto">
          <a:xfrm>
            <a:off x="7504113" y="6977063"/>
            <a:ext cx="466725" cy="250825"/>
          </a:xfrm>
          <a:prstGeom prst="rect">
            <a:avLst/>
          </a:prstGeom>
          <a:solidFill>
            <a:srgbClr val="0000FF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>
            <a:lvl1pPr defTabSz="170973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80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Ч+20</a:t>
            </a:r>
          </a:p>
        </p:txBody>
      </p:sp>
      <p:sp>
        <p:nvSpPr>
          <p:cNvPr id="131081" name="Прямоугольник 16"/>
          <p:cNvSpPr>
            <a:spLocks noChangeArrowheads="1"/>
          </p:cNvSpPr>
          <p:nvPr/>
        </p:nvSpPr>
        <p:spPr bwMode="auto">
          <a:xfrm>
            <a:off x="7205663" y="7516813"/>
            <a:ext cx="465137" cy="250825"/>
          </a:xfrm>
          <a:prstGeom prst="rect">
            <a:avLst/>
          </a:prstGeom>
          <a:solidFill>
            <a:srgbClr val="FF0000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>
            <a:lvl1pPr defTabSz="170973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80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Ч+30</a:t>
            </a:r>
          </a:p>
        </p:txBody>
      </p:sp>
      <p:cxnSp>
        <p:nvCxnSpPr>
          <p:cNvPr id="131082" name="Прямая со стрелкой 30"/>
          <p:cNvCxnSpPr>
            <a:cxnSpLocks noChangeShapeType="1"/>
          </p:cNvCxnSpPr>
          <p:nvPr/>
        </p:nvCxnSpPr>
        <p:spPr bwMode="auto">
          <a:xfrm rot="5400000" flipH="1" flipV="1">
            <a:off x="8390731" y="7444582"/>
            <a:ext cx="1412875" cy="1588"/>
          </a:xfrm>
          <a:prstGeom prst="straightConnector1">
            <a:avLst/>
          </a:prstGeom>
          <a:noFill/>
          <a:ln w="25400" algn="ctr">
            <a:solidFill>
              <a:srgbClr val="FF0000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083" name="Прямая со стрелкой 30"/>
          <p:cNvCxnSpPr>
            <a:cxnSpLocks noChangeShapeType="1"/>
          </p:cNvCxnSpPr>
          <p:nvPr/>
        </p:nvCxnSpPr>
        <p:spPr bwMode="auto">
          <a:xfrm rot="16200000" flipV="1">
            <a:off x="8689181" y="7438232"/>
            <a:ext cx="1400175" cy="1588"/>
          </a:xfrm>
          <a:prstGeom prst="straightConnector1">
            <a:avLst/>
          </a:prstGeom>
          <a:noFill/>
          <a:ln w="25400" algn="ctr">
            <a:solidFill>
              <a:srgbClr val="0000FF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084" name="Прямая со стрелкой 30"/>
          <p:cNvCxnSpPr>
            <a:cxnSpLocks noChangeShapeType="1"/>
          </p:cNvCxnSpPr>
          <p:nvPr/>
        </p:nvCxnSpPr>
        <p:spPr bwMode="auto">
          <a:xfrm rot="16200000" flipV="1">
            <a:off x="8967788" y="7434263"/>
            <a:ext cx="1423987" cy="1587"/>
          </a:xfrm>
          <a:prstGeom prst="straightConnector1">
            <a:avLst/>
          </a:prstGeom>
          <a:noFill/>
          <a:ln w="25400" algn="ctr">
            <a:solidFill>
              <a:srgbClr val="008000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1085" name="Прямоугольник 16"/>
          <p:cNvSpPr>
            <a:spLocks noChangeArrowheads="1"/>
          </p:cNvSpPr>
          <p:nvPr/>
        </p:nvSpPr>
        <p:spPr bwMode="auto">
          <a:xfrm>
            <a:off x="9466263" y="7489825"/>
            <a:ext cx="465137" cy="250825"/>
          </a:xfrm>
          <a:prstGeom prst="rect">
            <a:avLst/>
          </a:prstGeom>
          <a:solidFill>
            <a:srgbClr val="008000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>
            <a:lvl1pPr defTabSz="170973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80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Ч+1,5-2ч</a:t>
            </a:r>
          </a:p>
        </p:txBody>
      </p:sp>
      <p:sp>
        <p:nvSpPr>
          <p:cNvPr id="131086" name="Прямоугольник 16"/>
          <p:cNvSpPr>
            <a:spLocks noChangeArrowheads="1"/>
          </p:cNvSpPr>
          <p:nvPr/>
        </p:nvSpPr>
        <p:spPr bwMode="auto">
          <a:xfrm>
            <a:off x="9153525" y="7010400"/>
            <a:ext cx="466725" cy="250825"/>
          </a:xfrm>
          <a:prstGeom prst="rect">
            <a:avLst/>
          </a:prstGeom>
          <a:solidFill>
            <a:srgbClr val="0000FF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>
            <a:lvl1pPr defTabSz="170973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80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Ч+20</a:t>
            </a:r>
          </a:p>
        </p:txBody>
      </p:sp>
      <p:sp>
        <p:nvSpPr>
          <p:cNvPr id="131087" name="Прямоугольник 16"/>
          <p:cNvSpPr>
            <a:spLocks noChangeArrowheads="1"/>
          </p:cNvSpPr>
          <p:nvPr/>
        </p:nvSpPr>
        <p:spPr bwMode="auto">
          <a:xfrm>
            <a:off x="8883650" y="7489825"/>
            <a:ext cx="465138" cy="250825"/>
          </a:xfrm>
          <a:prstGeom prst="rect">
            <a:avLst/>
          </a:prstGeom>
          <a:solidFill>
            <a:srgbClr val="FF0000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>
            <a:lvl1pPr defTabSz="170973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80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Ч+30</a:t>
            </a:r>
          </a:p>
        </p:txBody>
      </p:sp>
      <p:cxnSp>
        <p:nvCxnSpPr>
          <p:cNvPr id="131088" name="Прямая со стрелкой 30"/>
          <p:cNvCxnSpPr>
            <a:cxnSpLocks noChangeShapeType="1"/>
          </p:cNvCxnSpPr>
          <p:nvPr/>
        </p:nvCxnSpPr>
        <p:spPr bwMode="auto">
          <a:xfrm rot="5400000" flipH="1" flipV="1">
            <a:off x="10514806" y="7427119"/>
            <a:ext cx="1420813" cy="3175"/>
          </a:xfrm>
          <a:prstGeom prst="straightConnector1">
            <a:avLst/>
          </a:prstGeom>
          <a:noFill/>
          <a:ln w="25400" algn="ctr">
            <a:solidFill>
              <a:srgbClr val="FF0000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089" name="Прямая со стрелкой 30"/>
          <p:cNvCxnSpPr>
            <a:cxnSpLocks noChangeShapeType="1"/>
          </p:cNvCxnSpPr>
          <p:nvPr/>
        </p:nvCxnSpPr>
        <p:spPr bwMode="auto">
          <a:xfrm rot="5400000" flipH="1" flipV="1">
            <a:off x="10802938" y="7427912"/>
            <a:ext cx="1422400" cy="3175"/>
          </a:xfrm>
          <a:prstGeom prst="straightConnector1">
            <a:avLst/>
          </a:prstGeom>
          <a:noFill/>
          <a:ln w="25400" algn="ctr">
            <a:solidFill>
              <a:srgbClr val="0000FF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090" name="Прямая со стрелкой 30"/>
          <p:cNvCxnSpPr>
            <a:cxnSpLocks noChangeShapeType="1"/>
          </p:cNvCxnSpPr>
          <p:nvPr/>
        </p:nvCxnSpPr>
        <p:spPr bwMode="auto">
          <a:xfrm rot="16200000" flipV="1">
            <a:off x="11089482" y="7419181"/>
            <a:ext cx="1436688" cy="3175"/>
          </a:xfrm>
          <a:prstGeom prst="straightConnector1">
            <a:avLst/>
          </a:prstGeom>
          <a:noFill/>
          <a:ln w="25400" algn="ctr">
            <a:solidFill>
              <a:srgbClr val="008000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1091" name="Прямоугольник 16"/>
          <p:cNvSpPr>
            <a:spLocks noChangeArrowheads="1"/>
          </p:cNvSpPr>
          <p:nvPr/>
        </p:nvSpPr>
        <p:spPr bwMode="auto">
          <a:xfrm>
            <a:off x="11595100" y="7488238"/>
            <a:ext cx="465138" cy="250825"/>
          </a:xfrm>
          <a:prstGeom prst="rect">
            <a:avLst/>
          </a:prstGeom>
          <a:solidFill>
            <a:srgbClr val="008000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>
            <a:lvl1pPr defTabSz="170973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80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Ч+1,5-2ч</a:t>
            </a:r>
          </a:p>
        </p:txBody>
      </p:sp>
      <p:sp>
        <p:nvSpPr>
          <p:cNvPr id="131092" name="Прямоугольник 16"/>
          <p:cNvSpPr>
            <a:spLocks noChangeArrowheads="1"/>
          </p:cNvSpPr>
          <p:nvPr/>
        </p:nvSpPr>
        <p:spPr bwMode="auto">
          <a:xfrm>
            <a:off x="11280775" y="7002463"/>
            <a:ext cx="468313" cy="252412"/>
          </a:xfrm>
          <a:prstGeom prst="rect">
            <a:avLst/>
          </a:prstGeom>
          <a:solidFill>
            <a:srgbClr val="0000FF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>
            <a:lvl1pPr defTabSz="170973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80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Ч+20</a:t>
            </a:r>
          </a:p>
        </p:txBody>
      </p:sp>
      <p:sp>
        <p:nvSpPr>
          <p:cNvPr id="131093" name="Прямоугольник 16"/>
          <p:cNvSpPr>
            <a:spLocks noChangeArrowheads="1"/>
          </p:cNvSpPr>
          <p:nvPr/>
        </p:nvSpPr>
        <p:spPr bwMode="auto">
          <a:xfrm>
            <a:off x="10988675" y="7488238"/>
            <a:ext cx="466725" cy="250825"/>
          </a:xfrm>
          <a:prstGeom prst="rect">
            <a:avLst/>
          </a:prstGeom>
          <a:solidFill>
            <a:srgbClr val="FF0000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>
            <a:lvl1pPr defTabSz="170973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80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Ч+30</a:t>
            </a:r>
          </a:p>
        </p:txBody>
      </p:sp>
      <p:cxnSp>
        <p:nvCxnSpPr>
          <p:cNvPr id="131094" name="Прямая со стрелкой 30"/>
          <p:cNvCxnSpPr>
            <a:cxnSpLocks noChangeShapeType="1"/>
          </p:cNvCxnSpPr>
          <p:nvPr/>
        </p:nvCxnSpPr>
        <p:spPr bwMode="auto">
          <a:xfrm rot="5400000" flipH="1" flipV="1">
            <a:off x="9325769" y="7408069"/>
            <a:ext cx="1462087" cy="3175"/>
          </a:xfrm>
          <a:prstGeom prst="straightConnector1">
            <a:avLst/>
          </a:prstGeom>
          <a:noFill/>
          <a:ln w="25400" algn="ctr">
            <a:solidFill>
              <a:srgbClr val="FF0000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095" name="Прямая со стрелкой 30"/>
          <p:cNvCxnSpPr>
            <a:cxnSpLocks noChangeShapeType="1"/>
          </p:cNvCxnSpPr>
          <p:nvPr/>
        </p:nvCxnSpPr>
        <p:spPr bwMode="auto">
          <a:xfrm rot="5400000" flipH="1" flipV="1">
            <a:off x="9616282" y="7408069"/>
            <a:ext cx="1460500" cy="1587"/>
          </a:xfrm>
          <a:prstGeom prst="straightConnector1">
            <a:avLst/>
          </a:prstGeom>
          <a:noFill/>
          <a:ln w="25400" algn="ctr">
            <a:solidFill>
              <a:srgbClr val="0000FF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096" name="Прямая со стрелкой 30"/>
          <p:cNvCxnSpPr>
            <a:cxnSpLocks noChangeShapeType="1"/>
          </p:cNvCxnSpPr>
          <p:nvPr/>
        </p:nvCxnSpPr>
        <p:spPr bwMode="auto">
          <a:xfrm rot="16200000" flipV="1">
            <a:off x="9898063" y="7404100"/>
            <a:ext cx="1484312" cy="1588"/>
          </a:xfrm>
          <a:prstGeom prst="straightConnector1">
            <a:avLst/>
          </a:prstGeom>
          <a:noFill/>
          <a:ln w="25400" algn="ctr">
            <a:solidFill>
              <a:srgbClr val="008000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1097" name="Прямоугольник 16"/>
          <p:cNvSpPr>
            <a:spLocks noChangeArrowheads="1"/>
          </p:cNvSpPr>
          <p:nvPr/>
        </p:nvSpPr>
        <p:spPr bwMode="auto">
          <a:xfrm>
            <a:off x="10442575" y="7032625"/>
            <a:ext cx="463550" cy="250825"/>
          </a:xfrm>
          <a:prstGeom prst="rect">
            <a:avLst/>
          </a:prstGeom>
          <a:solidFill>
            <a:srgbClr val="008000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>
            <a:lvl1pPr defTabSz="170973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80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Ч+1,5-2ч</a:t>
            </a:r>
          </a:p>
        </p:txBody>
      </p:sp>
      <p:sp>
        <p:nvSpPr>
          <p:cNvPr id="131098" name="Прямоугольник 16"/>
          <p:cNvSpPr>
            <a:spLocks noChangeArrowheads="1"/>
          </p:cNvSpPr>
          <p:nvPr/>
        </p:nvSpPr>
        <p:spPr bwMode="auto">
          <a:xfrm>
            <a:off x="10104438" y="7494588"/>
            <a:ext cx="465137" cy="250825"/>
          </a:xfrm>
          <a:prstGeom prst="rect">
            <a:avLst/>
          </a:prstGeom>
          <a:solidFill>
            <a:srgbClr val="0000FF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>
            <a:lvl1pPr defTabSz="170973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80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Ч+20</a:t>
            </a:r>
          </a:p>
        </p:txBody>
      </p:sp>
      <p:sp>
        <p:nvSpPr>
          <p:cNvPr id="131099" name="Прямоугольник 16"/>
          <p:cNvSpPr>
            <a:spLocks noChangeArrowheads="1"/>
          </p:cNvSpPr>
          <p:nvPr/>
        </p:nvSpPr>
        <p:spPr bwMode="auto">
          <a:xfrm>
            <a:off x="9825038" y="7016750"/>
            <a:ext cx="465137" cy="250825"/>
          </a:xfrm>
          <a:prstGeom prst="rect">
            <a:avLst/>
          </a:prstGeom>
          <a:solidFill>
            <a:srgbClr val="FF0000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>
            <a:lvl1pPr defTabSz="170973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80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Ч+30</a:t>
            </a:r>
          </a:p>
        </p:txBody>
      </p:sp>
      <p:cxnSp>
        <p:nvCxnSpPr>
          <p:cNvPr id="131100" name="Прямая со стрелкой 30"/>
          <p:cNvCxnSpPr>
            <a:cxnSpLocks noChangeShapeType="1"/>
          </p:cNvCxnSpPr>
          <p:nvPr/>
        </p:nvCxnSpPr>
        <p:spPr bwMode="auto">
          <a:xfrm rot="5400000" flipH="1" flipV="1">
            <a:off x="7525544" y="7398544"/>
            <a:ext cx="1495425" cy="1587"/>
          </a:xfrm>
          <a:prstGeom prst="straightConnector1">
            <a:avLst/>
          </a:prstGeom>
          <a:noFill/>
          <a:ln w="25400" algn="ctr">
            <a:solidFill>
              <a:srgbClr val="FF0000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101" name="Прямая со стрелкой 30"/>
          <p:cNvCxnSpPr>
            <a:cxnSpLocks noChangeShapeType="1"/>
          </p:cNvCxnSpPr>
          <p:nvPr/>
        </p:nvCxnSpPr>
        <p:spPr bwMode="auto">
          <a:xfrm rot="5400000" flipH="1" flipV="1">
            <a:off x="7817644" y="7395369"/>
            <a:ext cx="1489075" cy="1587"/>
          </a:xfrm>
          <a:prstGeom prst="straightConnector1">
            <a:avLst/>
          </a:prstGeom>
          <a:noFill/>
          <a:ln w="25400" algn="ctr">
            <a:solidFill>
              <a:srgbClr val="0000FF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102" name="Прямая со стрелкой 30"/>
          <p:cNvCxnSpPr>
            <a:cxnSpLocks noChangeShapeType="1"/>
          </p:cNvCxnSpPr>
          <p:nvPr/>
        </p:nvCxnSpPr>
        <p:spPr bwMode="auto">
          <a:xfrm rot="16200000" flipV="1">
            <a:off x="8096250" y="7394575"/>
            <a:ext cx="1519238" cy="1588"/>
          </a:xfrm>
          <a:prstGeom prst="straightConnector1">
            <a:avLst/>
          </a:prstGeom>
          <a:noFill/>
          <a:ln w="25400" algn="ctr">
            <a:solidFill>
              <a:srgbClr val="008000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1103" name="Прямоугольник 16"/>
          <p:cNvSpPr>
            <a:spLocks noChangeArrowheads="1"/>
          </p:cNvSpPr>
          <p:nvPr/>
        </p:nvSpPr>
        <p:spPr bwMode="auto">
          <a:xfrm>
            <a:off x="8604250" y="6989763"/>
            <a:ext cx="465138" cy="250825"/>
          </a:xfrm>
          <a:prstGeom prst="rect">
            <a:avLst/>
          </a:prstGeom>
          <a:solidFill>
            <a:srgbClr val="008000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>
            <a:lvl1pPr defTabSz="170973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80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Ч+1,5-2ч</a:t>
            </a:r>
          </a:p>
        </p:txBody>
      </p:sp>
      <p:sp>
        <p:nvSpPr>
          <p:cNvPr id="131104" name="Прямоугольник 16"/>
          <p:cNvSpPr>
            <a:spLocks noChangeArrowheads="1"/>
          </p:cNvSpPr>
          <p:nvPr/>
        </p:nvSpPr>
        <p:spPr bwMode="auto">
          <a:xfrm>
            <a:off x="8316913" y="7489825"/>
            <a:ext cx="465137" cy="250825"/>
          </a:xfrm>
          <a:prstGeom prst="rect">
            <a:avLst/>
          </a:prstGeom>
          <a:solidFill>
            <a:srgbClr val="0000FF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>
            <a:lvl1pPr defTabSz="170973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80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Ч+20</a:t>
            </a:r>
          </a:p>
        </p:txBody>
      </p:sp>
      <p:sp>
        <p:nvSpPr>
          <p:cNvPr id="131105" name="Прямоугольник 16"/>
          <p:cNvSpPr>
            <a:spLocks noChangeArrowheads="1"/>
          </p:cNvSpPr>
          <p:nvPr/>
        </p:nvSpPr>
        <p:spPr bwMode="auto">
          <a:xfrm>
            <a:off x="8045450" y="6989763"/>
            <a:ext cx="466725" cy="250825"/>
          </a:xfrm>
          <a:prstGeom prst="rect">
            <a:avLst/>
          </a:prstGeom>
          <a:solidFill>
            <a:srgbClr val="FF0000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>
            <a:lvl1pPr defTabSz="170973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80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Ч+30</a:t>
            </a:r>
          </a:p>
        </p:txBody>
      </p:sp>
      <p:cxnSp>
        <p:nvCxnSpPr>
          <p:cNvPr id="131106" name="Прямая со стрелкой 30"/>
          <p:cNvCxnSpPr>
            <a:cxnSpLocks noChangeShapeType="1"/>
          </p:cNvCxnSpPr>
          <p:nvPr/>
        </p:nvCxnSpPr>
        <p:spPr bwMode="auto">
          <a:xfrm rot="5400000" flipH="1" flipV="1">
            <a:off x="5514182" y="7371556"/>
            <a:ext cx="1479550" cy="1587"/>
          </a:xfrm>
          <a:prstGeom prst="straightConnector1">
            <a:avLst/>
          </a:prstGeom>
          <a:noFill/>
          <a:ln w="25400" algn="ctr">
            <a:solidFill>
              <a:schemeClr val="tx1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107" name="Прямая со стрелкой 22"/>
          <p:cNvCxnSpPr>
            <a:cxnSpLocks noChangeShapeType="1"/>
          </p:cNvCxnSpPr>
          <p:nvPr/>
        </p:nvCxnSpPr>
        <p:spPr bwMode="auto">
          <a:xfrm flipV="1">
            <a:off x="7458075" y="5562600"/>
            <a:ext cx="3798888" cy="4763"/>
          </a:xfrm>
          <a:prstGeom prst="straightConnector1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108" name="Прямая со стрелкой 22"/>
          <p:cNvCxnSpPr>
            <a:cxnSpLocks noChangeShapeType="1"/>
          </p:cNvCxnSpPr>
          <p:nvPr/>
        </p:nvCxnSpPr>
        <p:spPr bwMode="auto">
          <a:xfrm flipV="1">
            <a:off x="7699375" y="5754688"/>
            <a:ext cx="3808413" cy="0"/>
          </a:xfrm>
          <a:prstGeom prst="straightConnector1">
            <a:avLst/>
          </a:prstGeom>
          <a:noFill/>
          <a:ln w="25400" algn="ctr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109" name="Прямая со стрелкой 22"/>
          <p:cNvCxnSpPr>
            <a:cxnSpLocks noChangeShapeType="1"/>
          </p:cNvCxnSpPr>
          <p:nvPr/>
        </p:nvCxnSpPr>
        <p:spPr bwMode="auto">
          <a:xfrm flipH="1">
            <a:off x="12125325" y="3479800"/>
            <a:ext cx="1588" cy="103188"/>
          </a:xfrm>
          <a:prstGeom prst="straightConnector1">
            <a:avLst/>
          </a:prstGeom>
          <a:noFill/>
          <a:ln w="25400" algn="ctr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110" name="Прямая со стрелкой 30"/>
          <p:cNvCxnSpPr>
            <a:cxnSpLocks noChangeShapeType="1"/>
          </p:cNvCxnSpPr>
          <p:nvPr/>
        </p:nvCxnSpPr>
        <p:spPr bwMode="auto">
          <a:xfrm rot="5400000" flipH="1" flipV="1">
            <a:off x="-71438" y="7454901"/>
            <a:ext cx="1357313" cy="4762"/>
          </a:xfrm>
          <a:prstGeom prst="straightConnector1">
            <a:avLst/>
          </a:prstGeom>
          <a:noFill/>
          <a:ln w="25400" algn="ctr">
            <a:solidFill>
              <a:srgbClr val="FF0000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111" name="Прямая со стрелкой 30"/>
          <p:cNvCxnSpPr>
            <a:cxnSpLocks noChangeShapeType="1"/>
          </p:cNvCxnSpPr>
          <p:nvPr/>
        </p:nvCxnSpPr>
        <p:spPr bwMode="auto">
          <a:xfrm rot="5400000" flipH="1" flipV="1">
            <a:off x="217488" y="7458075"/>
            <a:ext cx="1360488" cy="1587"/>
          </a:xfrm>
          <a:prstGeom prst="straightConnector1">
            <a:avLst/>
          </a:prstGeom>
          <a:noFill/>
          <a:ln w="25400" algn="ctr">
            <a:solidFill>
              <a:srgbClr val="0000FF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112" name="Прямая со стрелкой 30"/>
          <p:cNvCxnSpPr>
            <a:cxnSpLocks noChangeShapeType="1"/>
          </p:cNvCxnSpPr>
          <p:nvPr/>
        </p:nvCxnSpPr>
        <p:spPr bwMode="auto">
          <a:xfrm rot="16200000" flipV="1">
            <a:off x="499269" y="7454106"/>
            <a:ext cx="1384300" cy="1588"/>
          </a:xfrm>
          <a:prstGeom prst="straightConnector1">
            <a:avLst/>
          </a:prstGeom>
          <a:noFill/>
          <a:ln w="25400" algn="ctr">
            <a:solidFill>
              <a:srgbClr val="008000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1113" name="Прямоугольник 16"/>
          <p:cNvSpPr>
            <a:spLocks noChangeArrowheads="1"/>
          </p:cNvSpPr>
          <p:nvPr/>
        </p:nvSpPr>
        <p:spPr bwMode="auto">
          <a:xfrm>
            <a:off x="928688" y="7510463"/>
            <a:ext cx="466725" cy="250825"/>
          </a:xfrm>
          <a:prstGeom prst="rect">
            <a:avLst/>
          </a:prstGeom>
          <a:solidFill>
            <a:srgbClr val="008000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>
            <a:lvl1pPr defTabSz="170973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80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Ч+1,5-2ч</a:t>
            </a:r>
          </a:p>
        </p:txBody>
      </p:sp>
      <p:sp>
        <p:nvSpPr>
          <p:cNvPr id="131114" name="Прямоугольник 16"/>
          <p:cNvSpPr>
            <a:spLocks noChangeArrowheads="1"/>
          </p:cNvSpPr>
          <p:nvPr/>
        </p:nvSpPr>
        <p:spPr bwMode="auto">
          <a:xfrm>
            <a:off x="671513" y="6977063"/>
            <a:ext cx="465137" cy="250825"/>
          </a:xfrm>
          <a:prstGeom prst="rect">
            <a:avLst/>
          </a:prstGeom>
          <a:solidFill>
            <a:srgbClr val="0000FF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>
            <a:lvl1pPr defTabSz="170973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80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Ч+20</a:t>
            </a:r>
          </a:p>
        </p:txBody>
      </p:sp>
      <p:sp>
        <p:nvSpPr>
          <p:cNvPr id="131115" name="Прямоугольник 16"/>
          <p:cNvSpPr>
            <a:spLocks noChangeArrowheads="1"/>
          </p:cNvSpPr>
          <p:nvPr/>
        </p:nvSpPr>
        <p:spPr bwMode="auto">
          <a:xfrm>
            <a:off x="371475" y="7513638"/>
            <a:ext cx="465138" cy="252412"/>
          </a:xfrm>
          <a:prstGeom prst="rect">
            <a:avLst/>
          </a:prstGeom>
          <a:solidFill>
            <a:srgbClr val="FF0000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>
            <a:lvl1pPr defTabSz="170973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80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Ч+30</a:t>
            </a:r>
          </a:p>
        </p:txBody>
      </p:sp>
      <p:cxnSp>
        <p:nvCxnSpPr>
          <p:cNvPr id="131116" name="Прямая со стрелкой 30"/>
          <p:cNvCxnSpPr>
            <a:cxnSpLocks noChangeShapeType="1"/>
          </p:cNvCxnSpPr>
          <p:nvPr/>
        </p:nvCxnSpPr>
        <p:spPr bwMode="auto">
          <a:xfrm rot="5400000" flipH="1" flipV="1">
            <a:off x="1558132" y="7442994"/>
            <a:ext cx="1411287" cy="3175"/>
          </a:xfrm>
          <a:prstGeom prst="straightConnector1">
            <a:avLst/>
          </a:prstGeom>
          <a:noFill/>
          <a:ln w="25400" algn="ctr">
            <a:solidFill>
              <a:srgbClr val="FF0000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117" name="Прямая со стрелкой 30"/>
          <p:cNvCxnSpPr>
            <a:cxnSpLocks noChangeShapeType="1"/>
          </p:cNvCxnSpPr>
          <p:nvPr/>
        </p:nvCxnSpPr>
        <p:spPr bwMode="auto">
          <a:xfrm rot="16200000" flipV="1">
            <a:off x="1855788" y="7437438"/>
            <a:ext cx="1397000" cy="0"/>
          </a:xfrm>
          <a:prstGeom prst="straightConnector1">
            <a:avLst/>
          </a:prstGeom>
          <a:noFill/>
          <a:ln w="25400" algn="ctr">
            <a:solidFill>
              <a:srgbClr val="0000FF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118" name="Прямая со стрелкой 30"/>
          <p:cNvCxnSpPr>
            <a:cxnSpLocks noChangeShapeType="1"/>
          </p:cNvCxnSpPr>
          <p:nvPr/>
        </p:nvCxnSpPr>
        <p:spPr bwMode="auto">
          <a:xfrm rot="16200000" flipV="1">
            <a:off x="2134394" y="7433469"/>
            <a:ext cx="1423987" cy="3175"/>
          </a:xfrm>
          <a:prstGeom prst="straightConnector1">
            <a:avLst/>
          </a:prstGeom>
          <a:noFill/>
          <a:ln w="25400" algn="ctr">
            <a:solidFill>
              <a:srgbClr val="008000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1119" name="Прямоугольник 16"/>
          <p:cNvSpPr>
            <a:spLocks noChangeArrowheads="1"/>
          </p:cNvSpPr>
          <p:nvPr/>
        </p:nvSpPr>
        <p:spPr bwMode="auto">
          <a:xfrm>
            <a:off x="2632075" y="7489825"/>
            <a:ext cx="465138" cy="250825"/>
          </a:xfrm>
          <a:prstGeom prst="rect">
            <a:avLst/>
          </a:prstGeom>
          <a:solidFill>
            <a:srgbClr val="008000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>
            <a:lvl1pPr defTabSz="170973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80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Ч+1,5-2ч</a:t>
            </a:r>
          </a:p>
        </p:txBody>
      </p:sp>
      <p:sp>
        <p:nvSpPr>
          <p:cNvPr id="131120" name="Прямоугольник 16"/>
          <p:cNvSpPr>
            <a:spLocks noChangeArrowheads="1"/>
          </p:cNvSpPr>
          <p:nvPr/>
        </p:nvSpPr>
        <p:spPr bwMode="auto">
          <a:xfrm>
            <a:off x="2320925" y="7007225"/>
            <a:ext cx="466725" cy="250825"/>
          </a:xfrm>
          <a:prstGeom prst="rect">
            <a:avLst/>
          </a:prstGeom>
          <a:solidFill>
            <a:srgbClr val="0000FF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>
            <a:lvl1pPr defTabSz="170973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80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Ч+20</a:t>
            </a:r>
          </a:p>
        </p:txBody>
      </p:sp>
      <p:sp>
        <p:nvSpPr>
          <p:cNvPr id="131121" name="Прямоугольник 16"/>
          <p:cNvSpPr>
            <a:spLocks noChangeArrowheads="1"/>
          </p:cNvSpPr>
          <p:nvPr/>
        </p:nvSpPr>
        <p:spPr bwMode="auto">
          <a:xfrm>
            <a:off x="2049463" y="7488238"/>
            <a:ext cx="465137" cy="250825"/>
          </a:xfrm>
          <a:prstGeom prst="rect">
            <a:avLst/>
          </a:prstGeom>
          <a:solidFill>
            <a:srgbClr val="FF0000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>
            <a:lvl1pPr defTabSz="170973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80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Ч+30</a:t>
            </a:r>
          </a:p>
        </p:txBody>
      </p:sp>
      <p:cxnSp>
        <p:nvCxnSpPr>
          <p:cNvPr id="131122" name="Прямая со стрелкой 30"/>
          <p:cNvCxnSpPr>
            <a:cxnSpLocks noChangeShapeType="1"/>
          </p:cNvCxnSpPr>
          <p:nvPr/>
        </p:nvCxnSpPr>
        <p:spPr bwMode="auto">
          <a:xfrm rot="5400000" flipH="1" flipV="1">
            <a:off x="3680619" y="7425531"/>
            <a:ext cx="1417638" cy="3175"/>
          </a:xfrm>
          <a:prstGeom prst="straightConnector1">
            <a:avLst/>
          </a:prstGeom>
          <a:noFill/>
          <a:ln w="25400" algn="ctr">
            <a:solidFill>
              <a:srgbClr val="FF0000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123" name="Прямая со стрелкой 30"/>
          <p:cNvCxnSpPr>
            <a:cxnSpLocks noChangeShapeType="1"/>
          </p:cNvCxnSpPr>
          <p:nvPr/>
        </p:nvCxnSpPr>
        <p:spPr bwMode="auto">
          <a:xfrm rot="5400000" flipH="1" flipV="1">
            <a:off x="3967956" y="7427119"/>
            <a:ext cx="1420813" cy="3175"/>
          </a:xfrm>
          <a:prstGeom prst="straightConnector1">
            <a:avLst/>
          </a:prstGeom>
          <a:noFill/>
          <a:ln w="25400" algn="ctr">
            <a:solidFill>
              <a:srgbClr val="0000FF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124" name="Прямая со стрелкой 30"/>
          <p:cNvCxnSpPr>
            <a:cxnSpLocks noChangeShapeType="1"/>
          </p:cNvCxnSpPr>
          <p:nvPr/>
        </p:nvCxnSpPr>
        <p:spPr bwMode="auto">
          <a:xfrm rot="16200000" flipV="1">
            <a:off x="4255294" y="7417594"/>
            <a:ext cx="1433513" cy="3175"/>
          </a:xfrm>
          <a:prstGeom prst="straightConnector1">
            <a:avLst/>
          </a:prstGeom>
          <a:noFill/>
          <a:ln w="25400" algn="ctr">
            <a:solidFill>
              <a:srgbClr val="008000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1125" name="Прямоугольник 16"/>
          <p:cNvSpPr>
            <a:spLocks noChangeArrowheads="1"/>
          </p:cNvSpPr>
          <p:nvPr/>
        </p:nvSpPr>
        <p:spPr bwMode="auto">
          <a:xfrm>
            <a:off x="4760913" y="7485063"/>
            <a:ext cx="465137" cy="250825"/>
          </a:xfrm>
          <a:prstGeom prst="rect">
            <a:avLst/>
          </a:prstGeom>
          <a:solidFill>
            <a:srgbClr val="008000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>
            <a:lvl1pPr defTabSz="170973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80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Ч+1,5-2ч</a:t>
            </a:r>
          </a:p>
        </p:txBody>
      </p:sp>
      <p:sp>
        <p:nvSpPr>
          <p:cNvPr id="131126" name="Прямоугольник 16"/>
          <p:cNvSpPr>
            <a:spLocks noChangeArrowheads="1"/>
          </p:cNvSpPr>
          <p:nvPr/>
        </p:nvSpPr>
        <p:spPr bwMode="auto">
          <a:xfrm>
            <a:off x="4445000" y="7000875"/>
            <a:ext cx="466725" cy="254000"/>
          </a:xfrm>
          <a:prstGeom prst="rect">
            <a:avLst/>
          </a:prstGeom>
          <a:solidFill>
            <a:srgbClr val="0000FF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>
            <a:lvl1pPr defTabSz="170973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80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Ч+20</a:t>
            </a:r>
          </a:p>
        </p:txBody>
      </p:sp>
      <p:sp>
        <p:nvSpPr>
          <p:cNvPr id="131127" name="Прямоугольник 16"/>
          <p:cNvSpPr>
            <a:spLocks noChangeArrowheads="1"/>
          </p:cNvSpPr>
          <p:nvPr/>
        </p:nvSpPr>
        <p:spPr bwMode="auto">
          <a:xfrm>
            <a:off x="4154488" y="7485063"/>
            <a:ext cx="465137" cy="250825"/>
          </a:xfrm>
          <a:prstGeom prst="rect">
            <a:avLst/>
          </a:prstGeom>
          <a:solidFill>
            <a:srgbClr val="FF0000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>
            <a:lvl1pPr defTabSz="170973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80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Ч+30</a:t>
            </a:r>
          </a:p>
        </p:txBody>
      </p:sp>
      <p:cxnSp>
        <p:nvCxnSpPr>
          <p:cNvPr id="131128" name="Прямая со стрелкой 30"/>
          <p:cNvCxnSpPr>
            <a:cxnSpLocks noChangeShapeType="1"/>
          </p:cNvCxnSpPr>
          <p:nvPr/>
        </p:nvCxnSpPr>
        <p:spPr bwMode="auto">
          <a:xfrm rot="5400000" flipH="1" flipV="1">
            <a:off x="2492375" y="7405688"/>
            <a:ext cx="1460500" cy="6350"/>
          </a:xfrm>
          <a:prstGeom prst="straightConnector1">
            <a:avLst/>
          </a:prstGeom>
          <a:noFill/>
          <a:ln w="25400" algn="ctr">
            <a:solidFill>
              <a:srgbClr val="FF0000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129" name="Прямая со стрелкой 30"/>
          <p:cNvCxnSpPr>
            <a:cxnSpLocks noChangeShapeType="1"/>
          </p:cNvCxnSpPr>
          <p:nvPr/>
        </p:nvCxnSpPr>
        <p:spPr bwMode="auto">
          <a:xfrm rot="5400000" flipH="1" flipV="1">
            <a:off x="2783681" y="7404895"/>
            <a:ext cx="1457325" cy="4762"/>
          </a:xfrm>
          <a:prstGeom prst="straightConnector1">
            <a:avLst/>
          </a:prstGeom>
          <a:noFill/>
          <a:ln w="25400" algn="ctr">
            <a:solidFill>
              <a:srgbClr val="0000FF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130" name="Прямая со стрелкой 30"/>
          <p:cNvCxnSpPr>
            <a:cxnSpLocks noChangeShapeType="1"/>
          </p:cNvCxnSpPr>
          <p:nvPr/>
        </p:nvCxnSpPr>
        <p:spPr bwMode="auto">
          <a:xfrm rot="16200000" flipV="1">
            <a:off x="3063082" y="7404894"/>
            <a:ext cx="1484312" cy="0"/>
          </a:xfrm>
          <a:prstGeom prst="straightConnector1">
            <a:avLst/>
          </a:prstGeom>
          <a:noFill/>
          <a:ln w="25400" algn="ctr">
            <a:solidFill>
              <a:srgbClr val="008000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1131" name="Прямоугольник 16"/>
          <p:cNvSpPr>
            <a:spLocks noChangeArrowheads="1"/>
          </p:cNvSpPr>
          <p:nvPr/>
        </p:nvSpPr>
        <p:spPr bwMode="auto">
          <a:xfrm>
            <a:off x="3573463" y="7018338"/>
            <a:ext cx="468312" cy="250825"/>
          </a:xfrm>
          <a:prstGeom prst="rect">
            <a:avLst/>
          </a:prstGeom>
          <a:solidFill>
            <a:srgbClr val="008000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>
            <a:lvl1pPr defTabSz="170973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80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Ч+1,5-2ч</a:t>
            </a:r>
          </a:p>
        </p:txBody>
      </p:sp>
      <p:sp>
        <p:nvSpPr>
          <p:cNvPr id="131132" name="Прямоугольник 16"/>
          <p:cNvSpPr>
            <a:spLocks noChangeArrowheads="1"/>
          </p:cNvSpPr>
          <p:nvPr/>
        </p:nvSpPr>
        <p:spPr bwMode="auto">
          <a:xfrm>
            <a:off x="3270250" y="7491413"/>
            <a:ext cx="465138" cy="252412"/>
          </a:xfrm>
          <a:prstGeom prst="rect">
            <a:avLst/>
          </a:prstGeom>
          <a:solidFill>
            <a:srgbClr val="0000FF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>
            <a:lvl1pPr defTabSz="170973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80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Ч+20</a:t>
            </a:r>
          </a:p>
        </p:txBody>
      </p:sp>
      <p:sp>
        <p:nvSpPr>
          <p:cNvPr id="131133" name="Прямоугольник 16"/>
          <p:cNvSpPr>
            <a:spLocks noChangeArrowheads="1"/>
          </p:cNvSpPr>
          <p:nvPr/>
        </p:nvSpPr>
        <p:spPr bwMode="auto">
          <a:xfrm>
            <a:off x="2990850" y="7016750"/>
            <a:ext cx="466725" cy="250825"/>
          </a:xfrm>
          <a:prstGeom prst="rect">
            <a:avLst/>
          </a:prstGeom>
          <a:solidFill>
            <a:srgbClr val="FF0000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>
            <a:lvl1pPr defTabSz="170973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80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Ч+30</a:t>
            </a:r>
          </a:p>
        </p:txBody>
      </p:sp>
      <p:cxnSp>
        <p:nvCxnSpPr>
          <p:cNvPr id="131134" name="Прямая со стрелкой 30"/>
          <p:cNvCxnSpPr>
            <a:cxnSpLocks noChangeShapeType="1"/>
          </p:cNvCxnSpPr>
          <p:nvPr/>
        </p:nvCxnSpPr>
        <p:spPr bwMode="auto">
          <a:xfrm rot="5400000" flipH="1" flipV="1">
            <a:off x="691356" y="7398544"/>
            <a:ext cx="1495425" cy="1588"/>
          </a:xfrm>
          <a:prstGeom prst="straightConnector1">
            <a:avLst/>
          </a:prstGeom>
          <a:noFill/>
          <a:ln w="25400" algn="ctr">
            <a:solidFill>
              <a:srgbClr val="FF0000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135" name="Прямая со стрелкой 30"/>
          <p:cNvCxnSpPr>
            <a:cxnSpLocks noChangeShapeType="1"/>
          </p:cNvCxnSpPr>
          <p:nvPr/>
        </p:nvCxnSpPr>
        <p:spPr bwMode="auto">
          <a:xfrm rot="5400000" flipH="1" flipV="1">
            <a:off x="982663" y="7394575"/>
            <a:ext cx="1489075" cy="3175"/>
          </a:xfrm>
          <a:prstGeom prst="straightConnector1">
            <a:avLst/>
          </a:prstGeom>
          <a:noFill/>
          <a:ln w="25400" algn="ctr">
            <a:solidFill>
              <a:srgbClr val="0000FF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136" name="Прямая со стрелкой 30"/>
          <p:cNvCxnSpPr>
            <a:cxnSpLocks noChangeShapeType="1"/>
          </p:cNvCxnSpPr>
          <p:nvPr/>
        </p:nvCxnSpPr>
        <p:spPr bwMode="auto">
          <a:xfrm rot="16200000" flipV="1">
            <a:off x="1262856" y="7393782"/>
            <a:ext cx="1516063" cy="0"/>
          </a:xfrm>
          <a:prstGeom prst="straightConnector1">
            <a:avLst/>
          </a:prstGeom>
          <a:noFill/>
          <a:ln w="25400" algn="ctr">
            <a:solidFill>
              <a:srgbClr val="008000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1137" name="Прямоугольник 16"/>
          <p:cNvSpPr>
            <a:spLocks noChangeArrowheads="1"/>
          </p:cNvSpPr>
          <p:nvPr/>
        </p:nvSpPr>
        <p:spPr bwMode="auto">
          <a:xfrm>
            <a:off x="1770063" y="6988175"/>
            <a:ext cx="466725" cy="250825"/>
          </a:xfrm>
          <a:prstGeom prst="rect">
            <a:avLst/>
          </a:prstGeom>
          <a:solidFill>
            <a:srgbClr val="008000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>
            <a:lvl1pPr defTabSz="170973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80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Ч+1,5-2ч</a:t>
            </a:r>
          </a:p>
        </p:txBody>
      </p:sp>
      <p:sp>
        <p:nvSpPr>
          <p:cNvPr id="131138" name="Прямоугольник 16"/>
          <p:cNvSpPr>
            <a:spLocks noChangeArrowheads="1"/>
          </p:cNvSpPr>
          <p:nvPr/>
        </p:nvSpPr>
        <p:spPr bwMode="auto">
          <a:xfrm>
            <a:off x="1482725" y="7489825"/>
            <a:ext cx="466725" cy="250825"/>
          </a:xfrm>
          <a:prstGeom prst="rect">
            <a:avLst/>
          </a:prstGeom>
          <a:solidFill>
            <a:srgbClr val="0000FF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>
            <a:lvl1pPr defTabSz="170973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80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Ч+20</a:t>
            </a:r>
          </a:p>
        </p:txBody>
      </p:sp>
      <p:sp>
        <p:nvSpPr>
          <p:cNvPr id="131139" name="Прямоугольник 16"/>
          <p:cNvSpPr>
            <a:spLocks noChangeArrowheads="1"/>
          </p:cNvSpPr>
          <p:nvPr/>
        </p:nvSpPr>
        <p:spPr bwMode="auto">
          <a:xfrm>
            <a:off x="1214438" y="6988175"/>
            <a:ext cx="463550" cy="250825"/>
          </a:xfrm>
          <a:prstGeom prst="rect">
            <a:avLst/>
          </a:prstGeom>
          <a:solidFill>
            <a:srgbClr val="FF0000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>
            <a:lvl1pPr defTabSz="170973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80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Ч+30</a:t>
            </a:r>
          </a:p>
        </p:txBody>
      </p:sp>
      <p:sp>
        <p:nvSpPr>
          <p:cNvPr id="257" name="Прямоугольник 256"/>
          <p:cNvSpPr/>
          <p:nvPr/>
        </p:nvSpPr>
        <p:spPr>
          <a:xfrm>
            <a:off x="11726863" y="3587750"/>
            <a:ext cx="785812" cy="2036763"/>
          </a:xfrm>
          <a:prstGeom prst="rect">
            <a:avLst/>
          </a:prstGeom>
          <a:solidFill>
            <a:srgbClr val="FF0000">
              <a:alpha val="32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2191" tIns="61096" rIns="122191" bIns="61096" anchor="ctr"/>
          <a:lstStyle/>
          <a:p>
            <a:pPr algn="ctr">
              <a:spcBef>
                <a:spcPct val="50000"/>
              </a:spcBef>
              <a:defRPr/>
            </a:pPr>
            <a:endParaRPr lang="ru-RU" dirty="0">
              <a:solidFill>
                <a:srgbClr val="FFFFFF"/>
              </a:solidFill>
            </a:endParaRPr>
          </a:p>
        </p:txBody>
      </p:sp>
      <p:cxnSp>
        <p:nvCxnSpPr>
          <p:cNvPr id="131141" name="Прямая со стрелкой 22"/>
          <p:cNvCxnSpPr>
            <a:cxnSpLocks noChangeShapeType="1"/>
          </p:cNvCxnSpPr>
          <p:nvPr/>
        </p:nvCxnSpPr>
        <p:spPr bwMode="auto">
          <a:xfrm>
            <a:off x="1096963" y="5940425"/>
            <a:ext cx="3827462" cy="3175"/>
          </a:xfrm>
          <a:prstGeom prst="straightConnector1">
            <a:avLst/>
          </a:prstGeom>
          <a:noFill/>
          <a:ln w="25400" algn="ctr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1142" name="Прямоугольник 17"/>
          <p:cNvSpPr>
            <a:spLocks noChangeArrowheads="1"/>
          </p:cNvSpPr>
          <p:nvPr/>
        </p:nvSpPr>
        <p:spPr bwMode="auto">
          <a:xfrm>
            <a:off x="9734550" y="3657600"/>
            <a:ext cx="1784350" cy="1749425"/>
          </a:xfrm>
          <a:prstGeom prst="rect">
            <a:avLst/>
          </a:prstGeom>
          <a:solidFill>
            <a:srgbClr val="FFFF00"/>
          </a:solidFill>
          <a:ln w="25400" algn="ctr">
            <a:solidFill>
              <a:schemeClr val="tx1"/>
            </a:solidFill>
            <a:miter lim="800000"/>
            <a:headEnd/>
            <a:tailEnd/>
          </a:ln>
        </p:spPr>
        <p:txBody>
          <a:bodyPr lIns="48107" tIns="48107" rIns="48107" bIns="85455" anchorCtr="1"/>
          <a:lstStyle>
            <a:lvl1pPr defTabSz="170973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9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Глава администрации МО</a:t>
            </a:r>
          </a:p>
        </p:txBody>
      </p:sp>
      <p:sp>
        <p:nvSpPr>
          <p:cNvPr id="131143" name="TextBox 47"/>
          <p:cNvSpPr txBox="1">
            <a:spLocks noChangeArrowheads="1"/>
          </p:cNvSpPr>
          <p:nvPr/>
        </p:nvSpPr>
        <p:spPr bwMode="auto">
          <a:xfrm>
            <a:off x="12001500" y="0"/>
            <a:ext cx="288925" cy="222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43223" tIns="71614" rIns="143223" bIns="71614">
            <a:spAutoFit/>
          </a:bodyPr>
          <a:lstStyle>
            <a:lvl1pPr defTabSz="127793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27793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27793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27793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27793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defRPr/>
            </a:pPr>
            <a:endParaRPr lang="ru-RU" altLang="ru-RU" sz="500">
              <a:solidFill>
                <a:srgbClr val="000000"/>
              </a:solidFill>
              <a:latin typeface="Times New Roman" pitchFamily="18" charset="0"/>
              <a:cs typeface="Arial" pitchFamily="34" charset="0"/>
            </a:endParaRPr>
          </a:p>
        </p:txBody>
      </p:sp>
      <p:sp>
        <p:nvSpPr>
          <p:cNvPr id="4168" name="Rectangle 2"/>
          <p:cNvSpPr>
            <a:spLocks noChangeArrowheads="1"/>
          </p:cNvSpPr>
          <p:nvPr/>
        </p:nvSpPr>
        <p:spPr bwMode="auto">
          <a:xfrm>
            <a:off x="0" y="0"/>
            <a:ext cx="12801600" cy="1300163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lIns="96214" tIns="0" rIns="96214" bIns="0"/>
          <a:lstStyle/>
          <a:p>
            <a:pPr algn="ctr" defTabSz="1054325" eaLnBrk="0" hangingPunct="0">
              <a:tabLst>
                <a:tab pos="5379810" algn="l"/>
              </a:tabLst>
              <a:defRPr/>
            </a:pPr>
            <a:endParaRPr lang="ru-RU" sz="2400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defTabSz="1054325" eaLnBrk="0" hangingPunct="0">
              <a:tabLst>
                <a:tab pos="5379810" algn="l"/>
              </a:tabLst>
              <a:defRPr/>
            </a:pPr>
            <a:r>
              <a:rPr lang="ru-RU" sz="24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СТРУКТУРА ОПОВЕЩЕНИЯ И ИНФОРМИРОВАНИЯ НАСЕЛЕНИЯ СУБЪЕКТА РФ </a:t>
            </a:r>
          </a:p>
          <a:p>
            <a:pPr algn="ctr" defTabSz="1054325" eaLnBrk="0" hangingPunct="0">
              <a:tabLst>
                <a:tab pos="5379810" algn="l"/>
              </a:tabLst>
              <a:defRPr/>
            </a:pPr>
            <a:r>
              <a:rPr lang="ru-RU" sz="24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В СЛУЧАЕ ЧС (СОЦИАЛЬНО ЗНАЧИМОГО ПРОИСШЕСТВИЯ)</a:t>
            </a:r>
          </a:p>
        </p:txBody>
      </p:sp>
      <p:sp>
        <p:nvSpPr>
          <p:cNvPr id="131145" name="Прямоугольник 16"/>
          <p:cNvSpPr>
            <a:spLocks noChangeArrowheads="1"/>
          </p:cNvSpPr>
          <p:nvPr/>
        </p:nvSpPr>
        <p:spPr bwMode="auto">
          <a:xfrm>
            <a:off x="177800" y="8166100"/>
            <a:ext cx="12387263" cy="366713"/>
          </a:xfrm>
          <a:prstGeom prst="rect">
            <a:avLst/>
          </a:prstGeom>
          <a:solidFill>
            <a:schemeClr val="bg1"/>
          </a:solidFill>
          <a:ln w="25400" algn="ctr">
            <a:solidFill>
              <a:schemeClr val="tx1"/>
            </a:solidFill>
            <a:miter lim="800000"/>
            <a:headEnd/>
            <a:tailEnd/>
          </a:ln>
        </p:spPr>
        <p:txBody>
          <a:bodyPr lIns="170914" tIns="85455" rIns="170914" bIns="85455" anchor="ctr"/>
          <a:lstStyle>
            <a:lvl1pPr defTabSz="170973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19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НАСЕЛЕНИЕ</a:t>
            </a:r>
          </a:p>
        </p:txBody>
      </p:sp>
      <p:grpSp>
        <p:nvGrpSpPr>
          <p:cNvPr id="3" name="Группа 205"/>
          <p:cNvGrpSpPr/>
          <p:nvPr/>
        </p:nvGrpSpPr>
        <p:grpSpPr>
          <a:xfrm>
            <a:off x="10171507" y="2591413"/>
            <a:ext cx="2394262" cy="486759"/>
            <a:chOff x="7238997" y="1000108"/>
            <a:chExt cx="2298700" cy="347685"/>
          </a:xfrm>
          <a:solidFill>
            <a:schemeClr val="tx2">
              <a:lumMod val="60000"/>
              <a:lumOff val="40000"/>
              <a:alpha val="44000"/>
            </a:schemeClr>
          </a:solidFill>
        </p:grpSpPr>
        <p:sp>
          <p:nvSpPr>
            <p:cNvPr id="16396" name="Rectangle 41"/>
            <p:cNvSpPr>
              <a:spLocks noChangeArrowheads="1"/>
            </p:cNvSpPr>
            <p:nvPr/>
          </p:nvSpPr>
          <p:spPr bwMode="auto">
            <a:xfrm>
              <a:off x="7238997" y="1179511"/>
              <a:ext cx="2298700" cy="168282"/>
            </a:xfrm>
            <a:prstGeom prst="rect">
              <a:avLst/>
            </a:prstGeom>
            <a:grpFill/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0855" tIns="72000" rIns="90855" bIns="72000" anchor="ctr"/>
            <a:lstStyle/>
            <a:p>
              <a:pPr algn="ctr" defTabSz="1219792">
                <a:defRPr/>
              </a:pPr>
              <a:r>
                <a:rPr lang="ru-RU" sz="1100" dirty="0">
                  <a:solidFill>
                    <a:srgbClr val="000000"/>
                  </a:solidFill>
                  <a:latin typeface="Times New Roman" panose="02020603050405020304" pitchFamily="18" charset="0"/>
                  <a:cs typeface="Arial" charset="0"/>
                </a:rPr>
                <a:t>КЧС субъекта</a:t>
              </a:r>
            </a:p>
          </p:txBody>
        </p:sp>
        <p:sp>
          <p:nvSpPr>
            <p:cNvPr id="264" name="Rectangle 24"/>
            <p:cNvSpPr>
              <a:spLocks noChangeArrowheads="1"/>
            </p:cNvSpPr>
            <p:nvPr/>
          </p:nvSpPr>
          <p:spPr bwMode="auto">
            <a:xfrm>
              <a:off x="7238997" y="1000108"/>
              <a:ext cx="2298700" cy="180967"/>
            </a:xfrm>
            <a:prstGeom prst="rect">
              <a:avLst/>
            </a:prstGeom>
            <a:grpFill/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0855" tIns="108000" rIns="90855" bIns="0" anchor="ctr"/>
            <a:lstStyle/>
            <a:p>
              <a:pPr algn="ctr" defTabSz="1219792">
                <a:defRPr/>
              </a:pPr>
              <a:r>
                <a:rPr lang="ru-RU" sz="1100" dirty="0">
                  <a:solidFill>
                    <a:srgbClr val="000000"/>
                  </a:solidFill>
                  <a:latin typeface="Times New Roman" panose="02020603050405020304" pitchFamily="18" charset="0"/>
                  <a:cs typeface="Arial" charset="0"/>
                </a:rPr>
                <a:t>Глава администрации субъекта</a:t>
              </a:r>
            </a:p>
            <a:p>
              <a:pPr defTabSz="1219792">
                <a:defRPr/>
              </a:pPr>
              <a:endParaRPr lang="ru-RU" sz="1100" dirty="0">
                <a:solidFill>
                  <a:srgbClr val="000000"/>
                </a:solidFill>
                <a:latin typeface="Times New Roman" panose="02020603050405020304" pitchFamily="18" charset="0"/>
                <a:cs typeface="Arial" charset="0"/>
              </a:endParaRPr>
            </a:p>
          </p:txBody>
        </p:sp>
      </p:grpSp>
      <p:sp>
        <p:nvSpPr>
          <p:cNvPr id="131147" name="Прямоугольник 16"/>
          <p:cNvSpPr>
            <a:spLocks noChangeArrowheads="1"/>
          </p:cNvSpPr>
          <p:nvPr/>
        </p:nvSpPr>
        <p:spPr bwMode="auto">
          <a:xfrm>
            <a:off x="9817100" y="4210050"/>
            <a:ext cx="1031875" cy="1096963"/>
          </a:xfrm>
          <a:prstGeom prst="rect">
            <a:avLst/>
          </a:prstGeom>
          <a:solidFill>
            <a:srgbClr val="66FFFF">
              <a:alpha val="49019"/>
            </a:srgbClr>
          </a:solidFill>
          <a:ln w="25400" algn="ctr">
            <a:solidFill>
              <a:schemeClr val="tx1"/>
            </a:solidFill>
            <a:miter lim="800000"/>
            <a:headEnd/>
            <a:tailEnd/>
          </a:ln>
        </p:spPr>
        <p:txBody>
          <a:bodyPr lIns="170914" tIns="85455" rIns="170914" bIns="85455" anchor="ctr"/>
          <a:lstStyle>
            <a:lvl1pPr defTabSz="170973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11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ЕДДС</a:t>
            </a:r>
          </a:p>
          <a:p>
            <a:pPr algn="ctr">
              <a:defRPr/>
            </a:pPr>
            <a:r>
              <a:rPr lang="ru-RU" altLang="ru-RU" sz="9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(Дежурный по ОВД)</a:t>
            </a:r>
          </a:p>
        </p:txBody>
      </p:sp>
      <p:sp>
        <p:nvSpPr>
          <p:cNvPr id="16402" name="Прямоугольник 16"/>
          <p:cNvSpPr>
            <a:spLocks noChangeArrowheads="1"/>
          </p:cNvSpPr>
          <p:nvPr/>
        </p:nvSpPr>
        <p:spPr bwMode="auto">
          <a:xfrm>
            <a:off x="11766578" y="4117526"/>
            <a:ext cx="708596" cy="1300172"/>
          </a:xfrm>
          <a:prstGeom prst="rect">
            <a:avLst/>
          </a:prstGeom>
          <a:solidFill>
            <a:srgbClr val="66FFFF">
              <a:alpha val="50000"/>
            </a:srgbClr>
          </a:solidFill>
          <a:ln w="25400" algn="ctr">
            <a:solidFill>
              <a:schemeClr val="tx1"/>
            </a:solidFill>
            <a:miter lim="800000"/>
            <a:headEnd/>
            <a:tailEnd/>
          </a:ln>
        </p:spPr>
        <p:txBody>
          <a:bodyPr vert="vert270" lIns="48107" tIns="48107" rIns="48107" bIns="48107" anchor="ctr"/>
          <a:lstStyle/>
          <a:p>
            <a:pPr algn="ctr" defTabSz="1709829">
              <a:defRPr/>
            </a:pPr>
            <a:r>
              <a:rPr lang="ru-RU" sz="11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itchFamily="18" charset="0"/>
              </a:rPr>
              <a:t>Источник</a:t>
            </a:r>
          </a:p>
          <a:p>
            <a:pPr algn="ctr" defTabSz="1709829">
              <a:defRPr/>
            </a:pPr>
            <a:r>
              <a:rPr lang="ru-RU" sz="11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itchFamily="18" charset="0"/>
              </a:rPr>
              <a:t>Информации </a:t>
            </a:r>
          </a:p>
          <a:p>
            <a:pPr algn="ctr" defTabSz="1709829">
              <a:defRPr/>
            </a:pPr>
            <a:r>
              <a:rPr lang="ru-RU" sz="11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itchFamily="18" charset="0"/>
              </a:rPr>
              <a:t>о ЧС (происшествии)</a:t>
            </a:r>
          </a:p>
        </p:txBody>
      </p:sp>
      <p:sp>
        <p:nvSpPr>
          <p:cNvPr id="131149" name="Прямоугольник 17"/>
          <p:cNvSpPr>
            <a:spLocks noChangeArrowheads="1"/>
          </p:cNvSpPr>
          <p:nvPr/>
        </p:nvSpPr>
        <p:spPr bwMode="auto">
          <a:xfrm>
            <a:off x="5368925" y="5876925"/>
            <a:ext cx="1762125" cy="901700"/>
          </a:xfrm>
          <a:prstGeom prst="rect">
            <a:avLst/>
          </a:prstGeom>
          <a:solidFill>
            <a:srgbClr val="FFFF00"/>
          </a:solidFill>
          <a:ln w="25400" algn="ctr">
            <a:solidFill>
              <a:schemeClr val="tx1"/>
            </a:solidFill>
            <a:miter lim="800000"/>
            <a:headEnd/>
            <a:tailEnd/>
          </a:ln>
        </p:spPr>
        <p:txBody>
          <a:bodyPr lIns="170914" tIns="48107" rIns="170914" bIns="85455" anchorCtr="1"/>
          <a:lstStyle>
            <a:lvl1pPr defTabSz="170973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11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РАСЦО</a:t>
            </a:r>
          </a:p>
          <a:p>
            <a:pPr algn="ctr">
              <a:defRPr/>
            </a:pPr>
            <a:endParaRPr lang="ru-RU" altLang="ru-RU" sz="110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1150" name="Прямоугольник 17"/>
          <p:cNvSpPr>
            <a:spLocks noChangeArrowheads="1"/>
          </p:cNvSpPr>
          <p:nvPr/>
        </p:nvSpPr>
        <p:spPr bwMode="auto">
          <a:xfrm>
            <a:off x="5473700" y="6178550"/>
            <a:ext cx="701675" cy="357188"/>
          </a:xfrm>
          <a:prstGeom prst="rect">
            <a:avLst/>
          </a:prstGeom>
          <a:solidFill>
            <a:srgbClr val="FFFF00"/>
          </a:solidFill>
          <a:ln w="25400" algn="ctr">
            <a:solidFill>
              <a:schemeClr val="tx1"/>
            </a:solidFill>
            <a:miter lim="800000"/>
            <a:headEnd/>
            <a:tailEnd/>
          </a:ln>
        </p:spPr>
        <p:txBody>
          <a:bodyPr lIns="170914" tIns="86544" rIns="170914" bIns="85455" anchor="ctr" anchorCtr="1"/>
          <a:lstStyle>
            <a:lvl1pPr defTabSz="170973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11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МСО</a:t>
            </a:r>
          </a:p>
        </p:txBody>
      </p:sp>
      <p:cxnSp>
        <p:nvCxnSpPr>
          <p:cNvPr id="131151" name="Прямая со стрелкой 30"/>
          <p:cNvCxnSpPr>
            <a:cxnSpLocks noChangeShapeType="1"/>
          </p:cNvCxnSpPr>
          <p:nvPr/>
        </p:nvCxnSpPr>
        <p:spPr bwMode="auto">
          <a:xfrm rot="5400000" flipH="1" flipV="1">
            <a:off x="5239544" y="5638007"/>
            <a:ext cx="1062037" cy="6350"/>
          </a:xfrm>
          <a:prstGeom prst="straightConnector1">
            <a:avLst/>
          </a:prstGeom>
          <a:noFill/>
          <a:ln w="25400" algn="ctr">
            <a:solidFill>
              <a:schemeClr val="tx1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1152" name="Rectangle 375"/>
          <p:cNvSpPr>
            <a:spLocks noChangeArrowheads="1"/>
          </p:cNvSpPr>
          <p:nvPr/>
        </p:nvSpPr>
        <p:spPr bwMode="auto">
          <a:xfrm>
            <a:off x="9018588" y="8632825"/>
            <a:ext cx="3244850" cy="906463"/>
          </a:xfrm>
          <a:prstGeom prst="rect">
            <a:avLst/>
          </a:prstGeom>
          <a:solidFill>
            <a:srgbClr val="CC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 lIns="121410" tIns="60705" rIns="121410" bIns="60705"/>
          <a:lstStyle>
            <a:lvl1pPr defTabSz="121920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21920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21920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21920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21920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2192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2192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2192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2192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800">
                <a:solidFill>
                  <a:srgbClr val="000000"/>
                </a:solidFill>
                <a:latin typeface="Times New Roman" pitchFamily="18" charset="0"/>
                <a:cs typeface="Arial" pitchFamily="34" charset="0"/>
              </a:rPr>
              <a:t>Максимальный срок выполнения действий по организации информирования населения через СМИ о ЧС</a:t>
            </a:r>
          </a:p>
          <a:p>
            <a:pPr algn="ctr">
              <a:defRPr/>
            </a:pPr>
            <a:endParaRPr lang="ru-RU" altLang="ru-RU" sz="800">
              <a:solidFill>
                <a:srgbClr val="000000"/>
              </a:solidFill>
              <a:latin typeface="Times New Roman" pitchFamily="18" charset="0"/>
              <a:cs typeface="Arial" pitchFamily="34" charset="0"/>
            </a:endParaRPr>
          </a:p>
          <a:p>
            <a:pPr algn="just">
              <a:defRPr/>
            </a:pPr>
            <a:r>
              <a:rPr lang="ru-RU" altLang="ru-RU" sz="800">
                <a:solidFill>
                  <a:srgbClr val="000000"/>
                </a:solidFill>
                <a:latin typeface="Times New Roman" pitchFamily="18" charset="0"/>
                <a:cs typeface="Arial" pitchFamily="34" charset="0"/>
              </a:rPr>
              <a:t>                  до 30 минут в случае угрозы ЧС</a:t>
            </a:r>
          </a:p>
          <a:p>
            <a:pPr algn="just">
              <a:defRPr/>
            </a:pPr>
            <a:endParaRPr lang="ru-RU" altLang="ru-RU" sz="800">
              <a:solidFill>
                <a:srgbClr val="000000"/>
              </a:solidFill>
              <a:latin typeface="Times New Roman" pitchFamily="18" charset="0"/>
              <a:cs typeface="Arial" pitchFamily="34" charset="0"/>
            </a:endParaRPr>
          </a:p>
          <a:p>
            <a:pPr algn="just">
              <a:defRPr/>
            </a:pPr>
            <a:r>
              <a:rPr lang="ru-RU" altLang="ru-RU" sz="800">
                <a:solidFill>
                  <a:srgbClr val="000000"/>
                </a:solidFill>
                <a:latin typeface="Times New Roman" pitchFamily="18" charset="0"/>
                <a:cs typeface="Arial" pitchFamily="34" charset="0"/>
              </a:rPr>
              <a:t>                 до 20 минут при возникновении ЧС</a:t>
            </a:r>
          </a:p>
          <a:p>
            <a:pPr>
              <a:defRPr/>
            </a:pPr>
            <a:endParaRPr lang="ru-RU" altLang="ru-RU" sz="800">
              <a:solidFill>
                <a:srgbClr val="000000"/>
              </a:solidFill>
              <a:latin typeface="Times New Roman" pitchFamily="18" charset="0"/>
              <a:cs typeface="Arial" pitchFamily="34" charset="0"/>
            </a:endParaRPr>
          </a:p>
        </p:txBody>
      </p:sp>
      <p:cxnSp>
        <p:nvCxnSpPr>
          <p:cNvPr id="131153" name="Прямая со стрелкой 22"/>
          <p:cNvCxnSpPr>
            <a:cxnSpLocks noChangeShapeType="1"/>
          </p:cNvCxnSpPr>
          <p:nvPr/>
        </p:nvCxnSpPr>
        <p:spPr bwMode="auto">
          <a:xfrm>
            <a:off x="9109075" y="9191625"/>
            <a:ext cx="406400" cy="3175"/>
          </a:xfrm>
          <a:prstGeom prst="straightConnector1">
            <a:avLst/>
          </a:prstGeom>
          <a:noFill/>
          <a:ln w="25400" algn="ctr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154" name="Прямая со стрелкой 22"/>
          <p:cNvCxnSpPr>
            <a:cxnSpLocks noChangeShapeType="1"/>
          </p:cNvCxnSpPr>
          <p:nvPr/>
        </p:nvCxnSpPr>
        <p:spPr bwMode="auto">
          <a:xfrm>
            <a:off x="9097963" y="9439275"/>
            <a:ext cx="406400" cy="1588"/>
          </a:xfrm>
          <a:prstGeom prst="straightConnector1">
            <a:avLst/>
          </a:prstGeom>
          <a:noFill/>
          <a:ln w="25400" algn="ctr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155" name="Прямая со стрелкой 30"/>
          <p:cNvCxnSpPr>
            <a:cxnSpLocks noChangeShapeType="1"/>
          </p:cNvCxnSpPr>
          <p:nvPr/>
        </p:nvCxnSpPr>
        <p:spPr bwMode="auto">
          <a:xfrm flipV="1">
            <a:off x="9301163" y="2994025"/>
            <a:ext cx="855662" cy="1588"/>
          </a:xfrm>
          <a:prstGeom prst="straightConnector1">
            <a:avLst/>
          </a:prstGeom>
          <a:noFill/>
          <a:ln w="25400" algn="ctr">
            <a:solidFill>
              <a:schemeClr val="tx1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156" name="Прямая со стрелкой 22"/>
          <p:cNvCxnSpPr>
            <a:cxnSpLocks noChangeShapeType="1"/>
          </p:cNvCxnSpPr>
          <p:nvPr/>
        </p:nvCxnSpPr>
        <p:spPr bwMode="auto">
          <a:xfrm flipV="1">
            <a:off x="631825" y="5568950"/>
            <a:ext cx="3798888" cy="4763"/>
          </a:xfrm>
          <a:prstGeom prst="straightConnector1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157" name="Прямая со стрелкой 22"/>
          <p:cNvCxnSpPr>
            <a:cxnSpLocks noChangeShapeType="1"/>
          </p:cNvCxnSpPr>
          <p:nvPr/>
        </p:nvCxnSpPr>
        <p:spPr bwMode="auto">
          <a:xfrm flipV="1">
            <a:off x="874713" y="5757863"/>
            <a:ext cx="3805237" cy="0"/>
          </a:xfrm>
          <a:prstGeom prst="straightConnector1">
            <a:avLst/>
          </a:prstGeom>
          <a:noFill/>
          <a:ln w="25400" algn="ctr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158" name="Прямая со стрелкой 30"/>
          <p:cNvCxnSpPr>
            <a:cxnSpLocks noChangeShapeType="1"/>
          </p:cNvCxnSpPr>
          <p:nvPr/>
        </p:nvCxnSpPr>
        <p:spPr bwMode="auto">
          <a:xfrm flipV="1">
            <a:off x="644525" y="5562600"/>
            <a:ext cx="0" cy="638175"/>
          </a:xfrm>
          <a:prstGeom prst="straightConnector1">
            <a:avLst/>
          </a:prstGeom>
          <a:noFill/>
          <a:ln w="25400" algn="ctr">
            <a:solidFill>
              <a:srgbClr val="FF0000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159" name="Прямая со стрелкой 30"/>
          <p:cNvCxnSpPr>
            <a:cxnSpLocks noChangeShapeType="1"/>
          </p:cNvCxnSpPr>
          <p:nvPr/>
        </p:nvCxnSpPr>
        <p:spPr bwMode="auto">
          <a:xfrm flipV="1">
            <a:off x="890588" y="5757863"/>
            <a:ext cx="0" cy="449262"/>
          </a:xfrm>
          <a:prstGeom prst="straightConnector1">
            <a:avLst/>
          </a:prstGeom>
          <a:noFill/>
          <a:ln w="25400" algn="ctr">
            <a:solidFill>
              <a:srgbClr val="0000FF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160" name="Прямая со стрелкой 30"/>
          <p:cNvCxnSpPr>
            <a:cxnSpLocks noChangeShapeType="1"/>
          </p:cNvCxnSpPr>
          <p:nvPr/>
        </p:nvCxnSpPr>
        <p:spPr bwMode="auto">
          <a:xfrm flipV="1">
            <a:off x="1497013" y="5573713"/>
            <a:ext cx="0" cy="617537"/>
          </a:xfrm>
          <a:prstGeom prst="straightConnector1">
            <a:avLst/>
          </a:prstGeom>
          <a:noFill/>
          <a:ln w="25400" algn="ctr">
            <a:solidFill>
              <a:srgbClr val="FF0000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161" name="Прямая со стрелкой 30"/>
          <p:cNvCxnSpPr>
            <a:cxnSpLocks noChangeShapeType="1"/>
          </p:cNvCxnSpPr>
          <p:nvPr/>
        </p:nvCxnSpPr>
        <p:spPr bwMode="auto">
          <a:xfrm flipV="1">
            <a:off x="1728788" y="5745163"/>
            <a:ext cx="0" cy="449262"/>
          </a:xfrm>
          <a:prstGeom prst="straightConnector1">
            <a:avLst/>
          </a:prstGeom>
          <a:noFill/>
          <a:ln w="25400" algn="ctr">
            <a:solidFill>
              <a:srgbClr val="0000FF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162" name="Прямая со стрелкой 30"/>
          <p:cNvCxnSpPr>
            <a:cxnSpLocks noChangeShapeType="1"/>
          </p:cNvCxnSpPr>
          <p:nvPr/>
        </p:nvCxnSpPr>
        <p:spPr bwMode="auto">
          <a:xfrm flipH="1" flipV="1">
            <a:off x="835025" y="1868488"/>
            <a:ext cx="1588" cy="3667125"/>
          </a:xfrm>
          <a:prstGeom prst="straightConnector1">
            <a:avLst/>
          </a:prstGeom>
          <a:noFill/>
          <a:ln w="25400" algn="ctr">
            <a:solidFill>
              <a:srgbClr val="FF0000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163" name="Прямая со стрелкой 30"/>
          <p:cNvCxnSpPr>
            <a:cxnSpLocks noChangeShapeType="1"/>
          </p:cNvCxnSpPr>
          <p:nvPr/>
        </p:nvCxnSpPr>
        <p:spPr bwMode="auto">
          <a:xfrm flipV="1">
            <a:off x="1131888" y="1846263"/>
            <a:ext cx="11112" cy="3898900"/>
          </a:xfrm>
          <a:prstGeom prst="straightConnector1">
            <a:avLst/>
          </a:prstGeom>
          <a:noFill/>
          <a:ln w="25400" algn="ctr">
            <a:solidFill>
              <a:srgbClr val="0000FF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164" name="Прямая со стрелкой 30"/>
          <p:cNvCxnSpPr>
            <a:cxnSpLocks noChangeShapeType="1"/>
          </p:cNvCxnSpPr>
          <p:nvPr/>
        </p:nvCxnSpPr>
        <p:spPr bwMode="auto">
          <a:xfrm flipV="1">
            <a:off x="3308350" y="5567363"/>
            <a:ext cx="0" cy="627062"/>
          </a:xfrm>
          <a:prstGeom prst="straightConnector1">
            <a:avLst/>
          </a:prstGeom>
          <a:noFill/>
          <a:ln w="25400" algn="ctr">
            <a:solidFill>
              <a:srgbClr val="FF0000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165" name="Прямая со стрелкой 30"/>
          <p:cNvCxnSpPr>
            <a:cxnSpLocks noChangeShapeType="1"/>
          </p:cNvCxnSpPr>
          <p:nvPr/>
        </p:nvCxnSpPr>
        <p:spPr bwMode="auto">
          <a:xfrm flipV="1">
            <a:off x="3571875" y="5743575"/>
            <a:ext cx="0" cy="447675"/>
          </a:xfrm>
          <a:prstGeom prst="straightConnector1">
            <a:avLst/>
          </a:prstGeom>
          <a:noFill/>
          <a:ln w="25400" algn="ctr">
            <a:solidFill>
              <a:srgbClr val="0000FF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166" name="Прямая со стрелкой 30"/>
          <p:cNvCxnSpPr>
            <a:cxnSpLocks noChangeShapeType="1"/>
          </p:cNvCxnSpPr>
          <p:nvPr/>
        </p:nvCxnSpPr>
        <p:spPr bwMode="auto">
          <a:xfrm rot="16200000" flipV="1">
            <a:off x="4114006" y="5877720"/>
            <a:ext cx="612775" cy="11112"/>
          </a:xfrm>
          <a:prstGeom prst="straightConnector1">
            <a:avLst/>
          </a:prstGeom>
          <a:noFill/>
          <a:ln w="25400" algn="ctr">
            <a:solidFill>
              <a:srgbClr val="FF0000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167" name="Прямая со стрелкой 30"/>
          <p:cNvCxnSpPr>
            <a:cxnSpLocks noChangeShapeType="1"/>
          </p:cNvCxnSpPr>
          <p:nvPr/>
        </p:nvCxnSpPr>
        <p:spPr bwMode="auto">
          <a:xfrm rot="16200000" flipV="1">
            <a:off x="4448969" y="5968206"/>
            <a:ext cx="441325" cy="4763"/>
          </a:xfrm>
          <a:prstGeom prst="straightConnector1">
            <a:avLst/>
          </a:prstGeom>
          <a:noFill/>
          <a:ln w="25400" algn="ctr">
            <a:solidFill>
              <a:srgbClr val="0000FF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168" name="Прямая со стрелкой 22"/>
          <p:cNvCxnSpPr>
            <a:cxnSpLocks noChangeShapeType="1"/>
          </p:cNvCxnSpPr>
          <p:nvPr/>
        </p:nvCxnSpPr>
        <p:spPr bwMode="auto">
          <a:xfrm>
            <a:off x="8610600" y="3165475"/>
            <a:ext cx="7938" cy="1595438"/>
          </a:xfrm>
          <a:prstGeom prst="straightConnector1">
            <a:avLst/>
          </a:prstGeom>
          <a:noFill/>
          <a:ln w="25400" algn="ctr">
            <a:solidFill>
              <a:schemeClr val="tx1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1169" name="Прямоугольник 17"/>
          <p:cNvSpPr>
            <a:spLocks noChangeArrowheads="1"/>
          </p:cNvSpPr>
          <p:nvPr/>
        </p:nvSpPr>
        <p:spPr bwMode="auto">
          <a:xfrm>
            <a:off x="6303963" y="6178550"/>
            <a:ext cx="698500" cy="357188"/>
          </a:xfrm>
          <a:prstGeom prst="rect">
            <a:avLst/>
          </a:prstGeom>
          <a:solidFill>
            <a:srgbClr val="FFFF00"/>
          </a:solidFill>
          <a:ln w="25400" algn="ctr">
            <a:solidFill>
              <a:schemeClr val="tx1"/>
            </a:solidFill>
            <a:miter lim="800000"/>
            <a:headEnd/>
            <a:tailEnd/>
          </a:ln>
        </p:spPr>
        <p:txBody>
          <a:bodyPr lIns="170914" tIns="86544" rIns="170914" bIns="85455" anchor="ctr" anchorCtr="1"/>
          <a:lstStyle>
            <a:lvl1pPr defTabSz="170973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11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ЛСО</a:t>
            </a:r>
          </a:p>
        </p:txBody>
      </p:sp>
      <p:sp>
        <p:nvSpPr>
          <p:cNvPr id="131170" name="Прямоугольник 16"/>
          <p:cNvSpPr>
            <a:spLocks noChangeArrowheads="1"/>
          </p:cNvSpPr>
          <p:nvPr/>
        </p:nvSpPr>
        <p:spPr bwMode="auto">
          <a:xfrm>
            <a:off x="11045825" y="4224338"/>
            <a:ext cx="392113" cy="144462"/>
          </a:xfrm>
          <a:prstGeom prst="rect">
            <a:avLst/>
          </a:prstGeom>
          <a:solidFill>
            <a:srgbClr val="66FFFF">
              <a:alpha val="50195"/>
            </a:srgbClr>
          </a:solidFill>
          <a:ln w="25400" algn="ctr">
            <a:solidFill>
              <a:schemeClr val="tx1"/>
            </a:solidFill>
            <a:miter lim="800000"/>
            <a:headEnd/>
            <a:tailEnd/>
          </a:ln>
        </p:spPr>
        <p:txBody>
          <a:bodyPr lIns="48107" tIns="0" rIns="48107" bIns="0" anchor="ctr"/>
          <a:lstStyle>
            <a:lvl1pPr defTabSz="170973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8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112</a:t>
            </a:r>
          </a:p>
        </p:txBody>
      </p:sp>
      <p:sp>
        <p:nvSpPr>
          <p:cNvPr id="131171" name="Прямоугольник 16"/>
          <p:cNvSpPr>
            <a:spLocks noChangeArrowheads="1"/>
          </p:cNvSpPr>
          <p:nvPr/>
        </p:nvSpPr>
        <p:spPr bwMode="auto">
          <a:xfrm>
            <a:off x="11037888" y="4638675"/>
            <a:ext cx="395287" cy="128588"/>
          </a:xfrm>
          <a:prstGeom prst="rect">
            <a:avLst/>
          </a:prstGeom>
          <a:solidFill>
            <a:srgbClr val="66FFFF">
              <a:alpha val="50195"/>
            </a:srgbClr>
          </a:solidFill>
          <a:ln w="25400" algn="ctr">
            <a:solidFill>
              <a:schemeClr val="tx1"/>
            </a:solidFill>
            <a:miter lim="800000"/>
            <a:headEnd/>
            <a:tailEnd/>
          </a:ln>
        </p:spPr>
        <p:txBody>
          <a:bodyPr lIns="48107" tIns="0" rIns="48107" bIns="0" anchor="ctr"/>
          <a:lstStyle>
            <a:lvl1pPr defTabSz="170973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8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01</a:t>
            </a:r>
          </a:p>
        </p:txBody>
      </p:sp>
      <p:sp>
        <p:nvSpPr>
          <p:cNvPr id="131172" name="Прямоугольник 16"/>
          <p:cNvSpPr>
            <a:spLocks noChangeArrowheads="1"/>
          </p:cNvSpPr>
          <p:nvPr/>
        </p:nvSpPr>
        <p:spPr bwMode="auto">
          <a:xfrm>
            <a:off x="11039475" y="4856163"/>
            <a:ext cx="393700" cy="150812"/>
          </a:xfrm>
          <a:prstGeom prst="rect">
            <a:avLst/>
          </a:prstGeom>
          <a:solidFill>
            <a:srgbClr val="66FFFF">
              <a:alpha val="50195"/>
            </a:srgbClr>
          </a:solidFill>
          <a:ln w="25400" algn="ctr">
            <a:solidFill>
              <a:schemeClr val="tx1"/>
            </a:solidFill>
            <a:miter lim="800000"/>
            <a:headEnd/>
            <a:tailEnd/>
          </a:ln>
        </p:spPr>
        <p:txBody>
          <a:bodyPr lIns="48107" tIns="0" rIns="48107" bIns="0" anchor="ctr"/>
          <a:lstStyle>
            <a:lvl1pPr defTabSz="170973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8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02</a:t>
            </a:r>
          </a:p>
        </p:txBody>
      </p:sp>
      <p:sp>
        <p:nvSpPr>
          <p:cNvPr id="131173" name="Прямоугольник 16"/>
          <p:cNvSpPr>
            <a:spLocks noChangeArrowheads="1"/>
          </p:cNvSpPr>
          <p:nvPr/>
        </p:nvSpPr>
        <p:spPr bwMode="auto">
          <a:xfrm>
            <a:off x="11039475" y="5080000"/>
            <a:ext cx="395288" cy="169863"/>
          </a:xfrm>
          <a:prstGeom prst="rect">
            <a:avLst/>
          </a:prstGeom>
          <a:solidFill>
            <a:srgbClr val="66FFFF">
              <a:alpha val="50195"/>
            </a:srgbClr>
          </a:solidFill>
          <a:ln w="25400" algn="ctr">
            <a:solidFill>
              <a:schemeClr val="tx1"/>
            </a:solidFill>
            <a:miter lim="800000"/>
            <a:headEnd/>
            <a:tailEnd/>
          </a:ln>
        </p:spPr>
        <p:txBody>
          <a:bodyPr lIns="48107" tIns="0" rIns="48107" bIns="0" anchor="ctr"/>
          <a:lstStyle>
            <a:lvl1pPr defTabSz="170973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8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03</a:t>
            </a:r>
          </a:p>
        </p:txBody>
      </p:sp>
      <p:cxnSp>
        <p:nvCxnSpPr>
          <p:cNvPr id="131174" name="Прямая со стрелкой 22"/>
          <p:cNvCxnSpPr>
            <a:cxnSpLocks noChangeShapeType="1"/>
          </p:cNvCxnSpPr>
          <p:nvPr/>
        </p:nvCxnSpPr>
        <p:spPr bwMode="auto">
          <a:xfrm>
            <a:off x="10858500" y="5165725"/>
            <a:ext cx="166688" cy="0"/>
          </a:xfrm>
          <a:prstGeom prst="straightConnector1">
            <a:avLst/>
          </a:prstGeom>
          <a:noFill/>
          <a:ln w="25400" algn="ctr">
            <a:solidFill>
              <a:schemeClr val="tx1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175" name="Прямая со стрелкой 22"/>
          <p:cNvCxnSpPr>
            <a:cxnSpLocks noChangeShapeType="1"/>
          </p:cNvCxnSpPr>
          <p:nvPr/>
        </p:nvCxnSpPr>
        <p:spPr bwMode="auto">
          <a:xfrm rot="5400000">
            <a:off x="8947150" y="3338513"/>
            <a:ext cx="300037" cy="1588"/>
          </a:xfrm>
          <a:prstGeom prst="straightConnector1">
            <a:avLst/>
          </a:prstGeom>
          <a:noFill/>
          <a:ln w="25400" algn="ctr">
            <a:solidFill>
              <a:srgbClr val="008000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176" name="Прямая со стрелкой 30"/>
          <p:cNvCxnSpPr>
            <a:cxnSpLocks noChangeShapeType="1"/>
          </p:cNvCxnSpPr>
          <p:nvPr/>
        </p:nvCxnSpPr>
        <p:spPr bwMode="auto">
          <a:xfrm flipV="1">
            <a:off x="1408113" y="1865313"/>
            <a:ext cx="11112" cy="4062412"/>
          </a:xfrm>
          <a:prstGeom prst="straightConnector1">
            <a:avLst/>
          </a:prstGeom>
          <a:noFill/>
          <a:ln w="25400" algn="ctr">
            <a:solidFill>
              <a:srgbClr val="008000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177" name="Прямая со стрелкой 30"/>
          <p:cNvCxnSpPr>
            <a:cxnSpLocks noChangeShapeType="1"/>
          </p:cNvCxnSpPr>
          <p:nvPr/>
        </p:nvCxnSpPr>
        <p:spPr bwMode="auto">
          <a:xfrm flipV="1">
            <a:off x="1978025" y="5934075"/>
            <a:ext cx="0" cy="260350"/>
          </a:xfrm>
          <a:prstGeom prst="straightConnector1">
            <a:avLst/>
          </a:prstGeom>
          <a:noFill/>
          <a:ln w="25400" algn="ctr">
            <a:solidFill>
              <a:srgbClr val="008000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178" name="Прямая со стрелкой 30"/>
          <p:cNvCxnSpPr>
            <a:cxnSpLocks noChangeShapeType="1"/>
          </p:cNvCxnSpPr>
          <p:nvPr/>
        </p:nvCxnSpPr>
        <p:spPr bwMode="auto">
          <a:xfrm flipV="1">
            <a:off x="3817938" y="5934075"/>
            <a:ext cx="0" cy="260350"/>
          </a:xfrm>
          <a:prstGeom prst="straightConnector1">
            <a:avLst/>
          </a:prstGeom>
          <a:noFill/>
          <a:ln w="25400" algn="ctr">
            <a:solidFill>
              <a:srgbClr val="008000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179" name="Прямая со стрелкой 30"/>
          <p:cNvCxnSpPr>
            <a:cxnSpLocks noChangeShapeType="1"/>
          </p:cNvCxnSpPr>
          <p:nvPr/>
        </p:nvCxnSpPr>
        <p:spPr bwMode="auto">
          <a:xfrm rot="16200000" flipV="1">
            <a:off x="4794251" y="6064250"/>
            <a:ext cx="252412" cy="1587"/>
          </a:xfrm>
          <a:prstGeom prst="straightConnector1">
            <a:avLst/>
          </a:prstGeom>
          <a:noFill/>
          <a:ln w="25400" algn="ctr">
            <a:solidFill>
              <a:srgbClr val="008000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180" name="Прямая со стрелкой 30"/>
          <p:cNvCxnSpPr>
            <a:cxnSpLocks noChangeShapeType="1"/>
          </p:cNvCxnSpPr>
          <p:nvPr/>
        </p:nvCxnSpPr>
        <p:spPr bwMode="auto">
          <a:xfrm flipV="1">
            <a:off x="1111250" y="5945188"/>
            <a:ext cx="0" cy="260350"/>
          </a:xfrm>
          <a:prstGeom prst="straightConnector1">
            <a:avLst/>
          </a:prstGeom>
          <a:noFill/>
          <a:ln w="25400" algn="ctr">
            <a:solidFill>
              <a:srgbClr val="008000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1181" name="Rectangle 375"/>
          <p:cNvSpPr>
            <a:spLocks noChangeArrowheads="1"/>
          </p:cNvSpPr>
          <p:nvPr/>
        </p:nvSpPr>
        <p:spPr bwMode="auto">
          <a:xfrm>
            <a:off x="5237163" y="8632825"/>
            <a:ext cx="3548062" cy="703263"/>
          </a:xfrm>
          <a:prstGeom prst="rect">
            <a:avLst/>
          </a:prstGeom>
          <a:solidFill>
            <a:srgbClr val="CCFFFF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lIns="121410" tIns="60705" rIns="121410" bIns="60705"/>
          <a:lstStyle>
            <a:lvl1pPr defTabSz="121920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454025" indent="1588" defTabSz="121920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21920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21920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21920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2192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2192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2192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2192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1" algn="just">
              <a:defRPr/>
            </a:pPr>
            <a:r>
              <a:rPr lang="ru-RU" altLang="ru-RU" sz="800">
                <a:solidFill>
                  <a:srgbClr val="000000"/>
                </a:solidFill>
                <a:latin typeface="Times New Roman" pitchFamily="18" charset="0"/>
                <a:cs typeface="Arial" pitchFamily="34" charset="0"/>
              </a:rPr>
              <a:t>сведения об обстановке в районе ЧС и деятельности МЧС России по ликвидации ЧС не позднее 1,5-2 часов после возникновения ЧС с периодичность не реже 4 раза в сутки</a:t>
            </a:r>
          </a:p>
          <a:p>
            <a:pPr algn="just">
              <a:defRPr/>
            </a:pPr>
            <a:endParaRPr lang="ru-RU" altLang="ru-RU" sz="800">
              <a:solidFill>
                <a:srgbClr val="000000"/>
              </a:solidFill>
              <a:latin typeface="Times New Roman" pitchFamily="18" charset="0"/>
              <a:cs typeface="Arial" pitchFamily="34" charset="0"/>
            </a:endParaRPr>
          </a:p>
        </p:txBody>
      </p:sp>
      <p:cxnSp>
        <p:nvCxnSpPr>
          <p:cNvPr id="131182" name="Прямая со стрелкой 22"/>
          <p:cNvCxnSpPr>
            <a:cxnSpLocks noChangeShapeType="1"/>
          </p:cNvCxnSpPr>
          <p:nvPr/>
        </p:nvCxnSpPr>
        <p:spPr bwMode="auto">
          <a:xfrm>
            <a:off x="5354638" y="8821738"/>
            <a:ext cx="406400" cy="1587"/>
          </a:xfrm>
          <a:prstGeom prst="straightConnector1">
            <a:avLst/>
          </a:prstGeom>
          <a:noFill/>
          <a:ln w="25400" algn="ctr">
            <a:solidFill>
              <a:srgbClr val="008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151" name="Прямоугольник 16"/>
          <p:cNvSpPr>
            <a:spLocks noChangeArrowheads="1"/>
          </p:cNvSpPr>
          <p:nvPr/>
        </p:nvSpPr>
        <p:spPr bwMode="auto">
          <a:xfrm>
            <a:off x="6021388" y="7172325"/>
            <a:ext cx="465137" cy="250825"/>
          </a:xfrm>
          <a:prstGeom prst="rect">
            <a:avLst/>
          </a:prstGeom>
          <a:solidFill>
            <a:schemeClr val="bg1"/>
          </a:solidFill>
          <a:ln w="25400" algn="ctr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algn="ctr" defTabSz="1709829">
              <a:defRPr/>
            </a:pPr>
            <a:r>
              <a:rPr lang="ru-RU" sz="800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itchFamily="18" charset="0"/>
              </a:rPr>
              <a:t>Ч+20</a:t>
            </a:r>
          </a:p>
        </p:txBody>
      </p:sp>
      <p:cxnSp>
        <p:nvCxnSpPr>
          <p:cNvPr id="131184" name="Прямая со стрелкой 22"/>
          <p:cNvCxnSpPr>
            <a:cxnSpLocks noChangeShapeType="1"/>
          </p:cNvCxnSpPr>
          <p:nvPr/>
        </p:nvCxnSpPr>
        <p:spPr bwMode="auto">
          <a:xfrm>
            <a:off x="10860088" y="4500563"/>
            <a:ext cx="887412" cy="1587"/>
          </a:xfrm>
          <a:prstGeom prst="straightConnector1">
            <a:avLst/>
          </a:prstGeom>
          <a:noFill/>
          <a:ln w="25400" algn="ctr">
            <a:solidFill>
              <a:schemeClr val="tx1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185" name="Прямая со стрелкой 30"/>
          <p:cNvCxnSpPr>
            <a:cxnSpLocks noChangeShapeType="1"/>
          </p:cNvCxnSpPr>
          <p:nvPr/>
        </p:nvCxnSpPr>
        <p:spPr bwMode="auto">
          <a:xfrm rot="10800000" flipV="1">
            <a:off x="9304338" y="2687638"/>
            <a:ext cx="863600" cy="7937"/>
          </a:xfrm>
          <a:prstGeom prst="straightConnector1">
            <a:avLst/>
          </a:prstGeom>
          <a:noFill/>
          <a:ln w="25400" algn="ctr">
            <a:solidFill>
              <a:schemeClr val="tx1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1" name="Прямоугольник 16"/>
          <p:cNvSpPr>
            <a:spLocks noChangeArrowheads="1"/>
          </p:cNvSpPr>
          <p:nvPr/>
        </p:nvSpPr>
        <p:spPr bwMode="auto">
          <a:xfrm>
            <a:off x="9518650" y="2890838"/>
            <a:ext cx="398463" cy="187325"/>
          </a:xfrm>
          <a:prstGeom prst="rect">
            <a:avLst/>
          </a:prstGeom>
          <a:solidFill>
            <a:schemeClr val="bg1"/>
          </a:solidFill>
          <a:ln w="25400" algn="ctr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algn="ctr" defTabSz="1709829">
              <a:defRPr/>
            </a:pPr>
            <a:r>
              <a:rPr lang="ru-RU" sz="800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itchFamily="18" charset="0"/>
              </a:rPr>
              <a:t>Ч+05</a:t>
            </a:r>
          </a:p>
        </p:txBody>
      </p:sp>
      <p:sp>
        <p:nvSpPr>
          <p:cNvPr id="122" name="Прямоугольник 16"/>
          <p:cNvSpPr>
            <a:spLocks noChangeArrowheads="1"/>
          </p:cNvSpPr>
          <p:nvPr/>
        </p:nvSpPr>
        <p:spPr bwMode="auto">
          <a:xfrm>
            <a:off x="9510713" y="2606675"/>
            <a:ext cx="398462" cy="187325"/>
          </a:xfrm>
          <a:prstGeom prst="rect">
            <a:avLst/>
          </a:prstGeom>
          <a:solidFill>
            <a:schemeClr val="bg1"/>
          </a:solidFill>
          <a:ln w="25400" algn="ctr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algn="ctr" defTabSz="1709829">
              <a:defRPr/>
            </a:pPr>
            <a:r>
              <a:rPr lang="ru-RU" sz="800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itchFamily="18" charset="0"/>
              </a:rPr>
              <a:t>Ч+05</a:t>
            </a:r>
          </a:p>
        </p:txBody>
      </p:sp>
      <p:cxnSp>
        <p:nvCxnSpPr>
          <p:cNvPr id="131188" name="Прямая со стрелкой 22"/>
          <p:cNvCxnSpPr>
            <a:cxnSpLocks noChangeShapeType="1"/>
          </p:cNvCxnSpPr>
          <p:nvPr/>
        </p:nvCxnSpPr>
        <p:spPr bwMode="auto">
          <a:xfrm>
            <a:off x="9740900" y="3895725"/>
            <a:ext cx="1789113" cy="3175"/>
          </a:xfrm>
          <a:prstGeom prst="straightConnector1">
            <a:avLst/>
          </a:prstGeom>
          <a:noFill/>
          <a:ln w="254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189" name="Прямая со стрелкой 22"/>
          <p:cNvCxnSpPr>
            <a:cxnSpLocks noChangeShapeType="1"/>
          </p:cNvCxnSpPr>
          <p:nvPr/>
        </p:nvCxnSpPr>
        <p:spPr bwMode="auto">
          <a:xfrm>
            <a:off x="11453813" y="4305300"/>
            <a:ext cx="307975" cy="1588"/>
          </a:xfrm>
          <a:prstGeom prst="straightConnector1">
            <a:avLst/>
          </a:prstGeom>
          <a:noFill/>
          <a:ln w="25400" algn="ctr">
            <a:solidFill>
              <a:schemeClr val="tx1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190" name="Прямая со стрелкой 22"/>
          <p:cNvCxnSpPr>
            <a:cxnSpLocks noChangeShapeType="1"/>
          </p:cNvCxnSpPr>
          <p:nvPr/>
        </p:nvCxnSpPr>
        <p:spPr bwMode="auto">
          <a:xfrm rot="5400000" flipH="1" flipV="1">
            <a:off x="10044113" y="4043363"/>
            <a:ext cx="301625" cy="3175"/>
          </a:xfrm>
          <a:prstGeom prst="straightConnector1">
            <a:avLst/>
          </a:prstGeom>
          <a:noFill/>
          <a:ln w="25400" algn="ctr">
            <a:solidFill>
              <a:schemeClr val="tx1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191" name="Прямая со стрелкой 22"/>
          <p:cNvCxnSpPr>
            <a:cxnSpLocks noChangeShapeType="1"/>
          </p:cNvCxnSpPr>
          <p:nvPr/>
        </p:nvCxnSpPr>
        <p:spPr bwMode="auto">
          <a:xfrm rot="5400000">
            <a:off x="10378281" y="4061619"/>
            <a:ext cx="301625" cy="1588"/>
          </a:xfrm>
          <a:prstGeom prst="straightConnector1">
            <a:avLst/>
          </a:prstGeom>
          <a:noFill/>
          <a:ln w="25400" algn="ctr">
            <a:solidFill>
              <a:schemeClr val="tx1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192" name="Прямая со стрелкой 22"/>
          <p:cNvCxnSpPr>
            <a:cxnSpLocks noChangeShapeType="1"/>
          </p:cNvCxnSpPr>
          <p:nvPr/>
        </p:nvCxnSpPr>
        <p:spPr bwMode="auto">
          <a:xfrm flipV="1">
            <a:off x="5753100" y="5105400"/>
            <a:ext cx="4060825" cy="7938"/>
          </a:xfrm>
          <a:prstGeom prst="straightConnector1">
            <a:avLst/>
          </a:prstGeom>
          <a:noFill/>
          <a:ln w="254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193" name="Прямая со стрелкой 22"/>
          <p:cNvCxnSpPr>
            <a:cxnSpLocks noChangeShapeType="1"/>
          </p:cNvCxnSpPr>
          <p:nvPr/>
        </p:nvCxnSpPr>
        <p:spPr bwMode="auto">
          <a:xfrm flipV="1">
            <a:off x="6646863" y="3155950"/>
            <a:ext cx="12700" cy="2713038"/>
          </a:xfrm>
          <a:prstGeom prst="straightConnector1">
            <a:avLst/>
          </a:prstGeom>
          <a:noFill/>
          <a:ln w="25400" algn="ctr">
            <a:solidFill>
              <a:schemeClr val="tx1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194" name="Прямая со стрелкой 22"/>
          <p:cNvCxnSpPr>
            <a:cxnSpLocks noChangeShapeType="1"/>
          </p:cNvCxnSpPr>
          <p:nvPr/>
        </p:nvCxnSpPr>
        <p:spPr bwMode="auto">
          <a:xfrm>
            <a:off x="10855325" y="4924425"/>
            <a:ext cx="165100" cy="0"/>
          </a:xfrm>
          <a:prstGeom prst="straightConnector1">
            <a:avLst/>
          </a:prstGeom>
          <a:noFill/>
          <a:ln w="25400" algn="ctr">
            <a:solidFill>
              <a:schemeClr val="tx1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195" name="Прямая со стрелкой 22"/>
          <p:cNvCxnSpPr>
            <a:cxnSpLocks noChangeShapeType="1"/>
          </p:cNvCxnSpPr>
          <p:nvPr/>
        </p:nvCxnSpPr>
        <p:spPr bwMode="auto">
          <a:xfrm>
            <a:off x="10858500" y="4710113"/>
            <a:ext cx="166688" cy="0"/>
          </a:xfrm>
          <a:prstGeom prst="straightConnector1">
            <a:avLst/>
          </a:prstGeom>
          <a:noFill/>
          <a:ln w="25400" algn="ctr">
            <a:solidFill>
              <a:schemeClr val="tx1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196" name="Прямая со стрелкой 22"/>
          <p:cNvCxnSpPr>
            <a:cxnSpLocks noChangeShapeType="1"/>
          </p:cNvCxnSpPr>
          <p:nvPr/>
        </p:nvCxnSpPr>
        <p:spPr bwMode="auto">
          <a:xfrm>
            <a:off x="10858500" y="4300538"/>
            <a:ext cx="166688" cy="0"/>
          </a:xfrm>
          <a:prstGeom prst="straightConnector1">
            <a:avLst/>
          </a:prstGeom>
          <a:noFill/>
          <a:ln w="25400" algn="ctr">
            <a:solidFill>
              <a:schemeClr val="tx1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197" name="Прямая со стрелкой 22"/>
          <p:cNvCxnSpPr>
            <a:cxnSpLocks noChangeShapeType="1"/>
          </p:cNvCxnSpPr>
          <p:nvPr/>
        </p:nvCxnSpPr>
        <p:spPr bwMode="auto">
          <a:xfrm>
            <a:off x="11447463" y="4705350"/>
            <a:ext cx="328612" cy="0"/>
          </a:xfrm>
          <a:prstGeom prst="straightConnector1">
            <a:avLst/>
          </a:prstGeom>
          <a:noFill/>
          <a:ln w="25400" algn="ctr">
            <a:solidFill>
              <a:schemeClr val="tx1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198" name="Прямая со стрелкой 22"/>
          <p:cNvCxnSpPr>
            <a:cxnSpLocks noChangeShapeType="1"/>
          </p:cNvCxnSpPr>
          <p:nvPr/>
        </p:nvCxnSpPr>
        <p:spPr bwMode="auto">
          <a:xfrm>
            <a:off x="11453813" y="4938713"/>
            <a:ext cx="328612" cy="0"/>
          </a:xfrm>
          <a:prstGeom prst="straightConnector1">
            <a:avLst/>
          </a:prstGeom>
          <a:noFill/>
          <a:ln w="25400" algn="ctr">
            <a:solidFill>
              <a:schemeClr val="tx1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199" name="Прямая со стрелкой 22"/>
          <p:cNvCxnSpPr>
            <a:cxnSpLocks noChangeShapeType="1"/>
          </p:cNvCxnSpPr>
          <p:nvPr/>
        </p:nvCxnSpPr>
        <p:spPr bwMode="auto">
          <a:xfrm>
            <a:off x="11445875" y="5157788"/>
            <a:ext cx="328613" cy="0"/>
          </a:xfrm>
          <a:prstGeom prst="straightConnector1">
            <a:avLst/>
          </a:prstGeom>
          <a:noFill/>
          <a:ln w="25400" algn="ctr">
            <a:solidFill>
              <a:schemeClr val="tx1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200" name="Прямая со стрелкой 22"/>
          <p:cNvCxnSpPr>
            <a:cxnSpLocks noChangeShapeType="1"/>
            <a:stCxn id="271" idx="1"/>
          </p:cNvCxnSpPr>
          <p:nvPr/>
        </p:nvCxnSpPr>
        <p:spPr bwMode="auto">
          <a:xfrm flipV="1">
            <a:off x="5453063" y="2755900"/>
            <a:ext cx="769937" cy="20638"/>
          </a:xfrm>
          <a:prstGeom prst="straightConnector1">
            <a:avLst/>
          </a:prstGeom>
          <a:noFill/>
          <a:ln w="25400" algn="ctr">
            <a:solidFill>
              <a:schemeClr val="tx1"/>
            </a:solidFill>
            <a:round/>
            <a:headEnd type="arrow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71" name="Прямоугольник 16"/>
          <p:cNvSpPr>
            <a:spLocks noChangeArrowheads="1"/>
          </p:cNvSpPr>
          <p:nvPr/>
        </p:nvSpPr>
        <p:spPr bwMode="auto">
          <a:xfrm>
            <a:off x="5468938" y="2682875"/>
            <a:ext cx="341312" cy="185738"/>
          </a:xfrm>
          <a:prstGeom prst="rect">
            <a:avLst/>
          </a:prstGeom>
          <a:solidFill>
            <a:schemeClr val="bg1"/>
          </a:solidFill>
          <a:ln w="25400" algn="ctr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algn="ctr" defTabSz="1709829">
              <a:defRPr/>
            </a:pPr>
            <a:r>
              <a:rPr lang="ru-RU" sz="800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itchFamily="18" charset="0"/>
              </a:rPr>
              <a:t>Ч+02</a:t>
            </a:r>
          </a:p>
        </p:txBody>
      </p:sp>
      <p:sp>
        <p:nvSpPr>
          <p:cNvPr id="131202" name="Прямоугольник 16"/>
          <p:cNvSpPr>
            <a:spLocks noChangeArrowheads="1"/>
          </p:cNvSpPr>
          <p:nvPr/>
        </p:nvSpPr>
        <p:spPr bwMode="auto">
          <a:xfrm>
            <a:off x="11741150" y="3632200"/>
            <a:ext cx="768350" cy="433388"/>
          </a:xfrm>
          <a:prstGeom prst="rect">
            <a:avLst/>
          </a:prstGeom>
          <a:solidFill>
            <a:srgbClr val="66FFFF">
              <a:alpha val="50195"/>
            </a:srgbClr>
          </a:solidFill>
          <a:ln w="25400" algn="ctr">
            <a:solidFill>
              <a:schemeClr val="tx1"/>
            </a:solidFill>
            <a:miter lim="800000"/>
            <a:headEnd/>
            <a:tailEnd/>
          </a:ln>
        </p:spPr>
        <p:txBody>
          <a:bodyPr lIns="48107" tIns="85455" rIns="48107" bIns="85455" anchor="ctr"/>
          <a:lstStyle>
            <a:lvl1pPr defTabSz="170973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8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Оперативная группа</a:t>
            </a:r>
          </a:p>
        </p:txBody>
      </p:sp>
      <p:sp>
        <p:nvSpPr>
          <p:cNvPr id="131203" name="TextBox 278"/>
          <p:cNvSpPr txBox="1">
            <a:spLocks noChangeArrowheads="1"/>
          </p:cNvSpPr>
          <p:nvPr/>
        </p:nvSpPr>
        <p:spPr bwMode="auto">
          <a:xfrm>
            <a:off x="11695113" y="5378450"/>
            <a:ext cx="89058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2191" tIns="61096" rIns="122191" bIns="61096">
            <a:spAutoFit/>
          </a:bodyPr>
          <a:lstStyle>
            <a:lvl1pPr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ru-RU" altLang="ru-RU" sz="800">
                <a:solidFill>
                  <a:srgbClr val="000000"/>
                </a:solidFill>
                <a:latin typeface="Times New Roman" pitchFamily="18" charset="0"/>
              </a:rPr>
              <a:t>Место ЧС</a:t>
            </a:r>
          </a:p>
        </p:txBody>
      </p:sp>
      <p:graphicFrame>
        <p:nvGraphicFramePr>
          <p:cNvPr id="25927" name="Group 327"/>
          <p:cNvGraphicFramePr>
            <a:graphicFrameLocks noGrp="1"/>
          </p:cNvGraphicFramePr>
          <p:nvPr/>
        </p:nvGraphicFramePr>
        <p:xfrm>
          <a:off x="3032125" y="6211888"/>
          <a:ext cx="1108075" cy="899160"/>
        </p:xfrm>
        <a:graphic>
          <a:graphicData uri="http://schemas.openxmlformats.org/drawingml/2006/table">
            <a:tbl>
              <a:tblPr/>
              <a:tblGrid>
                <a:gridCol w="88646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2161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52292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ОКСИОН</a:t>
                      </a:r>
                    </a:p>
                  </a:txBody>
                  <a:tcPr marL="46533" marR="46533" marT="0" marB="0" horzOverflow="overflow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1320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Общее количество ИЦ</a:t>
                      </a:r>
                    </a:p>
                  </a:txBody>
                  <a:tcPr marL="46533" marR="46533" marT="0" marB="0" horzOverflow="overflow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</a:rPr>
                        <a:t>37</a:t>
                      </a:r>
                    </a:p>
                  </a:txBody>
                  <a:tcPr marL="46533" marR="46533" marT="0" marB="0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0660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ПУОН</a:t>
                      </a:r>
                    </a:p>
                  </a:txBody>
                  <a:tcPr marL="46533" marR="46533" marT="0" marB="0" horzOverflow="overflow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</a:rPr>
                        <a:t>94</a:t>
                      </a:r>
                    </a:p>
                  </a:txBody>
                  <a:tcPr marL="46533" marR="46533" marT="0" marB="0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21320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ПИОН</a:t>
                      </a:r>
                    </a:p>
                  </a:txBody>
                  <a:tcPr marL="46533" marR="46533" marT="0" marB="0" horzOverflow="overflow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</a:rPr>
                        <a:t>502</a:t>
                      </a:r>
                    </a:p>
                  </a:txBody>
                  <a:tcPr marL="46533" marR="46533" marT="0" marB="0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21320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Всего ТК</a:t>
                      </a:r>
                    </a:p>
                  </a:txBody>
                  <a:tcPr marL="46533" marR="46533" marT="0" marB="0" horzOverflow="overflow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</a:rPr>
                        <a:t>596</a:t>
                      </a:r>
                    </a:p>
                  </a:txBody>
                  <a:tcPr marL="46533" marR="46533" marT="0" marB="0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</a:tbl>
          </a:graphicData>
        </a:graphic>
      </p:graphicFrame>
      <p:graphicFrame>
        <p:nvGraphicFramePr>
          <p:cNvPr id="25928" name="Group 328"/>
          <p:cNvGraphicFramePr>
            <a:graphicFrameLocks noGrp="1"/>
          </p:cNvGraphicFramePr>
          <p:nvPr/>
        </p:nvGraphicFramePr>
        <p:xfrm>
          <a:off x="498475" y="6216650"/>
          <a:ext cx="790575" cy="838200"/>
        </p:xfrm>
        <a:graphic>
          <a:graphicData uri="http://schemas.openxmlformats.org/drawingml/2006/table">
            <a:tbl>
              <a:tblPr/>
              <a:tblGrid>
                <a:gridCol w="79057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149352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Телевидение</a:t>
                      </a:r>
                    </a:p>
                  </a:txBody>
                  <a:tcPr marL="46563" marR="46563" marT="0" marB="0" horzOverflow="overflow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066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«Россия»</a:t>
                      </a:r>
                    </a:p>
                  </a:txBody>
                  <a:tcPr marL="46563" marR="46563" marT="0" marB="0" horzOverflow="overflow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066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«Первый канал»</a:t>
                      </a:r>
                    </a:p>
                  </a:txBody>
                  <a:tcPr marL="46563" marR="46563" marT="0" marB="0" horzOverflow="overflow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066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«Вести 24»</a:t>
                      </a:r>
                    </a:p>
                  </a:txBody>
                  <a:tcPr marL="46563" marR="46563" marT="0" marB="0" horzOverflow="overflow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066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«НТВ»</a:t>
                      </a:r>
                    </a:p>
                  </a:txBody>
                  <a:tcPr marL="46563" marR="46563" marT="0" marB="0" horzOverflow="overflow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066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«Пятый канал»</a:t>
                      </a:r>
                    </a:p>
                  </a:txBody>
                  <a:tcPr marL="46563" marR="46563" marT="0" marB="0" horzOverflow="overflow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graphicFrame>
        <p:nvGraphicFramePr>
          <p:cNvPr id="25929" name="Group 329"/>
          <p:cNvGraphicFramePr>
            <a:graphicFrameLocks noGrp="1"/>
          </p:cNvGraphicFramePr>
          <p:nvPr/>
        </p:nvGraphicFramePr>
        <p:xfrm>
          <a:off x="1328738" y="6216650"/>
          <a:ext cx="792162" cy="685800"/>
        </p:xfrm>
        <a:graphic>
          <a:graphicData uri="http://schemas.openxmlformats.org/drawingml/2006/table">
            <a:tbl>
              <a:tblPr/>
              <a:tblGrid>
                <a:gridCol w="792162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149352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Радио</a:t>
                      </a:r>
                    </a:p>
                  </a:txBody>
                  <a:tcPr marL="46536" marR="46536" marT="0" marB="0" horzOverflow="overflow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066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«Маяк»</a:t>
                      </a:r>
                    </a:p>
                  </a:txBody>
                  <a:tcPr marL="46536" marR="46536" marT="0" marB="0" horzOverflow="overflow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066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«Дорожное радио»</a:t>
                      </a:r>
                    </a:p>
                  </a:txBody>
                  <a:tcPr marL="46536" marR="46536" marT="0" marB="0" horzOverflow="overflow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066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«Радио России»</a:t>
                      </a:r>
                    </a:p>
                  </a:txBody>
                  <a:tcPr marL="46536" marR="46536" marT="0" marB="0" horzOverflow="overflow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066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«Вести </a:t>
                      </a:r>
                      <a:r>
                        <a:rPr kumimoji="0" lang="en-US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FM»</a:t>
                      </a:r>
                    </a:p>
                  </a:txBody>
                  <a:tcPr marL="46536" marR="46536" marT="0" marB="0" horzOverflow="overflow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</a:tbl>
          </a:graphicData>
        </a:graphic>
      </p:graphicFrame>
      <p:graphicFrame>
        <p:nvGraphicFramePr>
          <p:cNvPr id="25930" name="Group 330"/>
          <p:cNvGraphicFramePr>
            <a:graphicFrameLocks noGrp="1"/>
          </p:cNvGraphicFramePr>
          <p:nvPr/>
        </p:nvGraphicFramePr>
        <p:xfrm>
          <a:off x="2160588" y="6216650"/>
          <a:ext cx="830262" cy="777875"/>
        </p:xfrm>
        <a:graphic>
          <a:graphicData uri="http://schemas.openxmlformats.org/drawingml/2006/table">
            <a:tbl>
              <a:tblPr/>
              <a:tblGrid>
                <a:gridCol w="830262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457574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Операторы сотовой связи</a:t>
                      </a:r>
                    </a:p>
                  </a:txBody>
                  <a:tcPr marL="46489" marR="46489" marT="0" marB="0" horzOverflow="overflow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0676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МТС</a:t>
                      </a:r>
                    </a:p>
                  </a:txBody>
                  <a:tcPr marL="46489" marR="46489" marT="0" marB="0" horzOverflow="overflow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0676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Мегафон</a:t>
                      </a:r>
                    </a:p>
                  </a:txBody>
                  <a:tcPr marL="46489" marR="46489" marT="0" marB="0" horzOverflow="overflow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0676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Билайн</a:t>
                      </a:r>
                    </a:p>
                  </a:txBody>
                  <a:tcPr marL="46489" marR="46489" marT="0" marB="0" horzOverflow="overflow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</a:tbl>
          </a:graphicData>
        </a:graphic>
      </p:graphicFrame>
      <p:graphicFrame>
        <p:nvGraphicFramePr>
          <p:cNvPr id="25931" name="Group 331"/>
          <p:cNvGraphicFramePr>
            <a:graphicFrameLocks noGrp="1"/>
          </p:cNvGraphicFramePr>
          <p:nvPr/>
        </p:nvGraphicFramePr>
        <p:xfrm>
          <a:off x="4184650" y="6210300"/>
          <a:ext cx="1016000" cy="625474"/>
        </p:xfrm>
        <a:graphic>
          <a:graphicData uri="http://schemas.openxmlformats.org/drawingml/2006/table">
            <a:tbl>
              <a:tblPr/>
              <a:tblGrid>
                <a:gridCol w="1016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30511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Информационные агентства</a:t>
                      </a:r>
                    </a:p>
                  </a:txBody>
                  <a:tcPr marL="0" marR="0" marT="0" marB="0" horzOverflow="overflow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067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Интерфакс ИТАР-ТАСС</a:t>
                      </a:r>
                    </a:p>
                  </a:txBody>
                  <a:tcPr marL="46545" marR="46545" marT="0" marB="0" horzOverflow="overflow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067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РИА - Новости</a:t>
                      </a:r>
                    </a:p>
                  </a:txBody>
                  <a:tcPr marL="46545" marR="46545" marT="0" marB="0" horzOverflow="overflow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067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Росинформцентр</a:t>
                      </a:r>
                    </a:p>
                  </a:txBody>
                  <a:tcPr marL="46545" marR="46545" marT="0" marB="0" horzOverflow="overflow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</a:tbl>
          </a:graphicData>
        </a:graphic>
      </p:graphicFrame>
      <p:sp>
        <p:nvSpPr>
          <p:cNvPr id="113" name="Прямоугольник 16"/>
          <p:cNvSpPr>
            <a:spLocks noChangeArrowheads="1"/>
          </p:cNvSpPr>
          <p:nvPr/>
        </p:nvSpPr>
        <p:spPr bwMode="auto">
          <a:xfrm>
            <a:off x="6462713" y="4302125"/>
            <a:ext cx="396875" cy="187325"/>
          </a:xfrm>
          <a:prstGeom prst="rect">
            <a:avLst/>
          </a:prstGeom>
          <a:solidFill>
            <a:schemeClr val="bg1"/>
          </a:solidFill>
          <a:ln w="25400" algn="ctr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algn="ctr" defTabSz="1709829">
              <a:defRPr/>
            </a:pPr>
            <a:r>
              <a:rPr lang="ru-RU" sz="800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itchFamily="18" charset="0"/>
              </a:rPr>
              <a:t>Ч+05</a:t>
            </a:r>
          </a:p>
        </p:txBody>
      </p:sp>
      <p:cxnSp>
        <p:nvCxnSpPr>
          <p:cNvPr id="131278" name="Прямая со стрелкой 22"/>
          <p:cNvCxnSpPr>
            <a:cxnSpLocks noChangeShapeType="1"/>
          </p:cNvCxnSpPr>
          <p:nvPr/>
        </p:nvCxnSpPr>
        <p:spPr bwMode="auto">
          <a:xfrm>
            <a:off x="7923213" y="5935663"/>
            <a:ext cx="3825875" cy="0"/>
          </a:xfrm>
          <a:prstGeom prst="straightConnector1">
            <a:avLst/>
          </a:prstGeom>
          <a:noFill/>
          <a:ln w="25400" algn="ctr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279" name="Прямая со стрелкой 30"/>
          <p:cNvCxnSpPr>
            <a:cxnSpLocks noChangeShapeType="1"/>
          </p:cNvCxnSpPr>
          <p:nvPr/>
        </p:nvCxnSpPr>
        <p:spPr bwMode="auto">
          <a:xfrm flipV="1">
            <a:off x="7472363" y="5557838"/>
            <a:ext cx="0" cy="638175"/>
          </a:xfrm>
          <a:prstGeom prst="straightConnector1">
            <a:avLst/>
          </a:prstGeom>
          <a:noFill/>
          <a:ln w="25400" algn="ctr">
            <a:solidFill>
              <a:srgbClr val="FF0000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280" name="Прямая со стрелкой 30"/>
          <p:cNvCxnSpPr>
            <a:cxnSpLocks noChangeShapeType="1"/>
          </p:cNvCxnSpPr>
          <p:nvPr/>
        </p:nvCxnSpPr>
        <p:spPr bwMode="auto">
          <a:xfrm flipV="1">
            <a:off x="7712075" y="5754688"/>
            <a:ext cx="0" cy="447675"/>
          </a:xfrm>
          <a:prstGeom prst="straightConnector1">
            <a:avLst/>
          </a:prstGeom>
          <a:noFill/>
          <a:ln w="25400" algn="ctr">
            <a:solidFill>
              <a:srgbClr val="0000FF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281" name="Прямая со стрелкой 30"/>
          <p:cNvCxnSpPr>
            <a:cxnSpLocks noChangeShapeType="1"/>
          </p:cNvCxnSpPr>
          <p:nvPr/>
        </p:nvCxnSpPr>
        <p:spPr bwMode="auto">
          <a:xfrm flipV="1">
            <a:off x="8324850" y="5567363"/>
            <a:ext cx="0" cy="617537"/>
          </a:xfrm>
          <a:prstGeom prst="straightConnector1">
            <a:avLst/>
          </a:prstGeom>
          <a:noFill/>
          <a:ln w="25400" algn="ctr">
            <a:solidFill>
              <a:srgbClr val="FF0000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282" name="Прямая со стрелкой 30"/>
          <p:cNvCxnSpPr>
            <a:cxnSpLocks noChangeShapeType="1"/>
          </p:cNvCxnSpPr>
          <p:nvPr/>
        </p:nvCxnSpPr>
        <p:spPr bwMode="auto">
          <a:xfrm flipV="1">
            <a:off x="8555038" y="5740400"/>
            <a:ext cx="0" cy="449263"/>
          </a:xfrm>
          <a:prstGeom prst="straightConnector1">
            <a:avLst/>
          </a:prstGeom>
          <a:noFill/>
          <a:ln w="25400" algn="ctr">
            <a:solidFill>
              <a:srgbClr val="0000FF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283" name="Прямая со стрелкой 30"/>
          <p:cNvCxnSpPr>
            <a:cxnSpLocks noChangeShapeType="1"/>
          </p:cNvCxnSpPr>
          <p:nvPr/>
        </p:nvCxnSpPr>
        <p:spPr bwMode="auto">
          <a:xfrm flipV="1">
            <a:off x="10134600" y="5561013"/>
            <a:ext cx="0" cy="628650"/>
          </a:xfrm>
          <a:prstGeom prst="straightConnector1">
            <a:avLst/>
          </a:prstGeom>
          <a:noFill/>
          <a:ln w="25400" algn="ctr">
            <a:solidFill>
              <a:srgbClr val="FF0000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284" name="Прямая со стрелкой 30"/>
          <p:cNvCxnSpPr>
            <a:cxnSpLocks noChangeShapeType="1"/>
          </p:cNvCxnSpPr>
          <p:nvPr/>
        </p:nvCxnSpPr>
        <p:spPr bwMode="auto">
          <a:xfrm flipV="1">
            <a:off x="10396538" y="5757863"/>
            <a:ext cx="0" cy="427037"/>
          </a:xfrm>
          <a:prstGeom prst="straightConnector1">
            <a:avLst/>
          </a:prstGeom>
          <a:noFill/>
          <a:ln w="25400" algn="ctr">
            <a:solidFill>
              <a:srgbClr val="0000FF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285" name="Прямая со стрелкой 30"/>
          <p:cNvCxnSpPr>
            <a:cxnSpLocks noChangeShapeType="1"/>
          </p:cNvCxnSpPr>
          <p:nvPr/>
        </p:nvCxnSpPr>
        <p:spPr bwMode="auto">
          <a:xfrm rot="16200000" flipV="1">
            <a:off x="10939462" y="5872163"/>
            <a:ext cx="614363" cy="7938"/>
          </a:xfrm>
          <a:prstGeom prst="straightConnector1">
            <a:avLst/>
          </a:prstGeom>
          <a:noFill/>
          <a:ln w="25400" algn="ctr">
            <a:solidFill>
              <a:srgbClr val="FF0000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286" name="Прямая со стрелкой 30"/>
          <p:cNvCxnSpPr>
            <a:cxnSpLocks noChangeShapeType="1"/>
          </p:cNvCxnSpPr>
          <p:nvPr/>
        </p:nvCxnSpPr>
        <p:spPr bwMode="auto">
          <a:xfrm rot="16200000" flipV="1">
            <a:off x="11274425" y="5962650"/>
            <a:ext cx="441325" cy="3175"/>
          </a:xfrm>
          <a:prstGeom prst="straightConnector1">
            <a:avLst/>
          </a:prstGeom>
          <a:noFill/>
          <a:ln w="25400" algn="ctr">
            <a:solidFill>
              <a:srgbClr val="0000FF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287" name="Прямая со стрелкой 30"/>
          <p:cNvCxnSpPr>
            <a:cxnSpLocks noChangeShapeType="1"/>
          </p:cNvCxnSpPr>
          <p:nvPr/>
        </p:nvCxnSpPr>
        <p:spPr bwMode="auto">
          <a:xfrm flipV="1">
            <a:off x="8802688" y="5929313"/>
            <a:ext cx="0" cy="260350"/>
          </a:xfrm>
          <a:prstGeom prst="straightConnector1">
            <a:avLst/>
          </a:prstGeom>
          <a:noFill/>
          <a:ln w="25400" algn="ctr">
            <a:solidFill>
              <a:srgbClr val="008000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288" name="Прямая со стрелкой 30"/>
          <p:cNvCxnSpPr>
            <a:cxnSpLocks noChangeShapeType="1"/>
          </p:cNvCxnSpPr>
          <p:nvPr/>
        </p:nvCxnSpPr>
        <p:spPr bwMode="auto">
          <a:xfrm flipV="1">
            <a:off x="10642600" y="5929313"/>
            <a:ext cx="0" cy="260350"/>
          </a:xfrm>
          <a:prstGeom prst="straightConnector1">
            <a:avLst/>
          </a:prstGeom>
          <a:noFill/>
          <a:ln w="25400" algn="ctr">
            <a:solidFill>
              <a:srgbClr val="008000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289" name="Прямая со стрелкой 30"/>
          <p:cNvCxnSpPr>
            <a:cxnSpLocks noChangeShapeType="1"/>
          </p:cNvCxnSpPr>
          <p:nvPr/>
        </p:nvCxnSpPr>
        <p:spPr bwMode="auto">
          <a:xfrm rot="16200000" flipV="1">
            <a:off x="11622087" y="6059488"/>
            <a:ext cx="250825" cy="0"/>
          </a:xfrm>
          <a:prstGeom prst="straightConnector1">
            <a:avLst/>
          </a:prstGeom>
          <a:noFill/>
          <a:ln w="25400" algn="ctr">
            <a:solidFill>
              <a:srgbClr val="008000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290" name="Прямая со стрелкой 30"/>
          <p:cNvCxnSpPr>
            <a:cxnSpLocks noChangeShapeType="1"/>
          </p:cNvCxnSpPr>
          <p:nvPr/>
        </p:nvCxnSpPr>
        <p:spPr bwMode="auto">
          <a:xfrm flipV="1">
            <a:off x="7937500" y="5938838"/>
            <a:ext cx="0" cy="260350"/>
          </a:xfrm>
          <a:prstGeom prst="straightConnector1">
            <a:avLst/>
          </a:prstGeom>
          <a:noFill/>
          <a:ln w="25400" algn="ctr">
            <a:solidFill>
              <a:srgbClr val="008000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1291" name="Прямоугольник 16"/>
          <p:cNvSpPr>
            <a:spLocks noChangeArrowheads="1"/>
          </p:cNvSpPr>
          <p:nvPr/>
        </p:nvSpPr>
        <p:spPr bwMode="auto">
          <a:xfrm>
            <a:off x="11256963" y="6221413"/>
            <a:ext cx="465137" cy="250825"/>
          </a:xfrm>
          <a:prstGeom prst="rect">
            <a:avLst/>
          </a:prstGeom>
          <a:solidFill>
            <a:srgbClr val="0000FF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>
            <a:lvl1pPr defTabSz="170973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80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Ч+05</a:t>
            </a:r>
          </a:p>
        </p:txBody>
      </p:sp>
      <p:graphicFrame>
        <p:nvGraphicFramePr>
          <p:cNvPr id="25932" name="Group 332"/>
          <p:cNvGraphicFramePr>
            <a:graphicFrameLocks noGrp="1"/>
          </p:cNvGraphicFramePr>
          <p:nvPr/>
        </p:nvGraphicFramePr>
        <p:xfrm>
          <a:off x="9858375" y="6205538"/>
          <a:ext cx="1108075" cy="685800"/>
        </p:xfrm>
        <a:graphic>
          <a:graphicData uri="http://schemas.openxmlformats.org/drawingml/2006/table">
            <a:tbl>
              <a:tblPr/>
              <a:tblGrid>
                <a:gridCol w="88646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2161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51130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ОКСИОН</a:t>
                      </a:r>
                    </a:p>
                  </a:txBody>
                  <a:tcPr marL="46533" marR="46533" marT="0" marB="0" horzOverflow="overflow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0668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Общее количество ИЦ</a:t>
                      </a:r>
                    </a:p>
                  </a:txBody>
                  <a:tcPr marL="46533" marR="46533" marT="0" marB="0" horzOverflow="overflow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</a:rPr>
                        <a:t>1</a:t>
                      </a:r>
                    </a:p>
                  </a:txBody>
                  <a:tcPr marL="46533" marR="46533" marT="0" marB="0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0668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ПУОН</a:t>
                      </a:r>
                    </a:p>
                  </a:txBody>
                  <a:tcPr marL="46533" marR="46533" marT="0" marB="0" horzOverflow="overflow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</a:rPr>
                        <a:t>2</a:t>
                      </a:r>
                    </a:p>
                  </a:txBody>
                  <a:tcPr marL="46533" marR="46533" marT="0" marB="0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0668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ПИОН</a:t>
                      </a:r>
                    </a:p>
                  </a:txBody>
                  <a:tcPr marL="46533" marR="46533" marT="0" marB="0" horzOverflow="overflow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</a:rPr>
                        <a:t>10</a:t>
                      </a:r>
                    </a:p>
                  </a:txBody>
                  <a:tcPr marL="46533" marR="46533" marT="0" marB="0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0668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Всего ТК</a:t>
                      </a:r>
                    </a:p>
                  </a:txBody>
                  <a:tcPr marL="46533" marR="46533" marT="0" marB="0" horzOverflow="overflow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</a:rPr>
                        <a:t>12</a:t>
                      </a:r>
                    </a:p>
                  </a:txBody>
                  <a:tcPr marL="46533" marR="46533" marT="0" marB="0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</a:tbl>
          </a:graphicData>
        </a:graphic>
      </p:graphicFrame>
      <p:graphicFrame>
        <p:nvGraphicFramePr>
          <p:cNvPr id="25933" name="Group 333"/>
          <p:cNvGraphicFramePr>
            <a:graphicFrameLocks noGrp="1"/>
          </p:cNvGraphicFramePr>
          <p:nvPr/>
        </p:nvGraphicFramePr>
        <p:xfrm>
          <a:off x="7324725" y="6210300"/>
          <a:ext cx="790575" cy="838200"/>
        </p:xfrm>
        <a:graphic>
          <a:graphicData uri="http://schemas.openxmlformats.org/drawingml/2006/table">
            <a:tbl>
              <a:tblPr/>
              <a:tblGrid>
                <a:gridCol w="79057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149352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Телевидение</a:t>
                      </a:r>
                    </a:p>
                  </a:txBody>
                  <a:tcPr marL="46563" marR="46563" marT="0" marB="0" horzOverflow="overflow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066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«Россия»</a:t>
                      </a:r>
                    </a:p>
                  </a:txBody>
                  <a:tcPr marL="46563" marR="46563" marT="0" marB="0" horzOverflow="overflow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066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«Первый канал»</a:t>
                      </a:r>
                    </a:p>
                  </a:txBody>
                  <a:tcPr marL="46563" marR="46563" marT="0" marB="0" horzOverflow="overflow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066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«Вести 24»</a:t>
                      </a:r>
                    </a:p>
                  </a:txBody>
                  <a:tcPr marL="46563" marR="46563" marT="0" marB="0" horzOverflow="overflow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066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«НТВ»</a:t>
                      </a:r>
                    </a:p>
                  </a:txBody>
                  <a:tcPr marL="46563" marR="46563" marT="0" marB="0" horzOverflow="overflow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066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«Пятый канал»</a:t>
                      </a:r>
                    </a:p>
                  </a:txBody>
                  <a:tcPr marL="46563" marR="46563" marT="0" marB="0" horzOverflow="overflow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graphicFrame>
        <p:nvGraphicFramePr>
          <p:cNvPr id="25934" name="Group 334"/>
          <p:cNvGraphicFramePr>
            <a:graphicFrameLocks noGrp="1"/>
          </p:cNvGraphicFramePr>
          <p:nvPr/>
        </p:nvGraphicFramePr>
        <p:xfrm>
          <a:off x="8154988" y="6210300"/>
          <a:ext cx="790575" cy="685800"/>
        </p:xfrm>
        <a:graphic>
          <a:graphicData uri="http://schemas.openxmlformats.org/drawingml/2006/table">
            <a:tbl>
              <a:tblPr/>
              <a:tblGrid>
                <a:gridCol w="79057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149352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Радио</a:t>
                      </a:r>
                    </a:p>
                  </a:txBody>
                  <a:tcPr marL="46563" marR="46563" marT="0" marB="0" horzOverflow="overflow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066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«Маяк»</a:t>
                      </a:r>
                    </a:p>
                  </a:txBody>
                  <a:tcPr marL="46563" marR="46563" marT="0" marB="0" horzOverflow="overflow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066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«Дорожное радио»</a:t>
                      </a:r>
                    </a:p>
                  </a:txBody>
                  <a:tcPr marL="46563" marR="46563" marT="0" marB="0" horzOverflow="overflow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066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«Радио России»</a:t>
                      </a:r>
                    </a:p>
                  </a:txBody>
                  <a:tcPr marL="46563" marR="46563" marT="0" marB="0" horzOverflow="overflow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066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«Вести </a:t>
                      </a:r>
                      <a:r>
                        <a:rPr kumimoji="0" lang="en-US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FM»</a:t>
                      </a:r>
                    </a:p>
                  </a:txBody>
                  <a:tcPr marL="46563" marR="46563" marT="0" marB="0" horzOverflow="overflow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</a:tbl>
          </a:graphicData>
        </a:graphic>
      </p:graphicFrame>
      <p:graphicFrame>
        <p:nvGraphicFramePr>
          <p:cNvPr id="25935" name="Group 335"/>
          <p:cNvGraphicFramePr>
            <a:graphicFrameLocks noGrp="1"/>
          </p:cNvGraphicFramePr>
          <p:nvPr/>
        </p:nvGraphicFramePr>
        <p:xfrm>
          <a:off x="8985250" y="6210300"/>
          <a:ext cx="830263" cy="777875"/>
        </p:xfrm>
        <a:graphic>
          <a:graphicData uri="http://schemas.openxmlformats.org/drawingml/2006/table">
            <a:tbl>
              <a:tblPr/>
              <a:tblGrid>
                <a:gridCol w="83026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457574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Операторы сотовой связи</a:t>
                      </a:r>
                    </a:p>
                  </a:txBody>
                  <a:tcPr marL="46489" marR="46489" marT="0" marB="0" horzOverflow="overflow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0676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МТС</a:t>
                      </a:r>
                    </a:p>
                  </a:txBody>
                  <a:tcPr marL="46489" marR="46489" marT="0" marB="0" horzOverflow="overflow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0676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Мегафон</a:t>
                      </a:r>
                    </a:p>
                  </a:txBody>
                  <a:tcPr marL="46489" marR="46489" marT="0" marB="0" horzOverflow="overflow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0676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Билайн</a:t>
                      </a:r>
                    </a:p>
                  </a:txBody>
                  <a:tcPr marL="46489" marR="46489" marT="0" marB="0" horzOverflow="overflow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</a:tbl>
          </a:graphicData>
        </a:graphic>
      </p:graphicFrame>
      <p:graphicFrame>
        <p:nvGraphicFramePr>
          <p:cNvPr id="25936" name="Group 336"/>
          <p:cNvGraphicFramePr>
            <a:graphicFrameLocks noGrp="1"/>
          </p:cNvGraphicFramePr>
          <p:nvPr/>
        </p:nvGraphicFramePr>
        <p:xfrm>
          <a:off x="11010900" y="6202363"/>
          <a:ext cx="1016000" cy="625474"/>
        </p:xfrm>
        <a:graphic>
          <a:graphicData uri="http://schemas.openxmlformats.org/drawingml/2006/table">
            <a:tbl>
              <a:tblPr/>
              <a:tblGrid>
                <a:gridCol w="1016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30511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Информационные агентства</a:t>
                      </a:r>
                    </a:p>
                  </a:txBody>
                  <a:tcPr marL="0" marR="0" marT="0" marB="0" horzOverflow="overflow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067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Интерфакс ИТАР-ТАСС</a:t>
                      </a:r>
                    </a:p>
                  </a:txBody>
                  <a:tcPr marL="46545" marR="46545" marT="0" marB="0" horzOverflow="overflow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067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РИА - Новости</a:t>
                      </a:r>
                    </a:p>
                  </a:txBody>
                  <a:tcPr marL="46545" marR="46545" marT="0" marB="0" horzOverflow="overflow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067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4" charset="0"/>
                        </a:rPr>
                        <a:t>Росинформцентр</a:t>
                      </a:r>
                    </a:p>
                  </a:txBody>
                  <a:tcPr marL="46545" marR="46545" marT="0" marB="0" horzOverflow="overflow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</a:tbl>
          </a:graphicData>
        </a:graphic>
      </p:graphicFrame>
      <p:sp>
        <p:nvSpPr>
          <p:cNvPr id="131365" name="Прямоугольник 16"/>
          <p:cNvSpPr>
            <a:spLocks noChangeArrowheads="1"/>
          </p:cNvSpPr>
          <p:nvPr/>
        </p:nvSpPr>
        <p:spPr bwMode="auto">
          <a:xfrm>
            <a:off x="584200" y="4010025"/>
            <a:ext cx="466725" cy="250825"/>
          </a:xfrm>
          <a:prstGeom prst="rect">
            <a:avLst/>
          </a:prstGeom>
          <a:solidFill>
            <a:srgbClr val="FF0000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>
            <a:lvl1pPr defTabSz="170973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80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Ч+05</a:t>
            </a:r>
          </a:p>
        </p:txBody>
      </p:sp>
      <p:sp>
        <p:nvSpPr>
          <p:cNvPr id="131366" name="Прямоугольник 16"/>
          <p:cNvSpPr>
            <a:spLocks noChangeArrowheads="1"/>
          </p:cNvSpPr>
          <p:nvPr/>
        </p:nvSpPr>
        <p:spPr bwMode="auto">
          <a:xfrm>
            <a:off x="1181100" y="4011613"/>
            <a:ext cx="466725" cy="250825"/>
          </a:xfrm>
          <a:prstGeom prst="rect">
            <a:avLst/>
          </a:prstGeom>
          <a:solidFill>
            <a:srgbClr val="008000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>
            <a:lvl1pPr defTabSz="170973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80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Ч+05</a:t>
            </a:r>
          </a:p>
        </p:txBody>
      </p:sp>
      <p:sp>
        <p:nvSpPr>
          <p:cNvPr id="131367" name="Прямоугольник 16"/>
          <p:cNvSpPr>
            <a:spLocks noChangeArrowheads="1"/>
          </p:cNvSpPr>
          <p:nvPr/>
        </p:nvSpPr>
        <p:spPr bwMode="auto">
          <a:xfrm>
            <a:off x="893763" y="4640263"/>
            <a:ext cx="465137" cy="250825"/>
          </a:xfrm>
          <a:prstGeom prst="rect">
            <a:avLst/>
          </a:prstGeom>
          <a:solidFill>
            <a:srgbClr val="0000FF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>
            <a:lvl1pPr defTabSz="170973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80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Ч+05</a:t>
            </a:r>
          </a:p>
        </p:txBody>
      </p:sp>
      <p:cxnSp>
        <p:nvCxnSpPr>
          <p:cNvPr id="131368" name="Прямая со стрелкой 30"/>
          <p:cNvCxnSpPr>
            <a:cxnSpLocks noChangeShapeType="1"/>
          </p:cNvCxnSpPr>
          <p:nvPr/>
        </p:nvCxnSpPr>
        <p:spPr bwMode="auto">
          <a:xfrm flipH="1" flipV="1">
            <a:off x="3917950" y="2400300"/>
            <a:ext cx="4763" cy="3135313"/>
          </a:xfrm>
          <a:prstGeom prst="straightConnector1">
            <a:avLst/>
          </a:prstGeom>
          <a:noFill/>
          <a:ln w="25400" algn="ctr">
            <a:solidFill>
              <a:srgbClr val="FF0000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369" name="Прямая со стрелкой 30"/>
          <p:cNvCxnSpPr>
            <a:cxnSpLocks noChangeShapeType="1"/>
          </p:cNvCxnSpPr>
          <p:nvPr/>
        </p:nvCxnSpPr>
        <p:spPr bwMode="auto">
          <a:xfrm flipH="1" flipV="1">
            <a:off x="4176713" y="2395538"/>
            <a:ext cx="7937" cy="3340100"/>
          </a:xfrm>
          <a:prstGeom prst="straightConnector1">
            <a:avLst/>
          </a:prstGeom>
          <a:noFill/>
          <a:ln w="25400" algn="ctr">
            <a:solidFill>
              <a:srgbClr val="0000FF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370" name="Прямая со стрелкой 30"/>
          <p:cNvCxnSpPr>
            <a:cxnSpLocks noChangeShapeType="1"/>
          </p:cNvCxnSpPr>
          <p:nvPr/>
        </p:nvCxnSpPr>
        <p:spPr bwMode="auto">
          <a:xfrm flipH="1" flipV="1">
            <a:off x="4475163" y="2376488"/>
            <a:ext cx="14287" cy="3556000"/>
          </a:xfrm>
          <a:prstGeom prst="straightConnector1">
            <a:avLst/>
          </a:prstGeom>
          <a:noFill/>
          <a:ln w="25400" algn="ctr">
            <a:solidFill>
              <a:srgbClr val="008000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1371" name="Прямоугольник 16"/>
          <p:cNvSpPr>
            <a:spLocks noChangeArrowheads="1"/>
          </p:cNvSpPr>
          <p:nvPr/>
        </p:nvSpPr>
        <p:spPr bwMode="auto">
          <a:xfrm>
            <a:off x="3668713" y="3998913"/>
            <a:ext cx="465137" cy="250825"/>
          </a:xfrm>
          <a:prstGeom prst="rect">
            <a:avLst/>
          </a:prstGeom>
          <a:solidFill>
            <a:srgbClr val="FF0000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>
            <a:lvl1pPr defTabSz="170973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80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Ч+05</a:t>
            </a:r>
          </a:p>
        </p:txBody>
      </p:sp>
      <p:sp>
        <p:nvSpPr>
          <p:cNvPr id="131372" name="Прямоугольник 16"/>
          <p:cNvSpPr>
            <a:spLocks noChangeArrowheads="1"/>
          </p:cNvSpPr>
          <p:nvPr/>
        </p:nvSpPr>
        <p:spPr bwMode="auto">
          <a:xfrm>
            <a:off x="4265613" y="4002088"/>
            <a:ext cx="465137" cy="252412"/>
          </a:xfrm>
          <a:prstGeom prst="rect">
            <a:avLst/>
          </a:prstGeom>
          <a:solidFill>
            <a:srgbClr val="008000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>
            <a:lvl1pPr defTabSz="170973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80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Ч+05</a:t>
            </a:r>
          </a:p>
        </p:txBody>
      </p:sp>
      <p:sp>
        <p:nvSpPr>
          <p:cNvPr id="131373" name="Прямоугольник 16"/>
          <p:cNvSpPr>
            <a:spLocks noChangeArrowheads="1"/>
          </p:cNvSpPr>
          <p:nvPr/>
        </p:nvSpPr>
        <p:spPr bwMode="auto">
          <a:xfrm>
            <a:off x="3975100" y="4629150"/>
            <a:ext cx="466725" cy="250825"/>
          </a:xfrm>
          <a:prstGeom prst="rect">
            <a:avLst/>
          </a:prstGeom>
          <a:solidFill>
            <a:srgbClr val="0000FF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>
            <a:lvl1pPr defTabSz="170973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80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Ч+05</a:t>
            </a:r>
          </a:p>
        </p:txBody>
      </p:sp>
      <p:sp>
        <p:nvSpPr>
          <p:cNvPr id="131374" name="Rectangle 375"/>
          <p:cNvSpPr>
            <a:spLocks noChangeArrowheads="1"/>
          </p:cNvSpPr>
          <p:nvPr/>
        </p:nvSpPr>
        <p:spPr bwMode="auto">
          <a:xfrm>
            <a:off x="3795713" y="1976438"/>
            <a:ext cx="8931275" cy="403225"/>
          </a:xfrm>
          <a:prstGeom prst="rect">
            <a:avLst/>
          </a:prstGeom>
          <a:solidFill>
            <a:srgbClr val="CCFFFF">
              <a:alpha val="41960"/>
            </a:srgbClr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 lIns="0" tIns="0" rIns="0" bIns="0" anchor="ctr" anchorCtr="1"/>
          <a:lstStyle>
            <a:lvl1pPr defTabSz="121920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21920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21920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21920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21920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2192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2192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2192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2192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1300">
                <a:solidFill>
                  <a:srgbClr val="000000"/>
                </a:solidFill>
                <a:latin typeface="Times New Roman" pitchFamily="18" charset="0"/>
                <a:cs typeface="Arial" pitchFamily="34" charset="0"/>
              </a:rPr>
              <a:t>Региональный центр МЧС России ЦУКС </a:t>
            </a:r>
          </a:p>
        </p:txBody>
      </p:sp>
      <p:cxnSp>
        <p:nvCxnSpPr>
          <p:cNvPr id="131375" name="Прямая со стрелкой 30"/>
          <p:cNvCxnSpPr>
            <a:cxnSpLocks noChangeShapeType="1"/>
          </p:cNvCxnSpPr>
          <p:nvPr/>
        </p:nvCxnSpPr>
        <p:spPr bwMode="auto">
          <a:xfrm rot="10800000">
            <a:off x="9077325" y="3476625"/>
            <a:ext cx="3063875" cy="12700"/>
          </a:xfrm>
          <a:prstGeom prst="straightConnector1">
            <a:avLst/>
          </a:prstGeom>
          <a:noFill/>
          <a:ln w="25400" algn="ctr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1376" name="Прямоугольник 16"/>
          <p:cNvSpPr>
            <a:spLocks noChangeArrowheads="1"/>
          </p:cNvSpPr>
          <p:nvPr/>
        </p:nvSpPr>
        <p:spPr bwMode="auto">
          <a:xfrm>
            <a:off x="10415588" y="3340100"/>
            <a:ext cx="463550" cy="250825"/>
          </a:xfrm>
          <a:prstGeom prst="rect">
            <a:avLst/>
          </a:prstGeom>
          <a:solidFill>
            <a:srgbClr val="008000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>
            <a:lvl1pPr defTabSz="170973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80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Ч+1,5 ч</a:t>
            </a:r>
          </a:p>
        </p:txBody>
      </p:sp>
      <p:cxnSp>
        <p:nvCxnSpPr>
          <p:cNvPr id="131377" name="Прямая со стрелкой 30"/>
          <p:cNvCxnSpPr>
            <a:cxnSpLocks noChangeShapeType="1"/>
          </p:cNvCxnSpPr>
          <p:nvPr/>
        </p:nvCxnSpPr>
        <p:spPr bwMode="auto">
          <a:xfrm flipV="1">
            <a:off x="8605838" y="4740275"/>
            <a:ext cx="1206500" cy="9525"/>
          </a:xfrm>
          <a:prstGeom prst="straightConnector1">
            <a:avLst/>
          </a:prstGeom>
          <a:noFill/>
          <a:ln w="254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4" name="Прямоугольник 16"/>
          <p:cNvSpPr>
            <a:spLocks noChangeArrowheads="1"/>
          </p:cNvSpPr>
          <p:nvPr/>
        </p:nvSpPr>
        <p:spPr bwMode="auto">
          <a:xfrm>
            <a:off x="8431213" y="3810000"/>
            <a:ext cx="341312" cy="185738"/>
          </a:xfrm>
          <a:prstGeom prst="rect">
            <a:avLst/>
          </a:prstGeom>
          <a:solidFill>
            <a:schemeClr val="bg1"/>
          </a:solidFill>
          <a:ln w="25400" algn="ctr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algn="ctr" defTabSz="1709829">
              <a:defRPr/>
            </a:pPr>
            <a:r>
              <a:rPr lang="ru-RU" sz="800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itchFamily="18" charset="0"/>
              </a:rPr>
              <a:t>Ч+02</a:t>
            </a:r>
          </a:p>
        </p:txBody>
      </p:sp>
      <p:cxnSp>
        <p:nvCxnSpPr>
          <p:cNvPr id="131379" name="Прямая со стрелкой 30"/>
          <p:cNvCxnSpPr>
            <a:cxnSpLocks noChangeShapeType="1"/>
          </p:cNvCxnSpPr>
          <p:nvPr/>
        </p:nvCxnSpPr>
        <p:spPr bwMode="auto">
          <a:xfrm flipV="1">
            <a:off x="9145588" y="5562600"/>
            <a:ext cx="0" cy="627063"/>
          </a:xfrm>
          <a:prstGeom prst="straightConnector1">
            <a:avLst/>
          </a:prstGeom>
          <a:noFill/>
          <a:ln w="25400" algn="ctr">
            <a:solidFill>
              <a:srgbClr val="FF0000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380" name="Прямая со стрелкой 30"/>
          <p:cNvCxnSpPr>
            <a:cxnSpLocks noChangeShapeType="1"/>
          </p:cNvCxnSpPr>
          <p:nvPr/>
        </p:nvCxnSpPr>
        <p:spPr bwMode="auto">
          <a:xfrm flipV="1">
            <a:off x="9405938" y="5757863"/>
            <a:ext cx="0" cy="430212"/>
          </a:xfrm>
          <a:prstGeom prst="straightConnector1">
            <a:avLst/>
          </a:prstGeom>
          <a:noFill/>
          <a:ln w="25400" algn="ctr">
            <a:solidFill>
              <a:srgbClr val="0000FF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381" name="Прямая со стрелкой 30"/>
          <p:cNvCxnSpPr>
            <a:cxnSpLocks noChangeShapeType="1"/>
          </p:cNvCxnSpPr>
          <p:nvPr/>
        </p:nvCxnSpPr>
        <p:spPr bwMode="auto">
          <a:xfrm flipV="1">
            <a:off x="9655175" y="5929313"/>
            <a:ext cx="0" cy="260350"/>
          </a:xfrm>
          <a:prstGeom prst="straightConnector1">
            <a:avLst/>
          </a:prstGeom>
          <a:noFill/>
          <a:ln w="25400" algn="ctr">
            <a:solidFill>
              <a:srgbClr val="008000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382" name="Прямая со стрелкой 30"/>
          <p:cNvCxnSpPr>
            <a:cxnSpLocks noChangeShapeType="1"/>
          </p:cNvCxnSpPr>
          <p:nvPr/>
        </p:nvCxnSpPr>
        <p:spPr bwMode="auto">
          <a:xfrm rot="16200000" flipV="1">
            <a:off x="2030413" y="5884863"/>
            <a:ext cx="612775" cy="9525"/>
          </a:xfrm>
          <a:prstGeom prst="straightConnector1">
            <a:avLst/>
          </a:prstGeom>
          <a:noFill/>
          <a:ln w="25400" algn="ctr">
            <a:solidFill>
              <a:srgbClr val="FF0000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383" name="Прямая со стрелкой 30"/>
          <p:cNvCxnSpPr>
            <a:cxnSpLocks noChangeShapeType="1"/>
          </p:cNvCxnSpPr>
          <p:nvPr/>
        </p:nvCxnSpPr>
        <p:spPr bwMode="auto">
          <a:xfrm rot="16200000" flipV="1">
            <a:off x="2364581" y="5976144"/>
            <a:ext cx="442913" cy="3175"/>
          </a:xfrm>
          <a:prstGeom prst="straightConnector1">
            <a:avLst/>
          </a:prstGeom>
          <a:noFill/>
          <a:ln w="25400" algn="ctr">
            <a:solidFill>
              <a:srgbClr val="0000FF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384" name="Прямая со стрелкой 30"/>
          <p:cNvCxnSpPr>
            <a:cxnSpLocks noChangeShapeType="1"/>
          </p:cNvCxnSpPr>
          <p:nvPr/>
        </p:nvCxnSpPr>
        <p:spPr bwMode="auto">
          <a:xfrm rot="16200000" flipV="1">
            <a:off x="2710656" y="6072982"/>
            <a:ext cx="252413" cy="0"/>
          </a:xfrm>
          <a:prstGeom prst="straightConnector1">
            <a:avLst/>
          </a:prstGeom>
          <a:noFill/>
          <a:ln w="25400" algn="ctr">
            <a:solidFill>
              <a:srgbClr val="008000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13" name="Прямоугольник 16"/>
          <p:cNvSpPr>
            <a:spLocks noChangeArrowheads="1"/>
          </p:cNvSpPr>
          <p:nvPr/>
        </p:nvSpPr>
        <p:spPr bwMode="auto">
          <a:xfrm>
            <a:off x="5564188" y="5349875"/>
            <a:ext cx="396875" cy="185738"/>
          </a:xfrm>
          <a:prstGeom prst="rect">
            <a:avLst/>
          </a:prstGeom>
          <a:solidFill>
            <a:schemeClr val="bg1"/>
          </a:solidFill>
          <a:ln w="25400" algn="ctr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algn="ctr" defTabSz="1709829">
              <a:defRPr/>
            </a:pPr>
            <a:r>
              <a:rPr lang="ru-RU" sz="800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itchFamily="18" charset="0"/>
              </a:rPr>
              <a:t>Ч+05</a:t>
            </a:r>
          </a:p>
        </p:txBody>
      </p:sp>
      <p:cxnSp>
        <p:nvCxnSpPr>
          <p:cNvPr id="131386" name="Прямая со стрелкой 30"/>
          <p:cNvCxnSpPr>
            <a:cxnSpLocks noChangeShapeType="1"/>
          </p:cNvCxnSpPr>
          <p:nvPr/>
        </p:nvCxnSpPr>
        <p:spPr bwMode="auto">
          <a:xfrm flipH="1" flipV="1">
            <a:off x="7559675" y="3146425"/>
            <a:ext cx="7938" cy="2389188"/>
          </a:xfrm>
          <a:prstGeom prst="straightConnector1">
            <a:avLst/>
          </a:prstGeom>
          <a:noFill/>
          <a:ln w="25400" algn="ctr">
            <a:solidFill>
              <a:srgbClr val="FF0000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387" name="Прямая со стрелкой 30"/>
          <p:cNvCxnSpPr>
            <a:cxnSpLocks noChangeShapeType="1"/>
          </p:cNvCxnSpPr>
          <p:nvPr/>
        </p:nvCxnSpPr>
        <p:spPr bwMode="auto">
          <a:xfrm flipH="1" flipV="1">
            <a:off x="7872413" y="3155950"/>
            <a:ext cx="9525" cy="2593975"/>
          </a:xfrm>
          <a:prstGeom prst="straightConnector1">
            <a:avLst/>
          </a:prstGeom>
          <a:noFill/>
          <a:ln w="25400" algn="ctr">
            <a:solidFill>
              <a:srgbClr val="0000FF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388" name="Прямая со стрелкой 30"/>
          <p:cNvCxnSpPr>
            <a:cxnSpLocks noChangeShapeType="1"/>
          </p:cNvCxnSpPr>
          <p:nvPr/>
        </p:nvCxnSpPr>
        <p:spPr bwMode="auto">
          <a:xfrm flipH="1" flipV="1">
            <a:off x="8175625" y="3160713"/>
            <a:ext cx="6350" cy="2752725"/>
          </a:xfrm>
          <a:prstGeom prst="straightConnector1">
            <a:avLst/>
          </a:prstGeom>
          <a:noFill/>
          <a:ln w="25400" algn="ctr">
            <a:solidFill>
              <a:srgbClr val="008000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1389" name="Прямоугольник 16"/>
          <p:cNvSpPr>
            <a:spLocks noChangeArrowheads="1"/>
          </p:cNvSpPr>
          <p:nvPr/>
        </p:nvSpPr>
        <p:spPr bwMode="auto">
          <a:xfrm>
            <a:off x="7324725" y="4733925"/>
            <a:ext cx="465138" cy="250825"/>
          </a:xfrm>
          <a:prstGeom prst="rect">
            <a:avLst/>
          </a:prstGeom>
          <a:solidFill>
            <a:srgbClr val="FF0000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>
            <a:lvl1pPr defTabSz="170973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80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Ч+05</a:t>
            </a:r>
          </a:p>
        </p:txBody>
      </p:sp>
      <p:sp>
        <p:nvSpPr>
          <p:cNvPr id="131390" name="Прямоугольник 16"/>
          <p:cNvSpPr>
            <a:spLocks noChangeArrowheads="1"/>
          </p:cNvSpPr>
          <p:nvPr/>
        </p:nvSpPr>
        <p:spPr bwMode="auto">
          <a:xfrm>
            <a:off x="7626350" y="4349750"/>
            <a:ext cx="465138" cy="250825"/>
          </a:xfrm>
          <a:prstGeom prst="rect">
            <a:avLst/>
          </a:prstGeom>
          <a:solidFill>
            <a:srgbClr val="0000FF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>
            <a:lvl1pPr defTabSz="170973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80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Ч+05</a:t>
            </a:r>
          </a:p>
        </p:txBody>
      </p:sp>
      <p:sp>
        <p:nvSpPr>
          <p:cNvPr id="131391" name="Прямоугольник 16"/>
          <p:cNvSpPr>
            <a:spLocks noChangeArrowheads="1"/>
          </p:cNvSpPr>
          <p:nvPr/>
        </p:nvSpPr>
        <p:spPr bwMode="auto">
          <a:xfrm>
            <a:off x="7967663" y="4746625"/>
            <a:ext cx="466725" cy="252413"/>
          </a:xfrm>
          <a:prstGeom prst="rect">
            <a:avLst/>
          </a:prstGeom>
          <a:solidFill>
            <a:srgbClr val="008000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>
            <a:lvl1pPr defTabSz="170973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70973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7097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80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Ч+05</a:t>
            </a:r>
          </a:p>
        </p:txBody>
      </p:sp>
      <p:grpSp>
        <p:nvGrpSpPr>
          <p:cNvPr id="4" name="Группа 222"/>
          <p:cNvGrpSpPr/>
          <p:nvPr/>
        </p:nvGrpSpPr>
        <p:grpSpPr>
          <a:xfrm>
            <a:off x="6235514" y="2507009"/>
            <a:ext cx="3070254" cy="659011"/>
            <a:chOff x="7310393" y="2214554"/>
            <a:chExt cx="2340036" cy="470723"/>
          </a:xfrm>
          <a:solidFill>
            <a:srgbClr val="CCFFFF">
              <a:alpha val="39000"/>
            </a:srgbClr>
          </a:solidFill>
        </p:grpSpPr>
        <p:sp>
          <p:nvSpPr>
            <p:cNvPr id="16399" name="Rectangle 375"/>
            <p:cNvSpPr>
              <a:spLocks noChangeArrowheads="1"/>
            </p:cNvSpPr>
            <p:nvPr/>
          </p:nvSpPr>
          <p:spPr bwMode="auto">
            <a:xfrm>
              <a:off x="7310454" y="2214554"/>
              <a:ext cx="2339975" cy="200825"/>
            </a:xfrm>
            <a:prstGeom prst="rect">
              <a:avLst/>
            </a:prstGeom>
            <a:grpFill/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0855" tIns="0" rIns="90855" bIns="36000" anchor="ctr"/>
            <a:lstStyle/>
            <a:p>
              <a:pPr algn="ctr" defTabSz="1219792">
                <a:defRPr/>
              </a:pPr>
              <a:r>
                <a:rPr lang="ru-RU" sz="1700" dirty="0">
                  <a:solidFill>
                    <a:srgbClr val="000000"/>
                  </a:solidFill>
                  <a:latin typeface="Times New Roman" panose="02020603050405020304" pitchFamily="18" charset="0"/>
                  <a:cs typeface="Arial" charset="0"/>
                </a:rPr>
                <a:t> </a:t>
              </a:r>
              <a:r>
                <a:rPr lang="ru-RU" sz="1100" dirty="0">
                  <a:solidFill>
                    <a:srgbClr val="000000"/>
                  </a:solidFill>
                  <a:latin typeface="Times New Roman" panose="02020603050405020304" pitchFamily="18" charset="0"/>
                  <a:cs typeface="Arial" charset="0"/>
                </a:rPr>
                <a:t>ГУ МЧС России по субъекту</a:t>
              </a:r>
              <a:endParaRPr lang="ru-RU" sz="1700" dirty="0">
                <a:solidFill>
                  <a:srgbClr val="000000"/>
                </a:solidFill>
                <a:latin typeface="Times New Roman" panose="02020603050405020304" pitchFamily="18" charset="0"/>
                <a:cs typeface="Arial" charset="0"/>
              </a:endParaRPr>
            </a:p>
          </p:txBody>
        </p:sp>
        <p:sp>
          <p:nvSpPr>
            <p:cNvPr id="16397" name="Rectangle 42"/>
            <p:cNvSpPr>
              <a:spLocks noChangeArrowheads="1"/>
            </p:cNvSpPr>
            <p:nvPr/>
          </p:nvSpPr>
          <p:spPr bwMode="auto">
            <a:xfrm>
              <a:off x="7310393" y="2416189"/>
              <a:ext cx="2339975" cy="269088"/>
            </a:xfrm>
            <a:prstGeom prst="rect">
              <a:avLst/>
            </a:prstGeom>
            <a:grpFill/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0855" tIns="0" rIns="90855" bIns="0"/>
            <a:lstStyle/>
            <a:p>
              <a:pPr algn="ctr" defTabSz="1219792">
                <a:defRPr/>
              </a:pPr>
              <a:r>
                <a:rPr lang="ru-RU" sz="1100" dirty="0">
                  <a:solidFill>
                    <a:srgbClr val="000000"/>
                  </a:solidFill>
                  <a:latin typeface="Times New Roman" panose="02020603050405020304" pitchFamily="18" charset="0"/>
                  <a:cs typeface="Arial" charset="0"/>
                </a:rPr>
                <a:t>ГУ ЦУКС</a:t>
              </a:r>
            </a:p>
            <a:p>
              <a:pPr algn="ctr" defTabSz="1219792">
                <a:defRPr/>
              </a:pPr>
              <a:r>
                <a:rPr lang="ru-RU" sz="1100" dirty="0">
                  <a:solidFill>
                    <a:srgbClr val="000000"/>
                  </a:solidFill>
                  <a:latin typeface="Times New Roman" panose="02020603050405020304" pitchFamily="18" charset="0"/>
                  <a:cs typeface="Arial" charset="0"/>
                </a:rPr>
                <a:t>МЧС России по субъекту</a:t>
              </a:r>
              <a:endParaRPr lang="ru-RU" sz="1700" dirty="0">
                <a:solidFill>
                  <a:srgbClr val="000000"/>
                </a:solidFill>
                <a:latin typeface="Times New Roman" panose="02020603050405020304" pitchFamily="18" charset="0"/>
                <a:cs typeface="Arial" charset="0"/>
              </a:endParaRPr>
            </a:p>
            <a:p>
              <a:pPr defTabSz="1219792">
                <a:defRPr/>
              </a:pPr>
              <a:endParaRPr lang="ru-RU" sz="1700" dirty="0">
                <a:solidFill>
                  <a:srgbClr val="000000"/>
                </a:solidFill>
                <a:latin typeface="Times New Roman" panose="02020603050405020304" pitchFamily="18" charset="0"/>
                <a:cs typeface="Arial" charset="0"/>
              </a:endParaRPr>
            </a:p>
          </p:txBody>
        </p:sp>
      </p:grpSp>
      <p:sp>
        <p:nvSpPr>
          <p:cNvPr id="131393" name="Rectangle 375"/>
          <p:cNvSpPr>
            <a:spLocks noChangeArrowheads="1"/>
          </p:cNvSpPr>
          <p:nvPr/>
        </p:nvSpPr>
        <p:spPr bwMode="auto">
          <a:xfrm>
            <a:off x="631825" y="1473200"/>
            <a:ext cx="9490075" cy="376238"/>
          </a:xfrm>
          <a:prstGeom prst="rect">
            <a:avLst/>
          </a:prstGeom>
          <a:solidFill>
            <a:srgbClr val="CCFFFF">
              <a:alpha val="39999"/>
            </a:srgbClr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 lIns="0" tIns="0" rIns="0" bIns="0" anchor="ctr" anchorCtr="1"/>
          <a:lstStyle>
            <a:lvl1pPr defTabSz="121920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21920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21920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21920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21920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2192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2192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2192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2192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1300">
                <a:solidFill>
                  <a:srgbClr val="000000"/>
                </a:solidFill>
                <a:latin typeface="Times New Roman" pitchFamily="18" charset="0"/>
                <a:cs typeface="Arial" pitchFamily="34" charset="0"/>
              </a:rPr>
              <a:t>МЧС России НЦУКС </a:t>
            </a:r>
          </a:p>
        </p:txBody>
      </p:sp>
      <p:cxnSp>
        <p:nvCxnSpPr>
          <p:cNvPr id="131394" name="Прямая со стрелкой 22"/>
          <p:cNvCxnSpPr>
            <a:cxnSpLocks noChangeShapeType="1"/>
          </p:cNvCxnSpPr>
          <p:nvPr/>
        </p:nvCxnSpPr>
        <p:spPr bwMode="auto">
          <a:xfrm>
            <a:off x="5610225" y="2379663"/>
            <a:ext cx="0" cy="319087"/>
          </a:xfrm>
          <a:prstGeom prst="straightConnector1">
            <a:avLst/>
          </a:prstGeom>
          <a:noFill/>
          <a:ln w="25400" algn="ctr">
            <a:solidFill>
              <a:schemeClr val="tx1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395" name="Прямая со стрелкой 22"/>
          <p:cNvCxnSpPr>
            <a:cxnSpLocks noChangeShapeType="1"/>
          </p:cNvCxnSpPr>
          <p:nvPr/>
        </p:nvCxnSpPr>
        <p:spPr bwMode="auto">
          <a:xfrm flipV="1">
            <a:off x="3033713" y="2254250"/>
            <a:ext cx="769937" cy="19050"/>
          </a:xfrm>
          <a:prstGeom prst="straightConnector1">
            <a:avLst/>
          </a:prstGeom>
          <a:noFill/>
          <a:ln w="25400" algn="ctr">
            <a:solidFill>
              <a:schemeClr val="tx1"/>
            </a:solidFill>
            <a:round/>
            <a:headEnd type="arrow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" name="Прямоугольник 16"/>
          <p:cNvSpPr>
            <a:spLocks noChangeArrowheads="1"/>
          </p:cNvSpPr>
          <p:nvPr/>
        </p:nvSpPr>
        <p:spPr bwMode="auto">
          <a:xfrm>
            <a:off x="3051175" y="2179638"/>
            <a:ext cx="339725" cy="187325"/>
          </a:xfrm>
          <a:prstGeom prst="rect">
            <a:avLst/>
          </a:prstGeom>
          <a:solidFill>
            <a:schemeClr val="bg1"/>
          </a:solidFill>
          <a:ln w="25400" algn="ctr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algn="ctr" defTabSz="1709829">
              <a:defRPr/>
            </a:pPr>
            <a:r>
              <a:rPr lang="ru-RU" sz="800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itchFamily="18" charset="0"/>
              </a:rPr>
              <a:t>Ч+02</a:t>
            </a:r>
          </a:p>
        </p:txBody>
      </p:sp>
      <p:cxnSp>
        <p:nvCxnSpPr>
          <p:cNvPr id="131397" name="Прямая со стрелкой 22"/>
          <p:cNvCxnSpPr>
            <a:cxnSpLocks noChangeShapeType="1"/>
          </p:cNvCxnSpPr>
          <p:nvPr/>
        </p:nvCxnSpPr>
        <p:spPr bwMode="auto">
          <a:xfrm>
            <a:off x="3216275" y="1843088"/>
            <a:ext cx="0" cy="317500"/>
          </a:xfrm>
          <a:prstGeom prst="straightConnector1">
            <a:avLst/>
          </a:prstGeom>
          <a:noFill/>
          <a:ln w="25400" algn="ctr">
            <a:solidFill>
              <a:schemeClr val="tx1"/>
            </a:solidFill>
            <a:round/>
            <a:headEnd type="arrow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39253307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6"/>
          <p:cNvSpPr>
            <a:spLocks noChangeArrowheads="1"/>
          </p:cNvSpPr>
          <p:nvPr/>
        </p:nvSpPr>
        <p:spPr bwMode="auto">
          <a:xfrm>
            <a:off x="-17463" y="-15875"/>
            <a:ext cx="12814301" cy="987425"/>
          </a:xfrm>
          <a:prstGeom prst="rect">
            <a:avLst/>
          </a:prstGeom>
          <a:gradFill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395" tIns="45697" rIns="91395" bIns="45697" anchor="ctr"/>
          <a:lstStyle>
            <a:lvl1pPr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defRPr/>
            </a:pPr>
            <a:endParaRPr lang="ru-RU" altLang="ru-RU" b="1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133123" name="TextBox 98"/>
          <p:cNvSpPr txBox="1">
            <a:spLocks noChangeArrowheads="1"/>
          </p:cNvSpPr>
          <p:nvPr/>
        </p:nvSpPr>
        <p:spPr bwMode="auto">
          <a:xfrm>
            <a:off x="11806238" y="9263063"/>
            <a:ext cx="9906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06" tIns="45703" rIns="91406" bIns="45703">
            <a:spAutoFit/>
          </a:bodyPr>
          <a:lstStyle>
            <a:lvl1pPr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800">
                <a:solidFill>
                  <a:srgbClr val="000000"/>
                </a:solidFill>
                <a:latin typeface="Times New Roman" pitchFamily="18" charset="0"/>
              </a:rPr>
              <a:t>По состоянию на</a:t>
            </a:r>
          </a:p>
          <a:p>
            <a:pPr algn="ctr">
              <a:defRPr/>
            </a:pPr>
            <a:r>
              <a:rPr lang="ru-RU" altLang="ru-RU" sz="800">
                <a:solidFill>
                  <a:srgbClr val="000000"/>
                </a:solidFill>
                <a:latin typeface="Times New Roman" pitchFamily="18" charset="0"/>
              </a:rPr>
              <a:t>дд.мм.гг</a:t>
            </a:r>
          </a:p>
        </p:txBody>
      </p:sp>
      <p:sp>
        <p:nvSpPr>
          <p:cNvPr id="2" name="Прямоугольник 1"/>
          <p:cNvSpPr>
            <a:spLocks noChangeArrowheads="1"/>
          </p:cNvSpPr>
          <p:nvPr/>
        </p:nvSpPr>
        <p:spPr bwMode="auto">
          <a:xfrm>
            <a:off x="-33338" y="-23813"/>
            <a:ext cx="12834938" cy="1079501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lIns="91428" tIns="45714" rIns="91428" bIns="45714" anchor="ctr"/>
          <a:lstStyle/>
          <a:p>
            <a:pPr algn="ctr" defTabSz="1279218">
              <a:defRPr/>
            </a:pPr>
            <a:r>
              <a:rPr lang="ru-RU" sz="24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Схема организации ВКС с пожарными гарнизонами</a:t>
            </a:r>
            <a:endParaRPr lang="ru-RU" sz="2400" b="1" dirty="0">
              <a:solidFill>
                <a:srgbClr val="FFFFFF"/>
              </a:solidFill>
            </a:endParaRPr>
          </a:p>
        </p:txBody>
      </p:sp>
      <p:grpSp>
        <p:nvGrpSpPr>
          <p:cNvPr id="3" name="Группа 3"/>
          <p:cNvGrpSpPr>
            <a:grpSpLocks/>
          </p:cNvGrpSpPr>
          <p:nvPr/>
        </p:nvGrpSpPr>
        <p:grpSpPr bwMode="auto">
          <a:xfrm>
            <a:off x="1185863" y="1344613"/>
            <a:ext cx="10922000" cy="8040687"/>
            <a:chOff x="1598613" y="395288"/>
            <a:chExt cx="4627562" cy="8255169"/>
          </a:xfrm>
        </p:grpSpPr>
        <p:pic>
          <p:nvPicPr>
            <p:cNvPr id="133126" name="Picture 4" descr="TANDBERG-E20-thumb-600x600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305" t="13028" r="24001" b="13695"/>
            <a:stretch>
              <a:fillRect/>
            </a:stretch>
          </p:blipFill>
          <p:spPr bwMode="auto">
            <a:xfrm>
              <a:off x="3895725" y="7516813"/>
              <a:ext cx="501650" cy="528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3127" name="Picture 5" descr="129242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016" t="3766" r="3526" b="3938"/>
            <a:stretch>
              <a:fillRect/>
            </a:stretch>
          </p:blipFill>
          <p:spPr bwMode="auto">
            <a:xfrm>
              <a:off x="4581525" y="7526338"/>
              <a:ext cx="576263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aphicFrame>
          <p:nvGraphicFramePr>
            <p:cNvPr id="133128" name="Object 6"/>
            <p:cNvGraphicFramePr>
              <a:graphicFrameLocks noChangeAspect="1"/>
            </p:cNvGraphicFramePr>
            <p:nvPr/>
          </p:nvGraphicFramePr>
          <p:xfrm>
            <a:off x="5229225" y="7461250"/>
            <a:ext cx="977900" cy="48101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0184" name="Visio" r:id="rId6" imgW="630221" imgH="317895" progId="">
                    <p:embed/>
                  </p:oleObj>
                </mc:Choice>
                <mc:Fallback>
                  <p:oleObj name="Visio" r:id="rId6" imgW="630221" imgH="317895" progId="">
                    <p:embed/>
                    <p:pic>
                      <p:nvPicPr>
                        <p:cNvPr id="0" name="Picture 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229225" y="7461250"/>
                          <a:ext cx="977900" cy="48101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33129" name="Object 7"/>
            <p:cNvGraphicFramePr>
              <a:graphicFrameLocks noChangeAspect="1"/>
            </p:cNvGraphicFramePr>
            <p:nvPr/>
          </p:nvGraphicFramePr>
          <p:xfrm>
            <a:off x="3048000" y="7405688"/>
            <a:ext cx="669925" cy="79216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0185" name="Visio" r:id="rId8" imgW="466697" imgH="550537" progId="">
                    <p:embed/>
                  </p:oleObj>
                </mc:Choice>
                <mc:Fallback>
                  <p:oleObj name="Visio" r:id="rId8" imgW="466697" imgH="550537" progId="">
                    <p:embed/>
                    <p:pic>
                      <p:nvPicPr>
                        <p:cNvPr id="0" name="Picture 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048000" y="7405688"/>
                          <a:ext cx="669925" cy="79216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33130" name="Oval 9"/>
            <p:cNvSpPr>
              <a:spLocks noChangeArrowheads="1"/>
            </p:cNvSpPr>
            <p:nvPr/>
          </p:nvSpPr>
          <p:spPr bwMode="auto">
            <a:xfrm>
              <a:off x="2135188" y="395288"/>
              <a:ext cx="2519362" cy="792162"/>
            </a:xfrm>
            <a:prstGeom prst="ellipse">
              <a:avLst/>
            </a:prstGeom>
            <a:solidFill>
              <a:schemeClr val="bg2"/>
            </a:solidFill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91428" tIns="45714" rIns="91428" bIns="45714" anchor="ctr"/>
            <a:lstStyle>
              <a:lvl1pPr>
                <a:defRPr sz="2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 sz="25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defRPr/>
              </a:pPr>
              <a:endParaRPr lang="ru-RU" altLang="ru-RU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3131" name="Text Box 10"/>
            <p:cNvSpPr txBox="1">
              <a:spLocks noChangeArrowheads="1"/>
            </p:cNvSpPr>
            <p:nvPr/>
          </p:nvSpPr>
          <p:spPr bwMode="auto">
            <a:xfrm>
              <a:off x="2470150" y="683771"/>
              <a:ext cx="1831975" cy="220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28" tIns="45714" rIns="91428" bIns="45714">
              <a:spAutoFit/>
            </a:bodyPr>
            <a:lstStyle>
              <a:lvl1pPr>
                <a:defRPr sz="2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 sz="25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defRPr/>
              </a:pPr>
              <a:r>
                <a:rPr lang="ru-RU" altLang="ru-RU" sz="800">
                  <a:solidFill>
                    <a:srgbClr val="000000"/>
                  </a:solidFill>
                  <a:latin typeface="Times New Roman" pitchFamily="18" charset="0"/>
                </a:rPr>
                <a:t>Цифровая сеть связи МЧС России</a:t>
              </a:r>
            </a:p>
          </p:txBody>
        </p:sp>
        <p:sp>
          <p:nvSpPr>
            <p:cNvPr id="133132" name="Line 11"/>
            <p:cNvSpPr>
              <a:spLocks noChangeShapeType="1"/>
            </p:cNvSpPr>
            <p:nvPr/>
          </p:nvSpPr>
          <p:spPr bwMode="auto">
            <a:xfrm>
              <a:off x="3398838" y="1187450"/>
              <a:ext cx="0" cy="431800"/>
            </a:xfrm>
            <a:prstGeom prst="line">
              <a:avLst/>
            </a:prstGeom>
            <a:noFill/>
            <a:ln w="31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3133" name="Line 12"/>
            <p:cNvSpPr>
              <a:spLocks noChangeShapeType="1"/>
            </p:cNvSpPr>
            <p:nvPr/>
          </p:nvSpPr>
          <p:spPr bwMode="auto">
            <a:xfrm>
              <a:off x="3400425" y="1922463"/>
              <a:ext cx="0" cy="431800"/>
            </a:xfrm>
            <a:prstGeom prst="line">
              <a:avLst/>
            </a:prstGeom>
            <a:noFill/>
            <a:ln w="31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3134" name="Text Box 13"/>
            <p:cNvSpPr txBox="1">
              <a:spLocks noChangeArrowheads="1"/>
            </p:cNvSpPr>
            <p:nvPr/>
          </p:nvSpPr>
          <p:spPr bwMode="auto">
            <a:xfrm>
              <a:off x="2659063" y="1920824"/>
              <a:ext cx="1477962" cy="22002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28" tIns="45714" rIns="91428" bIns="45714">
              <a:spAutoFit/>
            </a:bodyPr>
            <a:lstStyle>
              <a:lvl1pPr>
                <a:defRPr sz="2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 sz="25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defRPr/>
              </a:pPr>
              <a:r>
                <a:rPr lang="ru-RU" altLang="ru-RU" sz="800">
                  <a:solidFill>
                    <a:srgbClr val="000000"/>
                  </a:solidFill>
                  <a:latin typeface="Times New Roman" pitchFamily="18" charset="0"/>
                </a:rPr>
                <a:t>Маршрутизатор</a:t>
              </a:r>
              <a:r>
                <a:rPr lang="en-US" altLang="ru-RU" sz="800">
                  <a:solidFill>
                    <a:srgbClr val="000000"/>
                  </a:solidFill>
                  <a:latin typeface="Times New Roman" pitchFamily="18" charset="0"/>
                </a:rPr>
                <a:t> Cisco 2821</a:t>
              </a:r>
              <a:endParaRPr lang="ru-RU" altLang="ru-RU" sz="8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3135" name="Line 16"/>
            <p:cNvSpPr>
              <a:spLocks noChangeShapeType="1"/>
            </p:cNvSpPr>
            <p:nvPr/>
          </p:nvSpPr>
          <p:spPr bwMode="auto">
            <a:xfrm>
              <a:off x="3254375" y="2843213"/>
              <a:ext cx="0" cy="360362"/>
            </a:xfrm>
            <a:prstGeom prst="line">
              <a:avLst/>
            </a:prstGeom>
            <a:noFill/>
            <a:ln w="31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3136" name="Line 17"/>
            <p:cNvSpPr>
              <a:spLocks noChangeShapeType="1"/>
            </p:cNvSpPr>
            <p:nvPr/>
          </p:nvSpPr>
          <p:spPr bwMode="auto">
            <a:xfrm flipH="1">
              <a:off x="2319338" y="3203575"/>
              <a:ext cx="935037" cy="0"/>
            </a:xfrm>
            <a:prstGeom prst="line">
              <a:avLst/>
            </a:prstGeom>
            <a:noFill/>
            <a:ln w="31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3137" name="Line 18"/>
            <p:cNvSpPr>
              <a:spLocks noChangeShapeType="1"/>
            </p:cNvSpPr>
            <p:nvPr/>
          </p:nvSpPr>
          <p:spPr bwMode="auto">
            <a:xfrm>
              <a:off x="2319338" y="3201988"/>
              <a:ext cx="0" cy="360362"/>
            </a:xfrm>
            <a:prstGeom prst="line">
              <a:avLst/>
            </a:prstGeom>
            <a:noFill/>
            <a:ln w="31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3138" name="Line 19"/>
            <p:cNvSpPr>
              <a:spLocks noChangeShapeType="1"/>
            </p:cNvSpPr>
            <p:nvPr/>
          </p:nvSpPr>
          <p:spPr bwMode="auto">
            <a:xfrm>
              <a:off x="3543300" y="2844800"/>
              <a:ext cx="0" cy="360363"/>
            </a:xfrm>
            <a:prstGeom prst="line">
              <a:avLst/>
            </a:prstGeom>
            <a:noFill/>
            <a:ln w="31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3139" name="Line 20"/>
            <p:cNvSpPr>
              <a:spLocks noChangeShapeType="1"/>
            </p:cNvSpPr>
            <p:nvPr/>
          </p:nvSpPr>
          <p:spPr bwMode="auto">
            <a:xfrm flipH="1">
              <a:off x="3543300" y="3205163"/>
              <a:ext cx="935038" cy="0"/>
            </a:xfrm>
            <a:prstGeom prst="line">
              <a:avLst/>
            </a:prstGeom>
            <a:noFill/>
            <a:ln w="31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pic>
          <p:nvPicPr>
            <p:cNvPr id="133140" name="Picture 21" descr="4030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30" t="6355" r="4036" b="6039"/>
            <a:stretch>
              <a:fillRect/>
            </a:stretch>
          </p:blipFill>
          <p:spPr bwMode="auto">
            <a:xfrm>
              <a:off x="3694113" y="3508375"/>
              <a:ext cx="1541462" cy="830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141" name="Line 22"/>
            <p:cNvSpPr>
              <a:spLocks noChangeShapeType="1"/>
            </p:cNvSpPr>
            <p:nvPr/>
          </p:nvSpPr>
          <p:spPr bwMode="auto">
            <a:xfrm>
              <a:off x="4478338" y="3203575"/>
              <a:ext cx="0" cy="360363"/>
            </a:xfrm>
            <a:prstGeom prst="line">
              <a:avLst/>
            </a:prstGeom>
            <a:noFill/>
            <a:ln w="31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3142" name="Text Box 23"/>
            <p:cNvSpPr txBox="1">
              <a:spLocks noChangeArrowheads="1"/>
            </p:cNvSpPr>
            <p:nvPr/>
          </p:nvSpPr>
          <p:spPr bwMode="auto">
            <a:xfrm>
              <a:off x="3595688" y="4176530"/>
              <a:ext cx="768350" cy="345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28" tIns="45714" rIns="91428" bIns="45714">
              <a:spAutoFit/>
            </a:bodyPr>
            <a:lstStyle>
              <a:lvl1pPr>
                <a:defRPr sz="2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 sz="25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>
                <a:defRPr/>
              </a:pPr>
              <a:r>
                <a:rPr lang="ru-RU" altLang="ru-RU" sz="800">
                  <a:solidFill>
                    <a:srgbClr val="000000"/>
                  </a:solidFill>
                  <a:latin typeface="Times New Roman" pitchFamily="18" charset="0"/>
                </a:rPr>
                <a:t>Сервер ВКС</a:t>
              </a:r>
              <a:endParaRPr lang="en-US" altLang="ru-RU" sz="800">
                <a:solidFill>
                  <a:srgbClr val="000000"/>
                </a:solidFill>
                <a:latin typeface="Times New Roman" pitchFamily="18" charset="0"/>
              </a:endParaRPr>
            </a:p>
            <a:p>
              <a:pPr algn="ctr">
                <a:defRPr/>
              </a:pPr>
              <a:r>
                <a:rPr lang="en-US" altLang="ru-RU" sz="800">
                  <a:solidFill>
                    <a:srgbClr val="000000"/>
                  </a:solidFill>
                  <a:latin typeface="Times New Roman" pitchFamily="18" charset="0"/>
                </a:rPr>
                <a:t>Codian 4220</a:t>
              </a:r>
              <a:endParaRPr lang="ru-RU" altLang="ru-RU" sz="8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graphicFrame>
          <p:nvGraphicFramePr>
            <p:cNvPr id="133143" name="Object 24"/>
            <p:cNvGraphicFramePr>
              <a:graphicFrameLocks noChangeAspect="1"/>
            </p:cNvGraphicFramePr>
            <p:nvPr/>
          </p:nvGraphicFramePr>
          <p:xfrm>
            <a:off x="1598613" y="3516313"/>
            <a:ext cx="1409700" cy="69373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0186" name="Visio" r:id="rId11" imgW="630221" imgH="317895" progId="">
                    <p:embed/>
                  </p:oleObj>
                </mc:Choice>
                <mc:Fallback>
                  <p:oleObj name="Visio" r:id="rId11" imgW="630221" imgH="317895" progId="">
                    <p:embed/>
                    <p:pic>
                      <p:nvPicPr>
                        <p:cNvPr id="0" name="Picture 4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598613" y="3516313"/>
                          <a:ext cx="1409700" cy="693737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33144" name="Text Box 25"/>
            <p:cNvSpPr txBox="1">
              <a:spLocks noChangeArrowheads="1"/>
            </p:cNvSpPr>
            <p:nvPr/>
          </p:nvSpPr>
          <p:spPr bwMode="auto">
            <a:xfrm>
              <a:off x="1755775" y="4099928"/>
              <a:ext cx="949325" cy="220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28" tIns="45714" rIns="91428" bIns="45714">
              <a:spAutoFit/>
            </a:bodyPr>
            <a:lstStyle>
              <a:lvl1pPr>
                <a:defRPr sz="2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 sz="25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defRPr/>
              </a:pPr>
              <a:r>
                <a:rPr lang="en-US" altLang="ru-RU" sz="800">
                  <a:solidFill>
                    <a:srgbClr val="000000"/>
                  </a:solidFill>
                  <a:latin typeface="Times New Roman" pitchFamily="18" charset="0"/>
                </a:rPr>
                <a:t>TANDBERG 880</a:t>
              </a:r>
              <a:endParaRPr lang="ru-RU" altLang="ru-RU" sz="8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3145" name="Text Box 26"/>
            <p:cNvSpPr txBox="1">
              <a:spLocks noChangeArrowheads="1"/>
            </p:cNvSpPr>
            <p:nvPr/>
          </p:nvSpPr>
          <p:spPr bwMode="auto">
            <a:xfrm>
              <a:off x="3141663" y="1316151"/>
              <a:ext cx="828675" cy="220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28" tIns="45714" rIns="91428" bIns="45714">
              <a:spAutoFit/>
            </a:bodyPr>
            <a:lstStyle>
              <a:lvl1pPr>
                <a:defRPr sz="2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 sz="25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defRPr/>
              </a:pPr>
              <a:r>
                <a:rPr lang="en-US" altLang="ru-RU" sz="800">
                  <a:solidFill>
                    <a:srgbClr val="000000"/>
                  </a:solidFill>
                  <a:latin typeface="Times New Roman" pitchFamily="18" charset="0"/>
                </a:rPr>
                <a:t>E1   2 </a:t>
              </a:r>
              <a:r>
                <a:rPr lang="ru-RU" altLang="ru-RU" sz="800">
                  <a:solidFill>
                    <a:srgbClr val="000000"/>
                  </a:solidFill>
                  <a:latin typeface="Times New Roman" pitchFamily="18" charset="0"/>
                </a:rPr>
                <a:t>мБит /с</a:t>
              </a:r>
            </a:p>
          </p:txBody>
        </p:sp>
        <p:sp>
          <p:nvSpPr>
            <p:cNvPr id="133146" name="Oval 27"/>
            <p:cNvSpPr>
              <a:spLocks noChangeArrowheads="1"/>
            </p:cNvSpPr>
            <p:nvPr/>
          </p:nvSpPr>
          <p:spPr bwMode="auto">
            <a:xfrm>
              <a:off x="3506788" y="4932363"/>
              <a:ext cx="2087562" cy="792162"/>
            </a:xfrm>
            <a:prstGeom prst="ellipse">
              <a:avLst/>
            </a:prstGeom>
            <a:solidFill>
              <a:schemeClr val="bg2"/>
            </a:solidFill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91428" tIns="45714" rIns="91428" bIns="45714" anchor="ctr"/>
            <a:lstStyle>
              <a:lvl1pPr>
                <a:defRPr sz="2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 sz="25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defRPr/>
              </a:pPr>
              <a:endParaRPr lang="ru-RU" altLang="ru-RU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3147" name="Text Box 28"/>
            <p:cNvSpPr txBox="1">
              <a:spLocks noChangeArrowheads="1"/>
            </p:cNvSpPr>
            <p:nvPr/>
          </p:nvSpPr>
          <p:spPr bwMode="auto">
            <a:xfrm>
              <a:off x="3754438" y="5229411"/>
              <a:ext cx="1574800" cy="220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28" tIns="45714" rIns="91428" bIns="45714">
              <a:spAutoFit/>
            </a:bodyPr>
            <a:lstStyle>
              <a:lvl1pPr>
                <a:defRPr sz="2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 sz="25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defRPr/>
              </a:pPr>
              <a:r>
                <a:rPr lang="en-US" altLang="ru-RU" sz="800">
                  <a:solidFill>
                    <a:srgbClr val="000000"/>
                  </a:solidFill>
                  <a:latin typeface="Times New Roman" pitchFamily="18" charset="0"/>
                </a:rPr>
                <a:t>IP VPN </a:t>
              </a:r>
              <a:r>
                <a:rPr lang="ru-RU" altLang="ru-RU" sz="800">
                  <a:solidFill>
                    <a:srgbClr val="000000"/>
                  </a:solidFill>
                  <a:latin typeface="Times New Roman" pitchFamily="18" charset="0"/>
                </a:rPr>
                <a:t>местного провайдера</a:t>
              </a:r>
            </a:p>
          </p:txBody>
        </p:sp>
        <p:sp>
          <p:nvSpPr>
            <p:cNvPr id="133148" name="Line 29"/>
            <p:cNvSpPr>
              <a:spLocks noChangeShapeType="1"/>
            </p:cNvSpPr>
            <p:nvPr/>
          </p:nvSpPr>
          <p:spPr bwMode="auto">
            <a:xfrm>
              <a:off x="3578225" y="5462588"/>
              <a:ext cx="0" cy="2078037"/>
            </a:xfrm>
            <a:prstGeom prst="line">
              <a:avLst/>
            </a:prstGeom>
            <a:noFill/>
            <a:ln w="31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3149" name="Line 30"/>
            <p:cNvSpPr>
              <a:spLocks noChangeShapeType="1"/>
            </p:cNvSpPr>
            <p:nvPr/>
          </p:nvSpPr>
          <p:spPr bwMode="auto">
            <a:xfrm flipH="1">
              <a:off x="5530850" y="5462588"/>
              <a:ext cx="0" cy="2085975"/>
            </a:xfrm>
            <a:prstGeom prst="line">
              <a:avLst/>
            </a:prstGeom>
            <a:noFill/>
            <a:ln w="31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3150" name="Line 31"/>
            <p:cNvSpPr>
              <a:spLocks noChangeShapeType="1"/>
            </p:cNvSpPr>
            <p:nvPr/>
          </p:nvSpPr>
          <p:spPr bwMode="auto">
            <a:xfrm>
              <a:off x="4203700" y="5702300"/>
              <a:ext cx="0" cy="1847850"/>
            </a:xfrm>
            <a:prstGeom prst="line">
              <a:avLst/>
            </a:prstGeom>
            <a:noFill/>
            <a:ln w="31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3151" name="Line 32"/>
            <p:cNvSpPr>
              <a:spLocks noChangeShapeType="1"/>
            </p:cNvSpPr>
            <p:nvPr/>
          </p:nvSpPr>
          <p:spPr bwMode="auto">
            <a:xfrm>
              <a:off x="4899025" y="5702300"/>
              <a:ext cx="0" cy="1846263"/>
            </a:xfrm>
            <a:prstGeom prst="line">
              <a:avLst/>
            </a:prstGeom>
            <a:noFill/>
            <a:ln w="31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3152" name="Text Box 33"/>
            <p:cNvSpPr txBox="1">
              <a:spLocks noChangeArrowheads="1"/>
            </p:cNvSpPr>
            <p:nvPr/>
          </p:nvSpPr>
          <p:spPr bwMode="auto">
            <a:xfrm rot="-5400000">
              <a:off x="3098903" y="5898877"/>
              <a:ext cx="725281" cy="214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28" tIns="45714" rIns="91428" bIns="45714">
              <a:spAutoFit/>
            </a:bodyPr>
            <a:lstStyle>
              <a:lvl1pPr>
                <a:defRPr sz="2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 sz="25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defRPr/>
              </a:pPr>
              <a:r>
                <a:rPr lang="ru-RU" altLang="ru-RU" sz="800">
                  <a:solidFill>
                    <a:srgbClr val="000000"/>
                  </a:solidFill>
                  <a:latin typeface="Times New Roman" pitchFamily="18" charset="0"/>
                </a:rPr>
                <a:t>512</a:t>
              </a:r>
              <a:r>
                <a:rPr lang="en-US" altLang="ru-RU" sz="800">
                  <a:solidFill>
                    <a:srgbClr val="000000"/>
                  </a:solidFill>
                  <a:latin typeface="Times New Roman" pitchFamily="18" charset="0"/>
                </a:rPr>
                <a:t> </a:t>
              </a:r>
              <a:r>
                <a:rPr lang="ru-RU" altLang="ru-RU" sz="800">
                  <a:solidFill>
                    <a:srgbClr val="000000"/>
                  </a:solidFill>
                  <a:latin typeface="Times New Roman" pitchFamily="18" charset="0"/>
                </a:rPr>
                <a:t>кБит /с</a:t>
              </a:r>
            </a:p>
          </p:txBody>
        </p:sp>
        <p:sp>
          <p:nvSpPr>
            <p:cNvPr id="133153" name="Text Box 34"/>
            <p:cNvSpPr txBox="1">
              <a:spLocks noChangeArrowheads="1"/>
            </p:cNvSpPr>
            <p:nvPr/>
          </p:nvSpPr>
          <p:spPr bwMode="auto">
            <a:xfrm rot="-5400000">
              <a:off x="3727553" y="5996667"/>
              <a:ext cx="725282" cy="214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28" tIns="45714" rIns="91428" bIns="45714">
              <a:spAutoFit/>
            </a:bodyPr>
            <a:lstStyle>
              <a:lvl1pPr>
                <a:defRPr sz="2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 sz="25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defRPr/>
              </a:pPr>
              <a:r>
                <a:rPr lang="ru-RU" altLang="ru-RU" sz="800">
                  <a:solidFill>
                    <a:srgbClr val="000000"/>
                  </a:solidFill>
                  <a:latin typeface="Times New Roman" pitchFamily="18" charset="0"/>
                </a:rPr>
                <a:t>512</a:t>
              </a:r>
              <a:r>
                <a:rPr lang="en-US" altLang="ru-RU" sz="800">
                  <a:solidFill>
                    <a:srgbClr val="000000"/>
                  </a:solidFill>
                  <a:latin typeface="Times New Roman" pitchFamily="18" charset="0"/>
                </a:rPr>
                <a:t> </a:t>
              </a:r>
              <a:r>
                <a:rPr lang="ru-RU" altLang="ru-RU" sz="800">
                  <a:solidFill>
                    <a:srgbClr val="000000"/>
                  </a:solidFill>
                  <a:latin typeface="Times New Roman" pitchFamily="18" charset="0"/>
                </a:rPr>
                <a:t>кБит /с</a:t>
              </a:r>
            </a:p>
          </p:txBody>
        </p:sp>
        <p:sp>
          <p:nvSpPr>
            <p:cNvPr id="133154" name="Text Box 35"/>
            <p:cNvSpPr txBox="1">
              <a:spLocks noChangeArrowheads="1"/>
            </p:cNvSpPr>
            <p:nvPr/>
          </p:nvSpPr>
          <p:spPr bwMode="auto">
            <a:xfrm rot="-5400000">
              <a:off x="4416528" y="6004817"/>
              <a:ext cx="725281" cy="214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28" tIns="45714" rIns="91428" bIns="45714">
              <a:spAutoFit/>
            </a:bodyPr>
            <a:lstStyle>
              <a:lvl1pPr>
                <a:defRPr sz="2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 sz="25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defRPr/>
              </a:pPr>
              <a:r>
                <a:rPr lang="ru-RU" altLang="ru-RU" sz="800">
                  <a:solidFill>
                    <a:srgbClr val="000000"/>
                  </a:solidFill>
                  <a:latin typeface="Times New Roman" pitchFamily="18" charset="0"/>
                </a:rPr>
                <a:t>256</a:t>
              </a:r>
              <a:r>
                <a:rPr lang="en-US" altLang="ru-RU" sz="800">
                  <a:solidFill>
                    <a:srgbClr val="000000"/>
                  </a:solidFill>
                  <a:latin typeface="Times New Roman" pitchFamily="18" charset="0"/>
                </a:rPr>
                <a:t> </a:t>
              </a:r>
              <a:r>
                <a:rPr lang="ru-RU" altLang="ru-RU" sz="800">
                  <a:solidFill>
                    <a:srgbClr val="000000"/>
                  </a:solidFill>
                  <a:latin typeface="Times New Roman" pitchFamily="18" charset="0"/>
                </a:rPr>
                <a:t>кБит /с</a:t>
              </a:r>
            </a:p>
          </p:txBody>
        </p:sp>
        <p:sp>
          <p:nvSpPr>
            <p:cNvPr id="133155" name="Text Box 36"/>
            <p:cNvSpPr txBox="1">
              <a:spLocks noChangeArrowheads="1"/>
            </p:cNvSpPr>
            <p:nvPr/>
          </p:nvSpPr>
          <p:spPr bwMode="auto">
            <a:xfrm rot="-5400000">
              <a:off x="5093989" y="5988518"/>
              <a:ext cx="634010" cy="214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28" tIns="45714" rIns="91428" bIns="45714">
              <a:spAutoFit/>
            </a:bodyPr>
            <a:lstStyle>
              <a:lvl1pPr>
                <a:defRPr sz="2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 sz="25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defRPr/>
              </a:pPr>
              <a:r>
                <a:rPr lang="ru-RU" altLang="ru-RU" sz="800">
                  <a:solidFill>
                    <a:srgbClr val="000000"/>
                  </a:solidFill>
                  <a:latin typeface="Times New Roman" pitchFamily="18" charset="0"/>
                </a:rPr>
                <a:t>2</a:t>
              </a:r>
              <a:r>
                <a:rPr lang="en-US" altLang="ru-RU" sz="800">
                  <a:solidFill>
                    <a:srgbClr val="000000"/>
                  </a:solidFill>
                  <a:latin typeface="Times New Roman" pitchFamily="18" charset="0"/>
                </a:rPr>
                <a:t> </a:t>
              </a:r>
              <a:r>
                <a:rPr lang="ru-RU" altLang="ru-RU" sz="800">
                  <a:solidFill>
                    <a:srgbClr val="000000"/>
                  </a:solidFill>
                  <a:latin typeface="Times New Roman" pitchFamily="18" charset="0"/>
                </a:rPr>
                <a:t>мБит /с</a:t>
              </a:r>
            </a:p>
          </p:txBody>
        </p:sp>
        <p:pic>
          <p:nvPicPr>
            <p:cNvPr id="133156" name="Picture 37" descr="Схема ВКС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4368" t="19135" r="49214" b="76064"/>
            <a:stretch>
              <a:fillRect/>
            </a:stretch>
          </p:blipFill>
          <p:spPr bwMode="auto">
            <a:xfrm>
              <a:off x="5235575" y="6772275"/>
              <a:ext cx="5762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157" name="Text Box 38"/>
            <p:cNvSpPr txBox="1">
              <a:spLocks noChangeArrowheads="1"/>
            </p:cNvSpPr>
            <p:nvPr/>
          </p:nvSpPr>
          <p:spPr bwMode="auto">
            <a:xfrm rot="-5400000">
              <a:off x="5493730" y="6716245"/>
              <a:ext cx="963239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28" tIns="45714" rIns="91428" bIns="45714">
              <a:spAutoFit/>
            </a:bodyPr>
            <a:lstStyle>
              <a:lvl1pPr>
                <a:defRPr sz="2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 sz="25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>
                <a:defRPr/>
              </a:pPr>
              <a:r>
                <a:rPr lang="ru-RU" altLang="ru-RU" sz="800">
                  <a:solidFill>
                    <a:srgbClr val="000000"/>
                  </a:solidFill>
                  <a:latin typeface="Times New Roman" pitchFamily="18" charset="0"/>
                </a:rPr>
                <a:t>Маршрутизатор</a:t>
              </a:r>
              <a:endParaRPr lang="en-US" altLang="ru-RU" sz="800">
                <a:solidFill>
                  <a:srgbClr val="000000"/>
                </a:solidFill>
                <a:latin typeface="Times New Roman" pitchFamily="18" charset="0"/>
              </a:endParaRPr>
            </a:p>
            <a:p>
              <a:pPr algn="ctr">
                <a:defRPr/>
              </a:pPr>
              <a:r>
                <a:rPr lang="en-US" altLang="ru-RU" sz="800">
                  <a:solidFill>
                    <a:srgbClr val="000000"/>
                  </a:solidFill>
                  <a:latin typeface="Times New Roman" pitchFamily="18" charset="0"/>
                </a:rPr>
                <a:t>Cisco 2821</a:t>
              </a:r>
              <a:endParaRPr lang="ru-RU" altLang="ru-RU" sz="8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3158" name="Rectangle 39"/>
            <p:cNvSpPr>
              <a:spLocks noChangeArrowheads="1"/>
            </p:cNvSpPr>
            <p:nvPr/>
          </p:nvSpPr>
          <p:spPr bwMode="auto">
            <a:xfrm>
              <a:off x="3435350" y="6510338"/>
              <a:ext cx="287338" cy="576262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28" tIns="45714" rIns="91428" bIns="45714" anchor="ctr"/>
            <a:lstStyle>
              <a:lvl1pPr>
                <a:defRPr sz="2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 sz="25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defRPr/>
              </a:pPr>
              <a:endParaRPr lang="ru-RU" altLang="ru-RU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3159" name="Text Box 40"/>
            <p:cNvSpPr txBox="1">
              <a:spLocks noChangeArrowheads="1"/>
            </p:cNvSpPr>
            <p:nvPr/>
          </p:nvSpPr>
          <p:spPr bwMode="auto">
            <a:xfrm rot="-5400000">
              <a:off x="3312836" y="6702390"/>
              <a:ext cx="510141" cy="214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28" tIns="45714" rIns="91428" bIns="45714">
              <a:spAutoFit/>
            </a:bodyPr>
            <a:lstStyle>
              <a:lvl1pPr>
                <a:defRPr sz="2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 sz="25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>
                <a:defRPr/>
              </a:pPr>
              <a:r>
                <a:rPr lang="ru-RU" altLang="ru-RU" sz="800">
                  <a:solidFill>
                    <a:srgbClr val="000000"/>
                  </a:solidFill>
                  <a:latin typeface="Times New Roman" pitchFamily="18" charset="0"/>
                </a:rPr>
                <a:t>модем</a:t>
              </a:r>
            </a:p>
          </p:txBody>
        </p:sp>
        <p:sp>
          <p:nvSpPr>
            <p:cNvPr id="133160" name="Rectangle 41"/>
            <p:cNvSpPr>
              <a:spLocks noChangeArrowheads="1"/>
            </p:cNvSpPr>
            <p:nvPr/>
          </p:nvSpPr>
          <p:spPr bwMode="auto">
            <a:xfrm>
              <a:off x="4059238" y="6511925"/>
              <a:ext cx="287337" cy="576263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28" tIns="45714" rIns="91428" bIns="45714" anchor="ctr"/>
            <a:lstStyle>
              <a:lvl1pPr>
                <a:defRPr sz="2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 sz="25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defRPr/>
              </a:pPr>
              <a:endParaRPr lang="ru-RU" altLang="ru-RU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3161" name="Rectangle 43"/>
            <p:cNvSpPr>
              <a:spLocks noChangeArrowheads="1"/>
            </p:cNvSpPr>
            <p:nvPr/>
          </p:nvSpPr>
          <p:spPr bwMode="auto">
            <a:xfrm>
              <a:off x="4746625" y="6513513"/>
              <a:ext cx="287338" cy="576262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28" tIns="45714" rIns="91428" bIns="45714" anchor="ctr"/>
            <a:lstStyle>
              <a:lvl1pPr>
                <a:defRPr sz="2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 sz="25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defRPr/>
              </a:pPr>
              <a:endParaRPr lang="ru-RU" altLang="ru-RU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3162" name="Rectangle 45"/>
            <p:cNvSpPr>
              <a:spLocks noChangeArrowheads="1"/>
            </p:cNvSpPr>
            <p:nvPr/>
          </p:nvSpPr>
          <p:spPr bwMode="auto">
            <a:xfrm>
              <a:off x="2841625" y="6432550"/>
              <a:ext cx="3384550" cy="2112963"/>
            </a:xfrm>
            <a:prstGeom prst="rect">
              <a:avLst/>
            </a:prstGeom>
            <a:solidFill>
              <a:srgbClr val="FF0000">
                <a:alpha val="5098"/>
              </a:srgbClr>
            </a:solidFill>
            <a:ln w="9525">
              <a:solidFill>
                <a:schemeClr val="tx1"/>
              </a:solidFill>
              <a:prstDash val="dash"/>
              <a:miter lim="800000"/>
              <a:headEnd/>
              <a:tailEnd/>
            </a:ln>
          </p:spPr>
          <p:txBody>
            <a:bodyPr wrap="none" lIns="91428" tIns="45714" rIns="91428" bIns="45714" anchor="ctr"/>
            <a:lstStyle>
              <a:lvl1pPr>
                <a:defRPr sz="2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 sz="25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defRPr/>
              </a:pPr>
              <a:endParaRPr lang="ru-RU" altLang="ru-RU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3163" name="Text Box 46"/>
            <p:cNvSpPr txBox="1">
              <a:spLocks noChangeArrowheads="1"/>
            </p:cNvSpPr>
            <p:nvPr/>
          </p:nvSpPr>
          <p:spPr bwMode="auto">
            <a:xfrm>
              <a:off x="3148013" y="8084901"/>
              <a:ext cx="450850" cy="220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28" tIns="45714" rIns="91428" bIns="45714">
              <a:spAutoFit/>
            </a:bodyPr>
            <a:lstStyle>
              <a:lvl1pPr>
                <a:defRPr sz="2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 sz="25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defRPr/>
              </a:pPr>
              <a:r>
                <a:rPr lang="ru-RU" altLang="ru-RU" sz="800">
                  <a:solidFill>
                    <a:srgbClr val="000000"/>
                  </a:solidFill>
                  <a:latin typeface="Times New Roman" pitchFamily="18" charset="0"/>
                </a:rPr>
                <a:t>Т-150</a:t>
              </a:r>
            </a:p>
          </p:txBody>
        </p:sp>
        <p:sp>
          <p:nvSpPr>
            <p:cNvPr id="133164" name="Text Box 47"/>
            <p:cNvSpPr txBox="1">
              <a:spLocks noChangeArrowheads="1"/>
            </p:cNvSpPr>
            <p:nvPr/>
          </p:nvSpPr>
          <p:spPr bwMode="auto">
            <a:xfrm>
              <a:off x="3914775" y="8084901"/>
              <a:ext cx="400050" cy="220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28" tIns="45714" rIns="91428" bIns="45714">
              <a:spAutoFit/>
            </a:bodyPr>
            <a:lstStyle>
              <a:lvl1pPr>
                <a:defRPr sz="2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 sz="25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defRPr/>
              </a:pPr>
              <a:r>
                <a:rPr lang="ru-RU" altLang="ru-RU" sz="800">
                  <a:solidFill>
                    <a:srgbClr val="000000"/>
                  </a:solidFill>
                  <a:latin typeface="Times New Roman" pitchFamily="18" charset="0"/>
                </a:rPr>
                <a:t>Е-20</a:t>
              </a:r>
            </a:p>
          </p:txBody>
        </p:sp>
        <p:sp>
          <p:nvSpPr>
            <p:cNvPr id="133165" name="Text Box 48"/>
            <p:cNvSpPr txBox="1">
              <a:spLocks noChangeArrowheads="1"/>
            </p:cNvSpPr>
            <p:nvPr/>
          </p:nvSpPr>
          <p:spPr bwMode="auto">
            <a:xfrm>
              <a:off x="4525963" y="7990370"/>
              <a:ext cx="693737" cy="3455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28" tIns="45714" rIns="91428" bIns="45714">
              <a:spAutoFit/>
            </a:bodyPr>
            <a:lstStyle>
              <a:lvl1pPr>
                <a:defRPr sz="2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 sz="25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ru-RU" sz="800">
                  <a:solidFill>
                    <a:srgbClr val="000000"/>
                  </a:solidFill>
                  <a:latin typeface="Times New Roman" pitchFamily="18" charset="0"/>
                </a:rPr>
                <a:t>POLYCOM</a:t>
              </a:r>
            </a:p>
            <a:p>
              <a:pPr algn="ctr">
                <a:defRPr/>
              </a:pPr>
              <a:r>
                <a:rPr lang="en-US" altLang="ru-RU" sz="800">
                  <a:solidFill>
                    <a:srgbClr val="000000"/>
                  </a:solidFill>
                  <a:latin typeface="Times New Roman" pitchFamily="18" charset="0"/>
                </a:rPr>
                <a:t>PVX</a:t>
              </a:r>
              <a:endParaRPr lang="ru-RU" altLang="ru-RU" sz="8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3166" name="Text Box 49"/>
            <p:cNvSpPr txBox="1">
              <a:spLocks noChangeArrowheads="1"/>
            </p:cNvSpPr>
            <p:nvPr/>
          </p:nvSpPr>
          <p:spPr bwMode="auto">
            <a:xfrm>
              <a:off x="5402263" y="8083271"/>
              <a:ext cx="450850" cy="220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28" tIns="45714" rIns="91428" bIns="45714">
              <a:spAutoFit/>
            </a:bodyPr>
            <a:lstStyle>
              <a:lvl1pPr>
                <a:defRPr sz="2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 sz="25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defRPr/>
              </a:pPr>
              <a:r>
                <a:rPr lang="en-US" altLang="ru-RU" sz="800">
                  <a:solidFill>
                    <a:srgbClr val="000000"/>
                  </a:solidFill>
                  <a:latin typeface="Times New Roman" pitchFamily="18" charset="0"/>
                </a:rPr>
                <a:t>T-880</a:t>
              </a:r>
              <a:endParaRPr lang="ru-RU" altLang="ru-RU" sz="8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3167" name="Text Box 50"/>
            <p:cNvSpPr txBox="1">
              <a:spLocks noChangeArrowheads="1"/>
            </p:cNvSpPr>
            <p:nvPr/>
          </p:nvSpPr>
          <p:spPr bwMode="auto">
            <a:xfrm>
              <a:off x="3743325" y="8430428"/>
              <a:ext cx="1470025" cy="22002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28" tIns="45714" rIns="91428" bIns="45714">
              <a:spAutoFit/>
            </a:bodyPr>
            <a:lstStyle>
              <a:lvl1pPr>
                <a:defRPr sz="2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 sz="25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defRPr/>
              </a:pPr>
              <a:r>
                <a:rPr lang="ru-RU" altLang="ru-RU" sz="800">
                  <a:solidFill>
                    <a:srgbClr val="000000"/>
                  </a:solidFill>
                  <a:latin typeface="Times New Roman" pitchFamily="18" charset="0"/>
                </a:rPr>
                <a:t>ПОЖАРНЫЕ ГАРНИЗОНЫ</a:t>
              </a:r>
            </a:p>
          </p:txBody>
        </p:sp>
        <p:sp>
          <p:nvSpPr>
            <p:cNvPr id="133168" name="Line 52"/>
            <p:cNvSpPr>
              <a:spLocks noChangeShapeType="1"/>
            </p:cNvSpPr>
            <p:nvPr/>
          </p:nvSpPr>
          <p:spPr bwMode="auto">
            <a:xfrm>
              <a:off x="4548188" y="4202113"/>
              <a:ext cx="0" cy="739775"/>
            </a:xfrm>
            <a:prstGeom prst="line">
              <a:avLst/>
            </a:prstGeom>
            <a:noFill/>
            <a:ln w="31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3169" name="Text Box 53"/>
            <p:cNvSpPr txBox="1">
              <a:spLocks noChangeArrowheads="1"/>
            </p:cNvSpPr>
            <p:nvPr/>
          </p:nvSpPr>
          <p:spPr bwMode="auto">
            <a:xfrm>
              <a:off x="4797425" y="3348569"/>
              <a:ext cx="515938" cy="220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28" tIns="45714" rIns="91428" bIns="45714">
              <a:spAutoFit/>
            </a:bodyPr>
            <a:lstStyle>
              <a:lvl1pPr>
                <a:defRPr sz="2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 sz="25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defRPr/>
              </a:pPr>
              <a:r>
                <a:rPr lang="ru-RU" altLang="ru-RU" sz="800">
                  <a:solidFill>
                    <a:srgbClr val="000000"/>
                  </a:solidFill>
                  <a:latin typeface="Times New Roman" pitchFamily="18" charset="0"/>
                </a:rPr>
                <a:t>Вход А</a:t>
              </a:r>
            </a:p>
          </p:txBody>
        </p:sp>
        <p:sp>
          <p:nvSpPr>
            <p:cNvPr id="133170" name="Text Box 54"/>
            <p:cNvSpPr txBox="1">
              <a:spLocks noChangeArrowheads="1"/>
            </p:cNvSpPr>
            <p:nvPr/>
          </p:nvSpPr>
          <p:spPr bwMode="auto">
            <a:xfrm>
              <a:off x="4802188" y="4284100"/>
              <a:ext cx="514350" cy="220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28" tIns="45714" rIns="91428" bIns="45714">
              <a:spAutoFit/>
            </a:bodyPr>
            <a:lstStyle>
              <a:lvl1pPr>
                <a:defRPr sz="2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 sz="25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defRPr/>
              </a:pPr>
              <a:r>
                <a:rPr lang="ru-RU" altLang="ru-RU" sz="800">
                  <a:solidFill>
                    <a:srgbClr val="000000"/>
                  </a:solidFill>
                  <a:latin typeface="Times New Roman" pitchFamily="18" charset="0"/>
                </a:rPr>
                <a:t>Вход Б</a:t>
              </a:r>
            </a:p>
          </p:txBody>
        </p:sp>
        <p:sp>
          <p:nvSpPr>
            <p:cNvPr id="133171" name="Rectangle 55"/>
            <p:cNvSpPr>
              <a:spLocks noChangeArrowheads="1"/>
            </p:cNvSpPr>
            <p:nvPr/>
          </p:nvSpPr>
          <p:spPr bwMode="auto">
            <a:xfrm>
              <a:off x="3078163" y="2354263"/>
              <a:ext cx="647700" cy="488950"/>
            </a:xfrm>
            <a:prstGeom prst="rect">
              <a:avLst/>
            </a:prstGeom>
            <a:solidFill>
              <a:schemeClr val="bg2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28" tIns="45714" rIns="91428" bIns="45714" anchor="ctr"/>
            <a:lstStyle>
              <a:lvl1pPr>
                <a:defRPr sz="2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 sz="25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defRPr/>
              </a:pPr>
              <a:endParaRPr lang="ru-RU" altLang="ru-RU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3172" name="Text Box 15"/>
            <p:cNvSpPr txBox="1">
              <a:spLocks noChangeArrowheads="1"/>
            </p:cNvSpPr>
            <p:nvPr/>
          </p:nvSpPr>
          <p:spPr bwMode="auto">
            <a:xfrm>
              <a:off x="3022600" y="2434225"/>
              <a:ext cx="754063" cy="3455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28" tIns="45714" rIns="91428" bIns="45714">
              <a:spAutoFit/>
            </a:bodyPr>
            <a:lstStyle>
              <a:lvl1pPr>
                <a:defRPr sz="2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 sz="25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>
                <a:defRPr/>
              </a:pPr>
              <a:r>
                <a:rPr lang="ru-RU" altLang="ru-RU" sz="800">
                  <a:solidFill>
                    <a:srgbClr val="000000"/>
                  </a:solidFill>
                  <a:latin typeface="Times New Roman" pitchFamily="18" charset="0"/>
                </a:rPr>
                <a:t>Коммутатор</a:t>
              </a:r>
            </a:p>
            <a:p>
              <a:pPr algn="ctr">
                <a:defRPr/>
              </a:pPr>
              <a:r>
                <a:rPr lang="en-US" altLang="ru-RU" sz="800">
                  <a:solidFill>
                    <a:srgbClr val="000000"/>
                  </a:solidFill>
                  <a:latin typeface="Times New Roman" pitchFamily="18" charset="0"/>
                </a:rPr>
                <a:t>Cisco 2960</a:t>
              </a:r>
              <a:endParaRPr lang="ru-RU" altLang="ru-RU" sz="8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3173" name="Text Box 56"/>
            <p:cNvSpPr txBox="1">
              <a:spLocks noChangeArrowheads="1"/>
            </p:cNvSpPr>
            <p:nvPr/>
          </p:nvSpPr>
          <p:spPr bwMode="auto">
            <a:xfrm rot="-5400000">
              <a:off x="3949423" y="6684462"/>
              <a:ext cx="510142" cy="214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28" tIns="45714" rIns="91428" bIns="45714">
              <a:spAutoFit/>
            </a:bodyPr>
            <a:lstStyle>
              <a:lvl1pPr>
                <a:defRPr sz="2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 sz="25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>
                <a:defRPr/>
              </a:pPr>
              <a:r>
                <a:rPr lang="ru-RU" altLang="ru-RU" sz="800">
                  <a:solidFill>
                    <a:srgbClr val="000000"/>
                  </a:solidFill>
                  <a:latin typeface="Times New Roman" pitchFamily="18" charset="0"/>
                </a:rPr>
                <a:t>модем</a:t>
              </a:r>
            </a:p>
          </p:txBody>
        </p:sp>
        <p:sp>
          <p:nvSpPr>
            <p:cNvPr id="133174" name="Text Box 57"/>
            <p:cNvSpPr txBox="1">
              <a:spLocks noChangeArrowheads="1"/>
            </p:cNvSpPr>
            <p:nvPr/>
          </p:nvSpPr>
          <p:spPr bwMode="auto">
            <a:xfrm rot="-5400000">
              <a:off x="4624111" y="6695870"/>
              <a:ext cx="510142" cy="214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28" tIns="45714" rIns="91428" bIns="45714">
              <a:spAutoFit/>
            </a:bodyPr>
            <a:lstStyle>
              <a:lvl1pPr>
                <a:defRPr sz="2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 sz="25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>
                <a:defRPr/>
              </a:pPr>
              <a:r>
                <a:rPr lang="ru-RU" altLang="ru-RU" sz="800">
                  <a:solidFill>
                    <a:srgbClr val="000000"/>
                  </a:solidFill>
                  <a:latin typeface="Times New Roman" pitchFamily="18" charset="0"/>
                </a:rPr>
                <a:t>модем</a:t>
              </a:r>
            </a:p>
          </p:txBody>
        </p:sp>
        <p:pic>
          <p:nvPicPr>
            <p:cNvPr id="133175" name="Picture 8" descr="Схема ВКС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4368" t="19135" r="49214" b="76064"/>
            <a:stretch>
              <a:fillRect/>
            </a:stretch>
          </p:blipFill>
          <p:spPr bwMode="auto">
            <a:xfrm>
              <a:off x="3111500" y="1619250"/>
              <a:ext cx="5762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4583259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Rectangle 6"/>
          <p:cNvSpPr>
            <a:spLocks noChangeArrowheads="1"/>
          </p:cNvSpPr>
          <p:nvPr/>
        </p:nvSpPr>
        <p:spPr bwMode="auto">
          <a:xfrm>
            <a:off x="-17463" y="-15875"/>
            <a:ext cx="12814301" cy="987425"/>
          </a:xfrm>
          <a:prstGeom prst="rect">
            <a:avLst/>
          </a:prstGeom>
          <a:gradFill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395" tIns="45697" rIns="91395" bIns="45697" anchor="ctr"/>
          <a:lstStyle>
            <a:lvl1pPr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endParaRPr lang="ru-RU" altLang="ru-RU" b="1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135171" name="TextBox 98"/>
          <p:cNvSpPr txBox="1">
            <a:spLocks noChangeArrowheads="1"/>
          </p:cNvSpPr>
          <p:nvPr/>
        </p:nvSpPr>
        <p:spPr bwMode="auto">
          <a:xfrm>
            <a:off x="11836400" y="9263063"/>
            <a:ext cx="93027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06" tIns="45703" rIns="91406" bIns="45703" anchor="ctr">
            <a:spAutoFit/>
          </a:bodyPr>
          <a:lstStyle>
            <a:lvl1pPr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800">
                <a:solidFill>
                  <a:srgbClr val="000000"/>
                </a:solidFill>
                <a:latin typeface="Times New Roman" pitchFamily="18" charset="0"/>
              </a:rPr>
              <a:t>По состоянию на</a:t>
            </a:r>
          </a:p>
          <a:p>
            <a:pPr algn="ctr">
              <a:defRPr/>
            </a:pPr>
            <a:r>
              <a:rPr lang="ru-RU" altLang="ru-RU" sz="800">
                <a:solidFill>
                  <a:srgbClr val="000000"/>
                </a:solidFill>
                <a:latin typeface="Times New Roman" pitchFamily="18" charset="0"/>
              </a:rPr>
              <a:t>дд.мм.гг</a:t>
            </a:r>
          </a:p>
        </p:txBody>
      </p:sp>
      <p:sp>
        <p:nvSpPr>
          <p:cNvPr id="2" name="Прямоугольник 1"/>
          <p:cNvSpPr>
            <a:spLocks noChangeArrowheads="1"/>
          </p:cNvSpPr>
          <p:nvPr/>
        </p:nvSpPr>
        <p:spPr bwMode="auto">
          <a:xfrm>
            <a:off x="-33338" y="-23813"/>
            <a:ext cx="12834938" cy="1079501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lIns="91428" tIns="45714" rIns="91428" bIns="45714" anchor="ctr"/>
          <a:lstStyle/>
          <a:p>
            <a:pPr algn="ctr" defTabSz="1279218">
              <a:defRPr/>
            </a:pPr>
            <a:r>
              <a:rPr lang="ru-RU" sz="24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Схема сопряжения ведомственных сетей связи </a:t>
            </a:r>
          </a:p>
          <a:p>
            <a:pPr algn="ctr" defTabSz="1279218">
              <a:defRPr/>
            </a:pPr>
            <a:r>
              <a:rPr lang="ru-RU" sz="24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Администрации Цимлянского района и ГУ «ЦУКС МЧС России по Ростовской области»</a:t>
            </a:r>
            <a:endParaRPr lang="ru-RU" sz="2400" b="1" dirty="0">
              <a:solidFill>
                <a:srgbClr val="FFFFFF"/>
              </a:solidFill>
            </a:endParaRPr>
          </a:p>
        </p:txBody>
      </p:sp>
      <p:graphicFrame>
        <p:nvGraphicFramePr>
          <p:cNvPr id="135173" name="Объект 4"/>
          <p:cNvGraphicFramePr>
            <a:graphicFrameLocks noChangeAspect="1"/>
          </p:cNvGraphicFramePr>
          <p:nvPr/>
        </p:nvGraphicFramePr>
        <p:xfrm>
          <a:off x="134938" y="1062038"/>
          <a:ext cx="23477537" cy="86344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04" name="Visio" r:id="rId3" imgW="18198718" imgH="6894525" progId="">
                  <p:embed/>
                </p:oleObj>
              </mc:Choice>
              <mc:Fallback>
                <p:oleObj name="Visio" r:id="rId3" imgW="18198718" imgH="6894525" progId="">
                  <p:embed/>
                  <p:pic>
                    <p:nvPicPr>
                      <p:cNvPr id="0" name="Picture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4938" y="1062038"/>
                        <a:ext cx="23477537" cy="863441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7494996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6" name="Freeform 146"/>
          <p:cNvSpPr>
            <a:spLocks/>
          </p:cNvSpPr>
          <p:nvPr/>
        </p:nvSpPr>
        <p:spPr bwMode="auto">
          <a:xfrm>
            <a:off x="2368550" y="407988"/>
            <a:ext cx="7704138" cy="9145587"/>
          </a:xfrm>
          <a:custGeom>
            <a:avLst/>
            <a:gdLst>
              <a:gd name="T0" fmla="*/ 2147483647 w 4853"/>
              <a:gd name="T1" fmla="*/ 2147483647 h 5761"/>
              <a:gd name="T2" fmla="*/ 2147483647 w 4853"/>
              <a:gd name="T3" fmla="*/ 2147483647 h 5761"/>
              <a:gd name="T4" fmla="*/ 2147483647 w 4853"/>
              <a:gd name="T5" fmla="*/ 2147483647 h 5761"/>
              <a:gd name="T6" fmla="*/ 2147483647 w 4853"/>
              <a:gd name="T7" fmla="*/ 2147483647 h 5761"/>
              <a:gd name="T8" fmla="*/ 2147483647 w 4853"/>
              <a:gd name="T9" fmla="*/ 2147483647 h 5761"/>
              <a:gd name="T10" fmla="*/ 2147483647 w 4853"/>
              <a:gd name="T11" fmla="*/ 2147483647 h 5761"/>
              <a:gd name="T12" fmla="*/ 2147483647 w 4853"/>
              <a:gd name="T13" fmla="*/ 2147483647 h 5761"/>
              <a:gd name="T14" fmla="*/ 2147483647 w 4853"/>
              <a:gd name="T15" fmla="*/ 0 h 5761"/>
              <a:gd name="T16" fmla="*/ 2147483647 w 4853"/>
              <a:gd name="T17" fmla="*/ 2147483647 h 5761"/>
              <a:gd name="T18" fmla="*/ 2147483647 w 4853"/>
              <a:gd name="T19" fmla="*/ 2147483647 h 5761"/>
              <a:gd name="T20" fmla="*/ 0 w 4853"/>
              <a:gd name="T21" fmla="*/ 2147483647 h 5761"/>
              <a:gd name="T22" fmla="*/ 2147483647 w 4853"/>
              <a:gd name="T23" fmla="*/ 2147483647 h 5761"/>
              <a:gd name="T24" fmla="*/ 2147483647 w 4853"/>
              <a:gd name="T25" fmla="*/ 2147483647 h 5761"/>
              <a:gd name="T26" fmla="*/ 2147483647 w 4853"/>
              <a:gd name="T27" fmla="*/ 2147483647 h 5761"/>
              <a:gd name="T28" fmla="*/ 2147483647 w 4853"/>
              <a:gd name="T29" fmla="*/ 2147483647 h 5761"/>
              <a:gd name="T30" fmla="*/ 2147483647 w 4853"/>
              <a:gd name="T31" fmla="*/ 2147483647 h 5761"/>
              <a:gd name="T32" fmla="*/ 2147483647 w 4853"/>
              <a:gd name="T33" fmla="*/ 2147483647 h 5761"/>
              <a:gd name="T34" fmla="*/ 2147483647 w 4853"/>
              <a:gd name="T35" fmla="*/ 2147483647 h 5761"/>
              <a:gd name="T36" fmla="*/ 2147483647 w 4853"/>
              <a:gd name="T37" fmla="*/ 2147483647 h 5761"/>
              <a:gd name="T38" fmla="*/ 2147483647 w 4853"/>
              <a:gd name="T39" fmla="*/ 2147483647 h 5761"/>
              <a:gd name="T40" fmla="*/ 2147483647 w 4853"/>
              <a:gd name="T41" fmla="*/ 2147483647 h 5761"/>
              <a:gd name="T42" fmla="*/ 2147483647 w 4853"/>
              <a:gd name="T43" fmla="*/ 2147483647 h 576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4853"/>
              <a:gd name="T67" fmla="*/ 0 h 5761"/>
              <a:gd name="T68" fmla="*/ 4853 w 4853"/>
              <a:gd name="T69" fmla="*/ 5761 h 576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4853" h="5761">
                <a:moveTo>
                  <a:pt x="4853" y="5761"/>
                </a:moveTo>
                <a:lnTo>
                  <a:pt x="4853" y="4536"/>
                </a:lnTo>
                <a:lnTo>
                  <a:pt x="4354" y="4264"/>
                </a:lnTo>
                <a:lnTo>
                  <a:pt x="3629" y="3311"/>
                </a:lnTo>
                <a:lnTo>
                  <a:pt x="3311" y="2586"/>
                </a:lnTo>
                <a:lnTo>
                  <a:pt x="2812" y="1633"/>
                </a:lnTo>
                <a:lnTo>
                  <a:pt x="2676" y="1043"/>
                </a:lnTo>
                <a:lnTo>
                  <a:pt x="2313" y="0"/>
                </a:lnTo>
                <a:lnTo>
                  <a:pt x="907" y="45"/>
                </a:lnTo>
                <a:lnTo>
                  <a:pt x="91" y="499"/>
                </a:lnTo>
                <a:lnTo>
                  <a:pt x="0" y="1134"/>
                </a:lnTo>
                <a:lnTo>
                  <a:pt x="227" y="1860"/>
                </a:lnTo>
                <a:lnTo>
                  <a:pt x="680" y="1814"/>
                </a:lnTo>
                <a:lnTo>
                  <a:pt x="862" y="2631"/>
                </a:lnTo>
                <a:lnTo>
                  <a:pt x="1587" y="3130"/>
                </a:lnTo>
                <a:lnTo>
                  <a:pt x="1769" y="3447"/>
                </a:lnTo>
                <a:lnTo>
                  <a:pt x="2222" y="3402"/>
                </a:lnTo>
                <a:lnTo>
                  <a:pt x="2404" y="3629"/>
                </a:lnTo>
                <a:lnTo>
                  <a:pt x="2858" y="4581"/>
                </a:lnTo>
                <a:lnTo>
                  <a:pt x="3175" y="5398"/>
                </a:lnTo>
                <a:lnTo>
                  <a:pt x="3175" y="5761"/>
                </a:lnTo>
                <a:lnTo>
                  <a:pt x="4853" y="5761"/>
                </a:lnTo>
                <a:close/>
              </a:path>
            </a:pathLst>
          </a:cu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ru-RU" altLang="ru-RU"/>
          </a:p>
        </p:txBody>
      </p:sp>
      <p:cxnSp>
        <p:nvCxnSpPr>
          <p:cNvPr id="3077" name="Прямая соединительная линия 59"/>
          <p:cNvCxnSpPr>
            <a:cxnSpLocks noChangeShapeType="1"/>
          </p:cNvCxnSpPr>
          <p:nvPr/>
        </p:nvCxnSpPr>
        <p:spPr bwMode="auto">
          <a:xfrm rot="10800000" flipV="1">
            <a:off x="4972050" y="5229225"/>
            <a:ext cx="714375" cy="214313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078" name="Прямая соединительная линия 61"/>
          <p:cNvCxnSpPr>
            <a:cxnSpLocks noChangeShapeType="1"/>
          </p:cNvCxnSpPr>
          <p:nvPr/>
        </p:nvCxnSpPr>
        <p:spPr bwMode="auto">
          <a:xfrm rot="10800000" flipV="1">
            <a:off x="3686175" y="5443538"/>
            <a:ext cx="1285875" cy="114300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079" name="Rectangle 3"/>
          <p:cNvSpPr>
            <a:spLocks noGrp="1" noChangeArrowheads="1"/>
          </p:cNvSpPr>
          <p:nvPr>
            <p:ph type="ctrTitle"/>
          </p:nvPr>
        </p:nvSpPr>
        <p:spPr>
          <a:xfrm>
            <a:off x="0" y="800100"/>
            <a:ext cx="12801600" cy="766763"/>
          </a:xfrm>
          <a:solidFill>
            <a:srgbClr val="DDDDDD"/>
          </a:solidFill>
        </p:spPr>
        <p:txBody>
          <a:bodyPr/>
          <a:lstStyle/>
          <a:p>
            <a:pPr eaLnBrk="1" hangingPunct="1"/>
            <a:r>
              <a:rPr lang="ru-RU" altLang="ru-RU" sz="3200" smtClean="0">
                <a:latin typeface="Times New Roman" pitchFamily="18" charset="0"/>
              </a:rPr>
              <a:t>Риски возникновения ЧС на объектах автомобильного транспорта</a:t>
            </a:r>
          </a:p>
        </p:txBody>
      </p:sp>
      <p:sp>
        <p:nvSpPr>
          <p:cNvPr id="3080" name="Text Box 4"/>
          <p:cNvSpPr txBox="1">
            <a:spLocks noChangeArrowheads="1"/>
          </p:cNvSpPr>
          <p:nvPr/>
        </p:nvSpPr>
        <p:spPr bwMode="auto">
          <a:xfrm>
            <a:off x="0" y="0"/>
            <a:ext cx="12801600" cy="946150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95" tIns="45697" rIns="91395" bIns="45697">
            <a:spAutoFit/>
          </a:bodyPr>
          <a:lstStyle>
            <a:lvl1pPr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ru-RU" altLang="ru-RU" sz="2800" b="1" dirty="0">
                <a:solidFill>
                  <a:schemeClr val="tx2"/>
                </a:solidFill>
                <a:latin typeface="Times New Roman" pitchFamily="18" charset="0"/>
              </a:rPr>
              <a:t>Паспорт территории Красноярского сельского поселения</a:t>
            </a:r>
          </a:p>
          <a:p>
            <a:pPr algn="ctr" eaLnBrk="1" hangingPunct="1"/>
            <a:r>
              <a:rPr lang="ru-RU" altLang="ru-RU" sz="2800" b="1" dirty="0">
                <a:solidFill>
                  <a:schemeClr val="tx2"/>
                </a:solidFill>
                <a:latin typeface="Times New Roman" pitchFamily="18" charset="0"/>
              </a:rPr>
              <a:t>Цимлянского района Ростовской области</a:t>
            </a:r>
          </a:p>
        </p:txBody>
      </p:sp>
      <p:sp>
        <p:nvSpPr>
          <p:cNvPr id="3081" name="Rectangle 5"/>
          <p:cNvSpPr>
            <a:spLocks noChangeArrowheads="1"/>
          </p:cNvSpPr>
          <p:nvPr/>
        </p:nvSpPr>
        <p:spPr bwMode="auto">
          <a:xfrm>
            <a:off x="0" y="4872038"/>
            <a:ext cx="3663950" cy="467518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ru-RU" altLang="ru-RU" sz="1000"/>
          </a:p>
        </p:txBody>
      </p:sp>
      <p:sp>
        <p:nvSpPr>
          <p:cNvPr id="3082" name="Text Box 6"/>
          <p:cNvSpPr txBox="1">
            <a:spLocks noChangeArrowheads="1"/>
          </p:cNvSpPr>
          <p:nvPr/>
        </p:nvSpPr>
        <p:spPr bwMode="auto">
          <a:xfrm>
            <a:off x="236538" y="4800600"/>
            <a:ext cx="3457575" cy="447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744" tIns="63879" rIns="127744" bIns="63879">
            <a:spAutoFit/>
          </a:bodyPr>
          <a:lstStyle>
            <a:lvl1pPr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ru-RU" altLang="ru-RU" sz="2100" b="1">
                <a:latin typeface="Times New Roman" pitchFamily="18" charset="0"/>
                <a:cs typeface="Arial" charset="0"/>
              </a:rPr>
              <a:t>Условные обозначения</a:t>
            </a:r>
          </a:p>
        </p:txBody>
      </p:sp>
      <p:sp>
        <p:nvSpPr>
          <p:cNvPr id="3083" name="Text Box 98"/>
          <p:cNvSpPr txBox="1">
            <a:spLocks noChangeArrowheads="1"/>
          </p:cNvSpPr>
          <p:nvPr/>
        </p:nvSpPr>
        <p:spPr bwMode="auto">
          <a:xfrm>
            <a:off x="741363" y="7243763"/>
            <a:ext cx="1871662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06" tIns="45703" rIns="91406" bIns="45703">
            <a:spAutoFit/>
          </a:bodyPr>
          <a:lstStyle>
            <a:lvl1pPr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ru-RU" altLang="ru-RU" sz="900"/>
              <a:t>Пожаро-взрывоопасный объект</a:t>
            </a:r>
          </a:p>
        </p:txBody>
      </p:sp>
      <p:sp>
        <p:nvSpPr>
          <p:cNvPr id="3084" name="Line 485"/>
          <p:cNvSpPr>
            <a:spLocks noChangeShapeType="1"/>
          </p:cNvSpPr>
          <p:nvPr/>
        </p:nvSpPr>
        <p:spPr bwMode="auto">
          <a:xfrm>
            <a:off x="165100" y="6604000"/>
            <a:ext cx="501650" cy="0"/>
          </a:xfrm>
          <a:prstGeom prst="line">
            <a:avLst/>
          </a:prstGeom>
          <a:noFill/>
          <a:ln w="508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085" name="Text Box 487"/>
          <p:cNvSpPr txBox="1">
            <a:spLocks noChangeArrowheads="1"/>
          </p:cNvSpPr>
          <p:nvPr/>
        </p:nvSpPr>
        <p:spPr bwMode="auto">
          <a:xfrm>
            <a:off x="741363" y="6530975"/>
            <a:ext cx="19494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06" tIns="45703" rIns="91406" bIns="45703">
            <a:spAutoFit/>
          </a:bodyPr>
          <a:lstStyle>
            <a:lvl1pPr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ru-RU" altLang="ru-RU" sz="900"/>
              <a:t>Граница муниципального района</a:t>
            </a:r>
          </a:p>
        </p:txBody>
      </p:sp>
      <p:grpSp>
        <p:nvGrpSpPr>
          <p:cNvPr id="3" name="Group 36"/>
          <p:cNvGrpSpPr>
            <a:grpSpLocks/>
          </p:cNvGrpSpPr>
          <p:nvPr/>
        </p:nvGrpSpPr>
        <p:grpSpPr bwMode="auto">
          <a:xfrm>
            <a:off x="165100" y="7243763"/>
            <a:ext cx="373063" cy="261937"/>
            <a:chOff x="4059" y="671"/>
            <a:chExt cx="180" cy="80"/>
          </a:xfrm>
        </p:grpSpPr>
        <p:sp>
          <p:nvSpPr>
            <p:cNvPr id="3214" name="Freeform 37"/>
            <p:cNvSpPr>
              <a:spLocks/>
            </p:cNvSpPr>
            <p:nvPr/>
          </p:nvSpPr>
          <p:spPr bwMode="auto">
            <a:xfrm>
              <a:off x="4107" y="683"/>
              <a:ext cx="81" cy="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w 20000"/>
                <a:gd name="T9" fmla="*/ 0 h 20000"/>
                <a:gd name="T10" fmla="*/ 0 w 20000"/>
                <a:gd name="T11" fmla="*/ 0 h 20000"/>
                <a:gd name="T12" fmla="*/ 0 w 20000"/>
                <a:gd name="T13" fmla="*/ 0 h 20000"/>
                <a:gd name="T14" fmla="*/ 0 w 20000"/>
                <a:gd name="T15" fmla="*/ 0 h 20000"/>
                <a:gd name="T16" fmla="*/ 0 w 20000"/>
                <a:gd name="T17" fmla="*/ 0 h 20000"/>
                <a:gd name="T18" fmla="*/ 0 w 20000"/>
                <a:gd name="T19" fmla="*/ 0 h 20000"/>
                <a:gd name="T20" fmla="*/ 0 w 20000"/>
                <a:gd name="T21" fmla="*/ 0 h 20000"/>
                <a:gd name="T22" fmla="*/ 0 w 20000"/>
                <a:gd name="T23" fmla="*/ 0 h 20000"/>
                <a:gd name="T24" fmla="*/ 0 w 20000"/>
                <a:gd name="T25" fmla="*/ 0 h 20000"/>
                <a:gd name="T26" fmla="*/ 0 w 20000"/>
                <a:gd name="T27" fmla="*/ 0 h 20000"/>
                <a:gd name="T28" fmla="*/ 0 w 20000"/>
                <a:gd name="T29" fmla="*/ 0 h 20000"/>
                <a:gd name="T30" fmla="*/ 0 w 20000"/>
                <a:gd name="T31" fmla="*/ 0 h 20000"/>
                <a:gd name="T32" fmla="*/ 0 w 20000"/>
                <a:gd name="T33" fmla="*/ 0 h 20000"/>
                <a:gd name="T34" fmla="*/ 0 w 20000"/>
                <a:gd name="T35" fmla="*/ 0 h 20000"/>
                <a:gd name="T36" fmla="*/ 0 w 20000"/>
                <a:gd name="T37" fmla="*/ 0 h 20000"/>
                <a:gd name="T38" fmla="*/ 0 w 20000"/>
                <a:gd name="T39" fmla="*/ 0 h 20000"/>
                <a:gd name="T40" fmla="*/ 0 w 20000"/>
                <a:gd name="T41" fmla="*/ 0 h 20000"/>
                <a:gd name="T42" fmla="*/ 0 w 20000"/>
                <a:gd name="T43" fmla="*/ 0 h 20000"/>
                <a:gd name="T44" fmla="*/ 0 w 20000"/>
                <a:gd name="T45" fmla="*/ 0 h 20000"/>
                <a:gd name="T46" fmla="*/ 0 w 20000"/>
                <a:gd name="T47" fmla="*/ 0 h 20000"/>
                <a:gd name="T48" fmla="*/ 0 w 20000"/>
                <a:gd name="T49" fmla="*/ 0 h 20000"/>
                <a:gd name="T50" fmla="*/ 0 w 20000"/>
                <a:gd name="T51" fmla="*/ 0 h 20000"/>
                <a:gd name="T52" fmla="*/ 0 w 20000"/>
                <a:gd name="T53" fmla="*/ 0 h 20000"/>
                <a:gd name="T54" fmla="*/ 0 w 20000"/>
                <a:gd name="T55" fmla="*/ 0 h 20000"/>
                <a:gd name="T56" fmla="*/ 0 w 20000"/>
                <a:gd name="T57" fmla="*/ 0 h 20000"/>
                <a:gd name="T58" fmla="*/ 0 w 20000"/>
                <a:gd name="T59" fmla="*/ 0 h 20000"/>
                <a:gd name="T60" fmla="*/ 0 w 20000"/>
                <a:gd name="T61" fmla="*/ 0 h 20000"/>
                <a:gd name="T62" fmla="*/ 0 w 20000"/>
                <a:gd name="T63" fmla="*/ 0 h 20000"/>
                <a:gd name="T64" fmla="*/ 0 w 20000"/>
                <a:gd name="T65" fmla="*/ 0 h 20000"/>
                <a:gd name="T66" fmla="*/ 0 w 20000"/>
                <a:gd name="T67" fmla="*/ 0 h 20000"/>
                <a:gd name="T68" fmla="*/ 0 w 20000"/>
                <a:gd name="T69" fmla="*/ 0 h 20000"/>
                <a:gd name="T70" fmla="*/ 0 w 20000"/>
                <a:gd name="T71" fmla="*/ 0 h 20000"/>
                <a:gd name="T72" fmla="*/ 0 w 20000"/>
                <a:gd name="T73" fmla="*/ 0 h 20000"/>
                <a:gd name="T74" fmla="*/ 0 w 20000"/>
                <a:gd name="T75" fmla="*/ 0 h 20000"/>
                <a:gd name="T76" fmla="*/ 0 w 20000"/>
                <a:gd name="T77" fmla="*/ 0 h 20000"/>
                <a:gd name="T78" fmla="*/ 0 w 20000"/>
                <a:gd name="T79" fmla="*/ 0 h 20000"/>
                <a:gd name="T80" fmla="*/ 0 w 20000"/>
                <a:gd name="T81" fmla="*/ 0 h 20000"/>
                <a:gd name="T82" fmla="*/ 0 w 20000"/>
                <a:gd name="T83" fmla="*/ 0 h 20000"/>
                <a:gd name="T84" fmla="*/ 0 w 20000"/>
                <a:gd name="T85" fmla="*/ 0 h 20000"/>
                <a:gd name="T86" fmla="*/ 0 w 20000"/>
                <a:gd name="T87" fmla="*/ 0 h 20000"/>
                <a:gd name="T88" fmla="*/ 0 w 20000"/>
                <a:gd name="T89" fmla="*/ 0 h 20000"/>
                <a:gd name="T90" fmla="*/ 0 w 20000"/>
                <a:gd name="T91" fmla="*/ 0 h 20000"/>
                <a:gd name="T92" fmla="*/ 0 w 20000"/>
                <a:gd name="T93" fmla="*/ 0 h 20000"/>
                <a:gd name="T94" fmla="*/ 0 w 20000"/>
                <a:gd name="T95" fmla="*/ 0 h 20000"/>
                <a:gd name="T96" fmla="*/ 0 w 20000"/>
                <a:gd name="T97" fmla="*/ 0 h 20000"/>
                <a:gd name="T98" fmla="*/ 0 w 20000"/>
                <a:gd name="T99" fmla="*/ 0 h 20000"/>
                <a:gd name="T100" fmla="*/ 0 w 20000"/>
                <a:gd name="T101" fmla="*/ 0 h 20000"/>
                <a:gd name="T102" fmla="*/ 0 w 20000"/>
                <a:gd name="T103" fmla="*/ 0 h 20000"/>
                <a:gd name="T104" fmla="*/ 0 w 20000"/>
                <a:gd name="T105" fmla="*/ 0 h 200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0000"/>
                <a:gd name="T160" fmla="*/ 0 h 20000"/>
                <a:gd name="T161" fmla="*/ 20000 w 20000"/>
                <a:gd name="T162" fmla="*/ 20000 h 200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0000" h="20000">
                  <a:moveTo>
                    <a:pt x="4224" y="19380"/>
                  </a:moveTo>
                  <a:lnTo>
                    <a:pt x="4112" y="19638"/>
                  </a:lnTo>
                  <a:lnTo>
                    <a:pt x="3972" y="19638"/>
                  </a:lnTo>
                  <a:lnTo>
                    <a:pt x="3497" y="19380"/>
                  </a:lnTo>
                  <a:lnTo>
                    <a:pt x="3301" y="19380"/>
                  </a:lnTo>
                  <a:lnTo>
                    <a:pt x="2909" y="19018"/>
                  </a:lnTo>
                  <a:lnTo>
                    <a:pt x="2685" y="19018"/>
                  </a:lnTo>
                  <a:lnTo>
                    <a:pt x="2685" y="18760"/>
                  </a:lnTo>
                  <a:lnTo>
                    <a:pt x="2545" y="18398"/>
                  </a:lnTo>
                  <a:lnTo>
                    <a:pt x="2294" y="18398"/>
                  </a:lnTo>
                  <a:lnTo>
                    <a:pt x="2294" y="18140"/>
                  </a:lnTo>
                  <a:lnTo>
                    <a:pt x="1790" y="17829"/>
                  </a:lnTo>
                  <a:lnTo>
                    <a:pt x="1483" y="17209"/>
                  </a:lnTo>
                  <a:lnTo>
                    <a:pt x="1007" y="16951"/>
                  </a:lnTo>
                  <a:lnTo>
                    <a:pt x="867" y="16589"/>
                  </a:lnTo>
                  <a:lnTo>
                    <a:pt x="867" y="16021"/>
                  </a:lnTo>
                  <a:lnTo>
                    <a:pt x="671" y="15659"/>
                  </a:lnTo>
                  <a:lnTo>
                    <a:pt x="671" y="15401"/>
                  </a:lnTo>
                  <a:lnTo>
                    <a:pt x="420" y="15039"/>
                  </a:lnTo>
                  <a:lnTo>
                    <a:pt x="140" y="14470"/>
                  </a:lnTo>
                  <a:lnTo>
                    <a:pt x="0" y="14212"/>
                  </a:lnTo>
                  <a:lnTo>
                    <a:pt x="0" y="9561"/>
                  </a:lnTo>
                  <a:lnTo>
                    <a:pt x="140" y="9199"/>
                  </a:lnTo>
                  <a:lnTo>
                    <a:pt x="140" y="8372"/>
                  </a:lnTo>
                  <a:lnTo>
                    <a:pt x="420" y="8010"/>
                  </a:lnTo>
                  <a:lnTo>
                    <a:pt x="420" y="7649"/>
                  </a:lnTo>
                  <a:lnTo>
                    <a:pt x="671" y="7132"/>
                  </a:lnTo>
                  <a:lnTo>
                    <a:pt x="671" y="6098"/>
                  </a:lnTo>
                  <a:lnTo>
                    <a:pt x="867" y="6098"/>
                  </a:lnTo>
                  <a:lnTo>
                    <a:pt x="867" y="4651"/>
                  </a:lnTo>
                  <a:lnTo>
                    <a:pt x="1007" y="4289"/>
                  </a:lnTo>
                  <a:lnTo>
                    <a:pt x="1231" y="3721"/>
                  </a:lnTo>
                  <a:lnTo>
                    <a:pt x="2098" y="2481"/>
                  </a:lnTo>
                  <a:lnTo>
                    <a:pt x="2294" y="2481"/>
                  </a:lnTo>
                  <a:lnTo>
                    <a:pt x="2294" y="2222"/>
                  </a:lnTo>
                  <a:lnTo>
                    <a:pt x="2545" y="1912"/>
                  </a:lnTo>
                  <a:lnTo>
                    <a:pt x="2685" y="1912"/>
                  </a:lnTo>
                  <a:lnTo>
                    <a:pt x="2909" y="1189"/>
                  </a:lnTo>
                  <a:lnTo>
                    <a:pt x="3105" y="1189"/>
                  </a:lnTo>
                  <a:lnTo>
                    <a:pt x="3105" y="930"/>
                  </a:lnTo>
                  <a:lnTo>
                    <a:pt x="3301" y="930"/>
                  </a:lnTo>
                  <a:lnTo>
                    <a:pt x="3301" y="672"/>
                  </a:lnTo>
                  <a:lnTo>
                    <a:pt x="3497" y="672"/>
                  </a:lnTo>
                  <a:lnTo>
                    <a:pt x="3497" y="362"/>
                  </a:lnTo>
                  <a:lnTo>
                    <a:pt x="3748" y="362"/>
                  </a:lnTo>
                  <a:lnTo>
                    <a:pt x="3748" y="930"/>
                  </a:lnTo>
                  <a:lnTo>
                    <a:pt x="3497" y="1189"/>
                  </a:lnTo>
                  <a:lnTo>
                    <a:pt x="3497" y="2481"/>
                  </a:lnTo>
                  <a:lnTo>
                    <a:pt x="3301" y="2481"/>
                  </a:lnTo>
                  <a:lnTo>
                    <a:pt x="3301" y="6822"/>
                  </a:lnTo>
                  <a:lnTo>
                    <a:pt x="3497" y="7132"/>
                  </a:lnTo>
                  <a:lnTo>
                    <a:pt x="3497" y="7390"/>
                  </a:lnTo>
                  <a:lnTo>
                    <a:pt x="3748" y="7390"/>
                  </a:lnTo>
                  <a:lnTo>
                    <a:pt x="3748" y="7649"/>
                  </a:lnTo>
                  <a:lnTo>
                    <a:pt x="3972" y="7649"/>
                  </a:lnTo>
                  <a:lnTo>
                    <a:pt x="3972" y="8372"/>
                  </a:lnTo>
                  <a:lnTo>
                    <a:pt x="4364" y="8372"/>
                  </a:lnTo>
                  <a:lnTo>
                    <a:pt x="4364" y="8010"/>
                  </a:lnTo>
                  <a:lnTo>
                    <a:pt x="4783" y="8010"/>
                  </a:lnTo>
                  <a:lnTo>
                    <a:pt x="4979" y="7649"/>
                  </a:lnTo>
                  <a:lnTo>
                    <a:pt x="5147" y="7390"/>
                  </a:lnTo>
                  <a:lnTo>
                    <a:pt x="5790" y="7390"/>
                  </a:lnTo>
                  <a:lnTo>
                    <a:pt x="5790" y="7132"/>
                  </a:lnTo>
                  <a:lnTo>
                    <a:pt x="6042" y="6822"/>
                  </a:lnTo>
                  <a:lnTo>
                    <a:pt x="6462" y="6460"/>
                  </a:lnTo>
                  <a:lnTo>
                    <a:pt x="6657" y="6098"/>
                  </a:lnTo>
                  <a:lnTo>
                    <a:pt x="6657" y="5840"/>
                  </a:lnTo>
                  <a:lnTo>
                    <a:pt x="6825" y="5840"/>
                  </a:lnTo>
                  <a:lnTo>
                    <a:pt x="6825" y="4910"/>
                  </a:lnTo>
                  <a:lnTo>
                    <a:pt x="7105" y="4910"/>
                  </a:lnTo>
                  <a:lnTo>
                    <a:pt x="7273" y="4651"/>
                  </a:lnTo>
                  <a:lnTo>
                    <a:pt x="7273" y="3101"/>
                  </a:lnTo>
                  <a:lnTo>
                    <a:pt x="7105" y="3101"/>
                  </a:lnTo>
                  <a:lnTo>
                    <a:pt x="7105" y="2481"/>
                  </a:lnTo>
                  <a:lnTo>
                    <a:pt x="6825" y="2222"/>
                  </a:lnTo>
                  <a:lnTo>
                    <a:pt x="6825" y="1550"/>
                  </a:lnTo>
                  <a:lnTo>
                    <a:pt x="6657" y="1189"/>
                  </a:lnTo>
                  <a:lnTo>
                    <a:pt x="6657" y="672"/>
                  </a:lnTo>
                  <a:lnTo>
                    <a:pt x="6462" y="362"/>
                  </a:lnTo>
                  <a:lnTo>
                    <a:pt x="6462" y="0"/>
                  </a:lnTo>
                  <a:lnTo>
                    <a:pt x="7413" y="0"/>
                  </a:lnTo>
                  <a:lnTo>
                    <a:pt x="7664" y="362"/>
                  </a:lnTo>
                  <a:lnTo>
                    <a:pt x="8336" y="362"/>
                  </a:lnTo>
                  <a:lnTo>
                    <a:pt x="8476" y="672"/>
                  </a:lnTo>
                  <a:lnTo>
                    <a:pt x="9343" y="672"/>
                  </a:lnTo>
                  <a:lnTo>
                    <a:pt x="9343" y="930"/>
                  </a:lnTo>
                  <a:lnTo>
                    <a:pt x="9706" y="930"/>
                  </a:lnTo>
                  <a:lnTo>
                    <a:pt x="9706" y="1189"/>
                  </a:lnTo>
                  <a:lnTo>
                    <a:pt x="10154" y="1189"/>
                  </a:lnTo>
                  <a:lnTo>
                    <a:pt x="10154" y="1550"/>
                  </a:lnTo>
                  <a:lnTo>
                    <a:pt x="10434" y="1550"/>
                  </a:lnTo>
                  <a:lnTo>
                    <a:pt x="10629" y="1912"/>
                  </a:lnTo>
                  <a:lnTo>
                    <a:pt x="10629" y="2222"/>
                  </a:lnTo>
                  <a:lnTo>
                    <a:pt x="10881" y="2222"/>
                  </a:lnTo>
                  <a:lnTo>
                    <a:pt x="10881" y="2739"/>
                  </a:lnTo>
                  <a:lnTo>
                    <a:pt x="11021" y="2739"/>
                  </a:lnTo>
                  <a:lnTo>
                    <a:pt x="11021" y="3463"/>
                  </a:lnTo>
                  <a:lnTo>
                    <a:pt x="11245" y="3463"/>
                  </a:lnTo>
                  <a:lnTo>
                    <a:pt x="11245" y="3721"/>
                  </a:lnTo>
                  <a:lnTo>
                    <a:pt x="11497" y="4031"/>
                  </a:lnTo>
                  <a:lnTo>
                    <a:pt x="11497" y="4651"/>
                  </a:lnTo>
                  <a:lnTo>
                    <a:pt x="11692" y="4910"/>
                  </a:lnTo>
                  <a:lnTo>
                    <a:pt x="11692" y="8630"/>
                  </a:lnTo>
                  <a:lnTo>
                    <a:pt x="11692" y="8010"/>
                  </a:lnTo>
                  <a:lnTo>
                    <a:pt x="11832" y="8010"/>
                  </a:lnTo>
                  <a:lnTo>
                    <a:pt x="12112" y="7649"/>
                  </a:lnTo>
                  <a:lnTo>
                    <a:pt x="12252" y="7649"/>
                  </a:lnTo>
                  <a:lnTo>
                    <a:pt x="12252" y="7390"/>
                  </a:lnTo>
                  <a:lnTo>
                    <a:pt x="12559" y="7390"/>
                  </a:lnTo>
                  <a:lnTo>
                    <a:pt x="12559" y="7132"/>
                  </a:lnTo>
                  <a:lnTo>
                    <a:pt x="12699" y="7132"/>
                  </a:lnTo>
                  <a:lnTo>
                    <a:pt x="12699" y="6822"/>
                  </a:lnTo>
                  <a:lnTo>
                    <a:pt x="12923" y="6460"/>
                  </a:lnTo>
                  <a:lnTo>
                    <a:pt x="13175" y="6098"/>
                  </a:lnTo>
                  <a:lnTo>
                    <a:pt x="13175" y="5581"/>
                  </a:lnTo>
                  <a:lnTo>
                    <a:pt x="13371" y="5581"/>
                  </a:lnTo>
                  <a:lnTo>
                    <a:pt x="13371" y="4651"/>
                  </a:lnTo>
                  <a:lnTo>
                    <a:pt x="13510" y="4289"/>
                  </a:lnTo>
                  <a:lnTo>
                    <a:pt x="13510" y="3721"/>
                  </a:lnTo>
                  <a:lnTo>
                    <a:pt x="13371" y="3463"/>
                  </a:lnTo>
                  <a:lnTo>
                    <a:pt x="13371" y="2481"/>
                  </a:lnTo>
                  <a:lnTo>
                    <a:pt x="13175" y="2481"/>
                  </a:lnTo>
                  <a:lnTo>
                    <a:pt x="13175" y="1550"/>
                  </a:lnTo>
                  <a:lnTo>
                    <a:pt x="12923" y="1550"/>
                  </a:lnTo>
                  <a:lnTo>
                    <a:pt x="12923" y="1189"/>
                  </a:lnTo>
                  <a:lnTo>
                    <a:pt x="13371" y="1189"/>
                  </a:lnTo>
                  <a:lnTo>
                    <a:pt x="13371" y="1550"/>
                  </a:lnTo>
                  <a:lnTo>
                    <a:pt x="13762" y="1550"/>
                  </a:lnTo>
                  <a:lnTo>
                    <a:pt x="13930" y="1912"/>
                  </a:lnTo>
                  <a:lnTo>
                    <a:pt x="14322" y="1912"/>
                  </a:lnTo>
                  <a:lnTo>
                    <a:pt x="14322" y="2222"/>
                  </a:lnTo>
                  <a:lnTo>
                    <a:pt x="14601" y="2222"/>
                  </a:lnTo>
                  <a:lnTo>
                    <a:pt x="14853" y="2481"/>
                  </a:lnTo>
                  <a:lnTo>
                    <a:pt x="15049" y="2481"/>
                  </a:lnTo>
                  <a:lnTo>
                    <a:pt x="15049" y="2739"/>
                  </a:lnTo>
                  <a:lnTo>
                    <a:pt x="15161" y="3101"/>
                  </a:lnTo>
                  <a:lnTo>
                    <a:pt x="15161" y="3463"/>
                  </a:lnTo>
                  <a:lnTo>
                    <a:pt x="15441" y="3463"/>
                  </a:lnTo>
                  <a:lnTo>
                    <a:pt x="15664" y="3721"/>
                  </a:lnTo>
                  <a:lnTo>
                    <a:pt x="15664" y="4031"/>
                  </a:lnTo>
                  <a:lnTo>
                    <a:pt x="15804" y="4289"/>
                  </a:lnTo>
                  <a:lnTo>
                    <a:pt x="15804" y="4651"/>
                  </a:lnTo>
                  <a:lnTo>
                    <a:pt x="16000" y="4651"/>
                  </a:lnTo>
                  <a:lnTo>
                    <a:pt x="16000" y="5840"/>
                  </a:lnTo>
                  <a:lnTo>
                    <a:pt x="16224" y="6098"/>
                  </a:lnTo>
                  <a:lnTo>
                    <a:pt x="16224" y="6822"/>
                  </a:lnTo>
                  <a:lnTo>
                    <a:pt x="16476" y="7132"/>
                  </a:lnTo>
                  <a:lnTo>
                    <a:pt x="16476" y="8372"/>
                  </a:lnTo>
                  <a:lnTo>
                    <a:pt x="16476" y="7649"/>
                  </a:lnTo>
                  <a:lnTo>
                    <a:pt x="16671" y="7649"/>
                  </a:lnTo>
                  <a:lnTo>
                    <a:pt x="16671" y="7390"/>
                  </a:lnTo>
                  <a:lnTo>
                    <a:pt x="16839" y="7390"/>
                  </a:lnTo>
                  <a:lnTo>
                    <a:pt x="17119" y="7132"/>
                  </a:lnTo>
                  <a:lnTo>
                    <a:pt x="17343" y="7132"/>
                  </a:lnTo>
                  <a:lnTo>
                    <a:pt x="17343" y="6822"/>
                  </a:lnTo>
                  <a:lnTo>
                    <a:pt x="17678" y="6822"/>
                  </a:lnTo>
                  <a:lnTo>
                    <a:pt x="17678" y="6460"/>
                  </a:lnTo>
                  <a:lnTo>
                    <a:pt x="17902" y="6460"/>
                  </a:lnTo>
                  <a:lnTo>
                    <a:pt x="18154" y="6098"/>
                  </a:lnTo>
                  <a:lnTo>
                    <a:pt x="18154" y="5840"/>
                  </a:lnTo>
                  <a:lnTo>
                    <a:pt x="18490" y="5271"/>
                  </a:lnTo>
                  <a:lnTo>
                    <a:pt x="18965" y="4910"/>
                  </a:lnTo>
                  <a:lnTo>
                    <a:pt x="18965" y="4651"/>
                  </a:lnTo>
                  <a:lnTo>
                    <a:pt x="19161" y="4651"/>
                  </a:lnTo>
                  <a:lnTo>
                    <a:pt x="19161" y="3101"/>
                  </a:lnTo>
                  <a:lnTo>
                    <a:pt x="19357" y="3101"/>
                  </a:lnTo>
                  <a:lnTo>
                    <a:pt x="19357" y="3463"/>
                  </a:lnTo>
                  <a:lnTo>
                    <a:pt x="19608" y="3463"/>
                  </a:lnTo>
                  <a:lnTo>
                    <a:pt x="19608" y="3721"/>
                  </a:lnTo>
                  <a:lnTo>
                    <a:pt x="19720" y="3721"/>
                  </a:lnTo>
                  <a:lnTo>
                    <a:pt x="19720" y="5581"/>
                  </a:lnTo>
                  <a:lnTo>
                    <a:pt x="19972" y="5840"/>
                  </a:lnTo>
                  <a:lnTo>
                    <a:pt x="19972" y="11421"/>
                  </a:lnTo>
                  <a:lnTo>
                    <a:pt x="19720" y="11680"/>
                  </a:lnTo>
                  <a:lnTo>
                    <a:pt x="19720" y="12403"/>
                  </a:lnTo>
                  <a:lnTo>
                    <a:pt x="19608" y="12661"/>
                  </a:lnTo>
                  <a:lnTo>
                    <a:pt x="19608" y="12920"/>
                  </a:lnTo>
                  <a:lnTo>
                    <a:pt x="19357" y="12920"/>
                  </a:lnTo>
                  <a:lnTo>
                    <a:pt x="19357" y="13592"/>
                  </a:lnTo>
                  <a:lnTo>
                    <a:pt x="19161" y="13850"/>
                  </a:lnTo>
                  <a:lnTo>
                    <a:pt x="19161" y="14212"/>
                  </a:lnTo>
                  <a:lnTo>
                    <a:pt x="18965" y="14212"/>
                  </a:lnTo>
                  <a:lnTo>
                    <a:pt x="18965" y="14470"/>
                  </a:lnTo>
                  <a:lnTo>
                    <a:pt x="18797" y="14470"/>
                  </a:lnTo>
                  <a:lnTo>
                    <a:pt x="18490" y="15039"/>
                  </a:lnTo>
                  <a:lnTo>
                    <a:pt x="18350" y="15401"/>
                  </a:lnTo>
                  <a:lnTo>
                    <a:pt x="18350" y="15659"/>
                  </a:lnTo>
                  <a:lnTo>
                    <a:pt x="17902" y="16021"/>
                  </a:lnTo>
                  <a:lnTo>
                    <a:pt x="17483" y="16589"/>
                  </a:lnTo>
                  <a:lnTo>
                    <a:pt x="17343" y="16589"/>
                  </a:lnTo>
                  <a:lnTo>
                    <a:pt x="17343" y="16951"/>
                  </a:lnTo>
                  <a:lnTo>
                    <a:pt x="17119" y="17209"/>
                  </a:lnTo>
                  <a:lnTo>
                    <a:pt x="16671" y="17209"/>
                  </a:lnTo>
                  <a:lnTo>
                    <a:pt x="16671" y="17571"/>
                  </a:lnTo>
                  <a:lnTo>
                    <a:pt x="16476" y="17571"/>
                  </a:lnTo>
                  <a:lnTo>
                    <a:pt x="16224" y="17829"/>
                  </a:lnTo>
                  <a:lnTo>
                    <a:pt x="15804" y="17829"/>
                  </a:lnTo>
                  <a:lnTo>
                    <a:pt x="15664" y="18140"/>
                  </a:lnTo>
                  <a:lnTo>
                    <a:pt x="13930" y="18140"/>
                  </a:lnTo>
                  <a:lnTo>
                    <a:pt x="13762" y="18398"/>
                  </a:lnTo>
                  <a:lnTo>
                    <a:pt x="12699" y="18398"/>
                  </a:lnTo>
                  <a:lnTo>
                    <a:pt x="12559" y="18760"/>
                  </a:lnTo>
                  <a:lnTo>
                    <a:pt x="12112" y="18760"/>
                  </a:lnTo>
                  <a:lnTo>
                    <a:pt x="12112" y="19018"/>
                  </a:lnTo>
                  <a:lnTo>
                    <a:pt x="11692" y="19018"/>
                  </a:lnTo>
                  <a:lnTo>
                    <a:pt x="11692" y="19380"/>
                  </a:lnTo>
                  <a:lnTo>
                    <a:pt x="11021" y="19380"/>
                  </a:lnTo>
                  <a:lnTo>
                    <a:pt x="10881" y="19638"/>
                  </a:lnTo>
                  <a:lnTo>
                    <a:pt x="9343" y="19638"/>
                  </a:lnTo>
                  <a:lnTo>
                    <a:pt x="9343" y="19948"/>
                  </a:lnTo>
                  <a:lnTo>
                    <a:pt x="7413" y="19948"/>
                  </a:lnTo>
                  <a:lnTo>
                    <a:pt x="7273" y="19638"/>
                  </a:lnTo>
                  <a:lnTo>
                    <a:pt x="7105" y="19638"/>
                  </a:lnTo>
                  <a:lnTo>
                    <a:pt x="4224" y="1938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round/>
                  <a:headEnd type="none" w="sm" len="med"/>
                  <a:tailEnd type="none" w="sm" len="med"/>
                </a14:hiddenLine>
              </a:ext>
            </a:extLst>
          </p:spPr>
          <p:txBody>
            <a:bodyPr lIns="127581" tIns="63797" rIns="127581" bIns="63797"/>
            <a:lstStyle>
              <a:lvl1pPr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3215" name="Oval 38"/>
            <p:cNvSpPr>
              <a:spLocks noChangeArrowheads="1"/>
            </p:cNvSpPr>
            <p:nvPr/>
          </p:nvSpPr>
          <p:spPr bwMode="auto">
            <a:xfrm>
              <a:off x="4085" y="709"/>
              <a:ext cx="129" cy="31"/>
            </a:xfrm>
            <a:prstGeom prst="ellips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7581" tIns="63797" rIns="127581" bIns="63797"/>
            <a:lstStyle>
              <a:lvl1pPr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ru-RU" altLang="ru-RU">
                <a:latin typeface="Calibri" pitchFamily="34" charset="0"/>
              </a:endParaRPr>
            </a:p>
          </p:txBody>
        </p:sp>
        <p:sp>
          <p:nvSpPr>
            <p:cNvPr id="2" name="Rectangle 39"/>
            <p:cNvSpPr>
              <a:spLocks noChangeArrowheads="1"/>
            </p:cNvSpPr>
            <p:nvPr/>
          </p:nvSpPr>
          <p:spPr bwMode="auto">
            <a:xfrm>
              <a:off x="4059" y="671"/>
              <a:ext cx="180" cy="80"/>
            </a:xfrm>
            <a:prstGeom prst="rect">
              <a:avLst/>
            </a:prstGeom>
            <a:noFill/>
            <a:ln w="25400" algn="ctr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127581" tIns="63797" rIns="127581" bIns="63797" anchor="ctr"/>
            <a:lstStyle>
              <a:lvl1pPr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ru-RU" altLang="ru-RU">
                <a:latin typeface="Calibri" pitchFamily="34" charset="0"/>
              </a:endParaRPr>
            </a:p>
          </p:txBody>
        </p:sp>
      </p:grpSp>
      <p:sp>
        <p:nvSpPr>
          <p:cNvPr id="3087" name="Oval 31"/>
          <p:cNvSpPr>
            <a:spLocks noChangeArrowheads="1"/>
          </p:cNvSpPr>
          <p:nvPr/>
        </p:nvSpPr>
        <p:spPr bwMode="auto">
          <a:xfrm>
            <a:off x="165100" y="7697788"/>
            <a:ext cx="330200" cy="290512"/>
          </a:xfrm>
          <a:prstGeom prst="ellipse">
            <a:avLst/>
          </a:prstGeom>
          <a:solidFill>
            <a:schemeClr val="bg1"/>
          </a:solidFill>
          <a:ln w="57150">
            <a:solidFill>
              <a:srgbClr val="FF0000"/>
            </a:solidFill>
            <a:round/>
            <a:headEnd/>
            <a:tailEnd/>
          </a:ln>
        </p:spPr>
        <p:txBody>
          <a:bodyPr wrap="none" lIns="178800" tIns="89403" rIns="178800" bIns="89403" anchor="ctr"/>
          <a:lstStyle>
            <a:lvl1pPr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7907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7907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7907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7907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ru-RU" altLang="ru-RU" sz="1500" b="1">
                <a:latin typeface="Times New Roman" pitchFamily="18" charset="0"/>
                <a:cs typeface="Times New Roman" pitchFamily="18" charset="0"/>
              </a:rPr>
              <a:t>Т</a:t>
            </a:r>
          </a:p>
        </p:txBody>
      </p:sp>
      <p:sp>
        <p:nvSpPr>
          <p:cNvPr id="3088" name="Text Box 1606"/>
          <p:cNvSpPr txBox="1">
            <a:spLocks noChangeArrowheads="1"/>
          </p:cNvSpPr>
          <p:nvPr/>
        </p:nvSpPr>
        <p:spPr bwMode="auto">
          <a:xfrm>
            <a:off x="741363" y="7478713"/>
            <a:ext cx="2130425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06" tIns="45703" rIns="91406" bIns="45703">
            <a:spAutoFit/>
          </a:bodyPr>
          <a:lstStyle>
            <a:lvl1pPr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ru-RU" altLang="ru-RU" sz="900"/>
              <a:t>Вертолетная площадка или участок </a:t>
            </a:r>
          </a:p>
          <a:p>
            <a:pPr eaLnBrk="1" hangingPunct="1"/>
            <a:r>
              <a:rPr lang="ru-RU" altLang="ru-RU" sz="900"/>
              <a:t>местности пригодный для посадки</a:t>
            </a:r>
          </a:p>
          <a:p>
            <a:pPr eaLnBrk="1" hangingPunct="1"/>
            <a:r>
              <a:rPr lang="ru-RU" altLang="ru-RU" sz="900"/>
              <a:t>вертолета</a:t>
            </a:r>
          </a:p>
        </p:txBody>
      </p:sp>
      <p:grpSp>
        <p:nvGrpSpPr>
          <p:cNvPr id="4" name="Group 37"/>
          <p:cNvGrpSpPr>
            <a:grpSpLocks/>
          </p:cNvGrpSpPr>
          <p:nvPr/>
        </p:nvGrpSpPr>
        <p:grpSpPr bwMode="auto">
          <a:xfrm>
            <a:off x="165100" y="6740525"/>
            <a:ext cx="708025" cy="373063"/>
            <a:chOff x="2290" y="4020"/>
            <a:chExt cx="817" cy="315"/>
          </a:xfrm>
        </p:grpSpPr>
        <p:sp>
          <p:nvSpPr>
            <p:cNvPr id="3204" name="Rectangle 38"/>
            <p:cNvSpPr>
              <a:spLocks noChangeArrowheads="1"/>
            </p:cNvSpPr>
            <p:nvPr/>
          </p:nvSpPr>
          <p:spPr bwMode="auto">
            <a:xfrm>
              <a:off x="2702" y="4065"/>
              <a:ext cx="405" cy="27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24829" tIns="24829" rIns="24829" bIns="24829"/>
            <a:lstStyle>
              <a:lvl1pPr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/>
              <a:r>
                <a:rPr lang="ru-RU" altLang="ru-RU" sz="1100" b="1"/>
                <a:t>ФАП</a:t>
              </a:r>
            </a:p>
          </p:txBody>
        </p:sp>
        <p:grpSp>
          <p:nvGrpSpPr>
            <p:cNvPr id="5" name="Group 39"/>
            <p:cNvGrpSpPr>
              <a:grpSpLocks/>
            </p:cNvGrpSpPr>
            <p:nvPr/>
          </p:nvGrpSpPr>
          <p:grpSpPr bwMode="auto">
            <a:xfrm>
              <a:off x="2290" y="4020"/>
              <a:ext cx="545" cy="210"/>
              <a:chOff x="3288" y="3929"/>
              <a:chExt cx="479" cy="210"/>
            </a:xfrm>
          </p:grpSpPr>
          <p:grpSp>
            <p:nvGrpSpPr>
              <p:cNvPr id="6" name="Group 40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0"/>
                <a:chOff x="0" y="1"/>
                <a:chExt cx="20000" cy="19999"/>
              </a:xfrm>
            </p:grpSpPr>
            <p:sp>
              <p:nvSpPr>
                <p:cNvPr id="3208" name="Rectangle 41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27939" tIns="63973" rIns="127939" bIns="63973"/>
                <a:lstStyle>
                  <a:lvl1pPr defTabSz="1279525" eaLnBrk="0" hangingPunct="0"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defTabSz="1279525" eaLnBrk="0" hangingPunct="0"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defTabSz="1279525" eaLnBrk="0" hangingPunct="0"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defTabSz="1279525" eaLnBrk="0" hangingPunct="0"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defTabSz="1279525" eaLnBrk="0" hangingPunct="0"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ru-RU" altLang="ru-RU">
                    <a:latin typeface="Calibri" pitchFamily="34" charset="0"/>
                  </a:endParaRPr>
                </a:p>
              </p:txBody>
            </p:sp>
            <p:sp>
              <p:nvSpPr>
                <p:cNvPr id="3209" name="Line 42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210" name="Line 43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7" name="Group 44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3212" name="Line 45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3213" name="Line 46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3207" name="Line 47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3090" name="Text Box 49"/>
          <p:cNvSpPr txBox="1">
            <a:spLocks noChangeArrowheads="1"/>
          </p:cNvSpPr>
          <p:nvPr/>
        </p:nvSpPr>
        <p:spPr bwMode="auto">
          <a:xfrm>
            <a:off x="884238" y="8232775"/>
            <a:ext cx="2376487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143" tIns="37570" rIns="75143" bIns="37570">
            <a:spAutoFit/>
          </a:bodyPr>
          <a:lstStyle>
            <a:lvl1pPr defTabSz="750888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750888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750888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750888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750888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7508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7508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7508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7508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just" eaLnBrk="1" hangingPunct="1">
              <a:buClr>
                <a:srgbClr val="000000"/>
              </a:buClr>
              <a:buSzPct val="100000"/>
              <a:buFont typeface="Arial" charset="0"/>
              <a:buNone/>
            </a:pPr>
            <a:r>
              <a:rPr lang="ru-RU" altLang="ru-RU" sz="1000" b="1"/>
              <a:t>Участок дороги с наиболее вероятным риском возникновения ДТП.</a:t>
            </a:r>
          </a:p>
        </p:txBody>
      </p:sp>
      <p:sp>
        <p:nvSpPr>
          <p:cNvPr id="3091" name="Line 52"/>
          <p:cNvSpPr>
            <a:spLocks noChangeShapeType="1"/>
          </p:cNvSpPr>
          <p:nvPr/>
        </p:nvSpPr>
        <p:spPr bwMode="auto">
          <a:xfrm>
            <a:off x="92075" y="9074150"/>
            <a:ext cx="498475" cy="0"/>
          </a:xfrm>
          <a:prstGeom prst="line">
            <a:avLst/>
          </a:prstGeom>
          <a:noFill/>
          <a:ln w="28575">
            <a:solidFill>
              <a:srgbClr val="0000FF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65306" tIns="32653" rIns="65306" bIns="32653"/>
          <a:lstStyle/>
          <a:p>
            <a:endParaRPr lang="ru-RU"/>
          </a:p>
        </p:txBody>
      </p:sp>
      <p:sp>
        <p:nvSpPr>
          <p:cNvPr id="3092" name="Text Box 53"/>
          <p:cNvSpPr txBox="1">
            <a:spLocks noChangeArrowheads="1"/>
          </p:cNvSpPr>
          <p:nvPr/>
        </p:nvSpPr>
        <p:spPr bwMode="auto">
          <a:xfrm>
            <a:off x="884238" y="8990013"/>
            <a:ext cx="2027237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3677" tIns="26836" rIns="53677" bIns="26836">
            <a:spAutoFit/>
          </a:bodyPr>
          <a:lstStyle>
            <a:lvl1pPr defTabSz="538163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538163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538163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538163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538163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5381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5381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5381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5381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Arial" charset="0"/>
              <a:buNone/>
            </a:pPr>
            <a:r>
              <a:rPr lang="ru-RU" altLang="ru-RU" sz="1000" b="1"/>
              <a:t>Зона ответственности ДПС</a:t>
            </a:r>
          </a:p>
        </p:txBody>
      </p:sp>
      <p:sp>
        <p:nvSpPr>
          <p:cNvPr id="3093" name="Oval 82"/>
          <p:cNvSpPr>
            <a:spLocks noChangeArrowheads="1"/>
          </p:cNvSpPr>
          <p:nvPr/>
        </p:nvSpPr>
        <p:spPr bwMode="auto">
          <a:xfrm>
            <a:off x="92075" y="8315325"/>
            <a:ext cx="652463" cy="422275"/>
          </a:xfrm>
          <a:prstGeom prst="ellipse">
            <a:avLst/>
          </a:prstGeom>
          <a:solidFill>
            <a:srgbClr val="FF0000">
              <a:alpha val="50195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lIns="79438" tIns="39719" rIns="79438" bIns="39719" anchor="ctr"/>
          <a:lstStyle>
            <a:lvl1pPr defTabSz="546100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546100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546100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546100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546100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5461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5461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5461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5461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Arial" charset="0"/>
              <a:buNone/>
            </a:pPr>
            <a:endParaRPr lang="ru-RU" altLang="ru-RU" sz="1000" b="1"/>
          </a:p>
        </p:txBody>
      </p:sp>
      <p:sp>
        <p:nvSpPr>
          <p:cNvPr id="3094" name="Line 52"/>
          <p:cNvSpPr>
            <a:spLocks noChangeShapeType="1"/>
          </p:cNvSpPr>
          <p:nvPr/>
        </p:nvSpPr>
        <p:spPr bwMode="auto">
          <a:xfrm>
            <a:off x="174625" y="9458325"/>
            <a:ext cx="514350" cy="0"/>
          </a:xfrm>
          <a:prstGeom prst="line">
            <a:avLst/>
          </a:prstGeom>
          <a:noFill/>
          <a:ln w="57150">
            <a:solidFill>
              <a:srgbClr val="00CC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095" name="Text Box 53"/>
          <p:cNvSpPr txBox="1">
            <a:spLocks noChangeArrowheads="1"/>
          </p:cNvSpPr>
          <p:nvPr/>
        </p:nvSpPr>
        <p:spPr bwMode="auto">
          <a:xfrm>
            <a:off x="966788" y="9312275"/>
            <a:ext cx="1958975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7336" tIns="43663" rIns="87336" bIns="43663">
            <a:spAutoFit/>
          </a:bodyPr>
          <a:lstStyle>
            <a:lvl1pPr defTabSz="877888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877888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877888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877888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877888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8778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8778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8778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87788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Arial" charset="0"/>
              <a:buNone/>
            </a:pPr>
            <a:r>
              <a:rPr lang="ru-RU" altLang="ru-RU" sz="1000" b="1"/>
              <a:t>Маршрут эвакуации</a:t>
            </a:r>
          </a:p>
        </p:txBody>
      </p:sp>
      <p:graphicFrame>
        <p:nvGraphicFramePr>
          <p:cNvPr id="3216" name="Group 14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8101337"/>
              </p:ext>
            </p:extLst>
          </p:nvPr>
        </p:nvGraphicFramePr>
        <p:xfrm>
          <a:off x="4816475" y="7927975"/>
          <a:ext cx="7624763" cy="1679842"/>
        </p:xfrm>
        <a:graphic>
          <a:graphicData uri="http://schemas.openxmlformats.org/drawingml/2006/table">
            <a:tbl>
              <a:tblPr/>
              <a:tblGrid>
                <a:gridCol w="712788"/>
                <a:gridCol w="863600"/>
                <a:gridCol w="720725"/>
                <a:gridCol w="1655762"/>
                <a:gridCol w="1368425"/>
                <a:gridCol w="2303463"/>
              </a:tblGrid>
              <a:tr h="264934">
                <a:tc gridSpan="5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Статистика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27832" marR="127832" marT="63904" marB="6390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Оценка риска возникновения ЧС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27832" marR="127832" marT="63904" marB="6390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326946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2014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27832" marR="127832" marT="63904" marB="6390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2015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27832" marR="127832" marT="63904" marB="6390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2016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27832" marR="127832" marT="63904" marB="6390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2017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27832" marR="127832" marT="63904" marB="6390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2018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27832" marR="127832" marT="63904" marB="6390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08769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 данных</a:t>
                      </a:r>
                    </a:p>
                  </a:txBody>
                  <a:tcPr marL="127832" marR="127832" marT="63904" marB="6390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 данных </a:t>
                      </a:r>
                    </a:p>
                  </a:txBody>
                  <a:tcPr marL="127832" marR="127832" marT="63904" marB="6390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 данных</a:t>
                      </a:r>
                    </a:p>
                  </a:txBody>
                  <a:tcPr marL="127832" marR="127832" marT="63904" marB="6390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территории района зафиксировано 31 ДТП, 45 пострадавших из них 3- погибших, 10 -спасено. ЧС-0</a:t>
                      </a:r>
                    </a:p>
                  </a:txBody>
                  <a:tcPr marL="127832" marR="127832" marT="63904" marB="6390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территории района зафиксировано 25 ДТП, 37 пострадавших из них 4 - погибших, 10 -спасено. ЧС-0</a:t>
                      </a:r>
                    </a:p>
                  </a:txBody>
                  <a:tcPr marL="127832" marR="127832" marT="63904" marB="6390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Исходя из частоты возникновения ДТП следует, что сохраняется не высокая вероятность возникновения ДТП на участке автодороги Волгодонск-Дубравный , наиболее вероятное возникновение ДТП на мосту через р.Дон, опасные факторы туман, гололед</a:t>
                      </a:r>
                    </a:p>
                  </a:txBody>
                  <a:tcPr marL="127832" marR="127832" marT="63904" marB="6390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</a:tbl>
          </a:graphicData>
        </a:graphic>
      </p:graphicFrame>
      <p:sp>
        <p:nvSpPr>
          <p:cNvPr id="3121" name="Line 223"/>
          <p:cNvSpPr>
            <a:spLocks noChangeShapeType="1"/>
          </p:cNvSpPr>
          <p:nvPr/>
        </p:nvSpPr>
        <p:spPr bwMode="auto">
          <a:xfrm flipH="1">
            <a:off x="3736975" y="4584700"/>
            <a:ext cx="1368425" cy="3311525"/>
          </a:xfrm>
          <a:prstGeom prst="line">
            <a:avLst/>
          </a:prstGeom>
          <a:noFill/>
          <a:ln w="47625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pic>
        <p:nvPicPr>
          <p:cNvPr id="3122" name="Picture 102" descr="роза ветров РО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216275"/>
            <a:ext cx="1431925" cy="1597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23" name="AutoShape 60"/>
          <p:cNvSpPr>
            <a:spLocks noChangeArrowheads="1"/>
          </p:cNvSpPr>
          <p:nvPr/>
        </p:nvSpPr>
        <p:spPr bwMode="auto">
          <a:xfrm>
            <a:off x="5032375" y="5953125"/>
            <a:ext cx="2578100" cy="1114425"/>
          </a:xfrm>
          <a:prstGeom prst="wedgeRectCallout">
            <a:avLst>
              <a:gd name="adj1" fmla="val -69398"/>
              <a:gd name="adj2" fmla="val -11537"/>
            </a:avLst>
          </a:prstGeom>
          <a:solidFill>
            <a:srgbClr val="FFCCCC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lIns="178934" tIns="89466" rIns="178934" bIns="89466"/>
          <a:lstStyle>
            <a:lvl1pPr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ru-RU" altLang="ru-RU" sz="1000">
                <a:latin typeface="Times New Roman" pitchFamily="18" charset="0"/>
              </a:rPr>
              <a:t>Аварийно-опасный участок дороги Протяженность – 2 км , покрытие – асфальт. В связи с нарушением ПДД превышение скоростного режима высокая вероятность возникновения ДТП.</a:t>
            </a:r>
          </a:p>
        </p:txBody>
      </p:sp>
      <p:sp>
        <p:nvSpPr>
          <p:cNvPr id="3124" name="AutoShape 226"/>
          <p:cNvSpPr>
            <a:spLocks noChangeArrowheads="1"/>
          </p:cNvSpPr>
          <p:nvPr/>
        </p:nvSpPr>
        <p:spPr bwMode="auto">
          <a:xfrm>
            <a:off x="5895975" y="4729163"/>
            <a:ext cx="2189163" cy="608012"/>
          </a:xfrm>
          <a:prstGeom prst="wedgeRectCallout">
            <a:avLst>
              <a:gd name="adj1" fmla="val -106199"/>
              <a:gd name="adj2" fmla="val 116319"/>
            </a:avLst>
          </a:prstGeom>
          <a:solidFill>
            <a:srgbClr val="FFFFFF"/>
          </a:solidFill>
          <a:ln w="9360">
            <a:solidFill>
              <a:srgbClr val="000000"/>
            </a:solidFill>
            <a:round/>
            <a:headEnd/>
            <a:tailEnd/>
          </a:ln>
        </p:spPr>
        <p:txBody>
          <a:bodyPr lIns="110160" tIns="55080" rIns="110160" bIns="55080"/>
          <a:lstStyle>
            <a:lvl1pPr defTabSz="449263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449263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449263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449263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449263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lnSpc>
                <a:spcPct val="81000"/>
              </a:lnSpc>
              <a:buClr>
                <a:srgbClr val="000000"/>
              </a:buClr>
              <a:buSzPct val="100000"/>
              <a:buFont typeface="Arial" charset="0"/>
              <a:buNone/>
            </a:pPr>
            <a:r>
              <a:rPr lang="en-GB" altLang="ru-RU" sz="1000">
                <a:solidFill>
                  <a:srgbClr val="000000"/>
                </a:solidFill>
                <a:latin typeface="Times New Roman" pitchFamily="18" charset="0"/>
              </a:rPr>
              <a:t>Протяженность дороги  от места возможной аварии  до лечебного центра составляет </a:t>
            </a:r>
            <a:r>
              <a:rPr lang="ru-RU" altLang="ru-RU" sz="1000">
                <a:solidFill>
                  <a:srgbClr val="000000"/>
                </a:solidFill>
                <a:latin typeface="Times New Roman" pitchFamily="18" charset="0"/>
              </a:rPr>
              <a:t> 5 </a:t>
            </a:r>
            <a:r>
              <a:rPr lang="en-GB" altLang="ru-RU" sz="1000">
                <a:solidFill>
                  <a:srgbClr val="000000"/>
                </a:solidFill>
                <a:latin typeface="Times New Roman" pitchFamily="18" charset="0"/>
              </a:rPr>
              <a:t>км.</a:t>
            </a:r>
          </a:p>
        </p:txBody>
      </p:sp>
      <p:sp>
        <p:nvSpPr>
          <p:cNvPr id="3125" name="Rectangle 124"/>
          <p:cNvSpPr>
            <a:spLocks noChangeArrowheads="1"/>
          </p:cNvSpPr>
          <p:nvPr/>
        </p:nvSpPr>
        <p:spPr bwMode="auto">
          <a:xfrm>
            <a:off x="8632825" y="6961188"/>
            <a:ext cx="4168775" cy="882650"/>
          </a:xfrm>
          <a:prstGeom prst="rect">
            <a:avLst/>
          </a:prstGeom>
          <a:solidFill>
            <a:srgbClr val="00FF00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lIns="53948" tIns="17984" rIns="17984" bIns="61141"/>
          <a:lstStyle>
            <a:lvl1pPr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20000"/>
              </a:spcBef>
            </a:pPr>
            <a:r>
              <a:rPr lang="ru-RU" altLang="ru-RU" sz="800">
                <a:latin typeface="Times New Roman" pitchFamily="18" charset="0"/>
              </a:rPr>
              <a:t> </a:t>
            </a:r>
            <a:r>
              <a:rPr lang="ru-RU" altLang="ru-RU" sz="1200" b="1">
                <a:latin typeface="Times New Roman" pitchFamily="18" charset="0"/>
              </a:rPr>
              <a:t>Характеристика автотранспортной сети района:</a:t>
            </a:r>
          </a:p>
          <a:p>
            <a:pPr eaLnBrk="1" hangingPunct="1">
              <a:spcBef>
                <a:spcPct val="20000"/>
              </a:spcBef>
            </a:pPr>
            <a:r>
              <a:rPr lang="ru-RU" altLang="ru-RU" sz="1200">
                <a:latin typeface="Times New Roman" pitchFamily="18" charset="0"/>
              </a:rPr>
              <a:t>Протяженность автодорог- дороги местного значения-39 км, в том числе дороги общего пользования 39,с асфальтным покрытием 39 км, с грунтовым покрытием 9км. </a:t>
            </a:r>
          </a:p>
        </p:txBody>
      </p:sp>
      <p:sp>
        <p:nvSpPr>
          <p:cNvPr id="3126" name="Rectangle 637"/>
          <p:cNvSpPr>
            <a:spLocks noChangeArrowheads="1"/>
          </p:cNvSpPr>
          <p:nvPr/>
        </p:nvSpPr>
        <p:spPr bwMode="auto">
          <a:xfrm>
            <a:off x="0" y="1631950"/>
            <a:ext cx="4032250" cy="431800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lIns="91406" tIns="45703" rIns="91406" bIns="45703" anchor="ctr"/>
          <a:lstStyle>
            <a:lvl1pPr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ru-RU" altLang="ru-RU" sz="1600">
                <a:solidFill>
                  <a:srgbClr val="000000"/>
                </a:solidFill>
                <a:cs typeface="Lucida Sans Unicode" pitchFamily="34" charset="0"/>
              </a:rPr>
              <a:t>Авиационная разведка  не проводится</a:t>
            </a:r>
          </a:p>
        </p:txBody>
      </p:sp>
      <p:sp>
        <p:nvSpPr>
          <p:cNvPr id="3127" name="Прямоугольник 122"/>
          <p:cNvSpPr>
            <a:spLocks noChangeArrowheads="1"/>
          </p:cNvSpPr>
          <p:nvPr/>
        </p:nvSpPr>
        <p:spPr bwMode="auto">
          <a:xfrm>
            <a:off x="5464175" y="2424113"/>
            <a:ext cx="4175125" cy="360362"/>
          </a:xfrm>
          <a:prstGeom prst="rect">
            <a:avLst/>
          </a:prstGeom>
          <a:solidFill>
            <a:srgbClr val="BFBFBF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lIns="154066" tIns="77032" rIns="154066" bIns="77032"/>
          <a:lstStyle>
            <a:lvl1pPr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ru-RU" altLang="ru-RU" sz="1400">
                <a:latin typeface="Times New Roman" pitchFamily="18" charset="0"/>
              </a:rPr>
              <a:t>Крупных ДТП на территории района не было</a:t>
            </a:r>
            <a:endParaRPr lang="ru-RU" altLang="ru-RU"/>
          </a:p>
        </p:txBody>
      </p:sp>
      <p:graphicFrame>
        <p:nvGraphicFramePr>
          <p:cNvPr id="3074" name="Object 31"/>
          <p:cNvGraphicFramePr>
            <a:graphicFrameLocks noChangeAspect="1"/>
          </p:cNvGraphicFramePr>
          <p:nvPr/>
        </p:nvGraphicFramePr>
        <p:xfrm>
          <a:off x="10064750" y="4945063"/>
          <a:ext cx="2736850" cy="19780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014" name="Лист" r:id="rId5" imgW="2990945" imgH="1895380" progId="Excel.Sheet.8">
                  <p:embed/>
                </p:oleObj>
              </mc:Choice>
              <mc:Fallback>
                <p:oleObj name="Лист" r:id="rId5" imgW="2990945" imgH="1895380" progId="Excel.Sheet.8">
                  <p:embed/>
                  <p:pic>
                    <p:nvPicPr>
                      <p:cNvPr id="0" name="Picture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 l="-482" t="569" r="121" b="189"/>
                      <a:stretch>
                        <a:fillRect/>
                      </a:stretch>
                    </p:blipFill>
                    <p:spPr bwMode="auto">
                      <a:xfrm>
                        <a:off x="10064750" y="4945063"/>
                        <a:ext cx="2736850" cy="1978025"/>
                      </a:xfrm>
                      <a:prstGeom prst="rect">
                        <a:avLst/>
                      </a:prstGeom>
                      <a:noFill/>
                      <a:ln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075" name="Object 102"/>
          <p:cNvGraphicFramePr>
            <a:graphicFrameLocks noChangeAspect="1"/>
          </p:cNvGraphicFramePr>
          <p:nvPr/>
        </p:nvGraphicFramePr>
        <p:xfrm>
          <a:off x="5969000" y="1631950"/>
          <a:ext cx="3427413" cy="673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015" name="Лист" r:id="rId7" imgW="3190875" imgH="495300" progId="Excel.Sheet.8">
                  <p:embed/>
                </p:oleObj>
              </mc:Choice>
              <mc:Fallback>
                <p:oleObj name="Лист" r:id="rId7" imgW="3190875" imgH="495300" progId="Excel.Sheet.8">
                  <p:embed/>
                  <p:pic>
                    <p:nvPicPr>
                      <p:cNvPr id="0" name="Picture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69000" y="1631950"/>
                        <a:ext cx="3427413" cy="6731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8" name="Group 36"/>
          <p:cNvGrpSpPr>
            <a:grpSpLocks/>
          </p:cNvGrpSpPr>
          <p:nvPr/>
        </p:nvGrpSpPr>
        <p:grpSpPr bwMode="auto">
          <a:xfrm>
            <a:off x="4816475" y="3792538"/>
            <a:ext cx="376238" cy="260350"/>
            <a:chOff x="4059" y="671"/>
            <a:chExt cx="180" cy="80"/>
          </a:xfrm>
        </p:grpSpPr>
        <p:sp>
          <p:nvSpPr>
            <p:cNvPr id="3201" name="Freeform 37"/>
            <p:cNvSpPr>
              <a:spLocks/>
            </p:cNvSpPr>
            <p:nvPr/>
          </p:nvSpPr>
          <p:spPr bwMode="auto">
            <a:xfrm>
              <a:off x="4107" y="683"/>
              <a:ext cx="81" cy="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w 20000"/>
                <a:gd name="T9" fmla="*/ 0 h 20000"/>
                <a:gd name="T10" fmla="*/ 0 w 20000"/>
                <a:gd name="T11" fmla="*/ 0 h 20000"/>
                <a:gd name="T12" fmla="*/ 0 w 20000"/>
                <a:gd name="T13" fmla="*/ 0 h 20000"/>
                <a:gd name="T14" fmla="*/ 0 w 20000"/>
                <a:gd name="T15" fmla="*/ 0 h 20000"/>
                <a:gd name="T16" fmla="*/ 0 w 20000"/>
                <a:gd name="T17" fmla="*/ 0 h 20000"/>
                <a:gd name="T18" fmla="*/ 0 w 20000"/>
                <a:gd name="T19" fmla="*/ 0 h 20000"/>
                <a:gd name="T20" fmla="*/ 0 w 20000"/>
                <a:gd name="T21" fmla="*/ 0 h 20000"/>
                <a:gd name="T22" fmla="*/ 0 w 20000"/>
                <a:gd name="T23" fmla="*/ 0 h 20000"/>
                <a:gd name="T24" fmla="*/ 0 w 20000"/>
                <a:gd name="T25" fmla="*/ 0 h 20000"/>
                <a:gd name="T26" fmla="*/ 0 w 20000"/>
                <a:gd name="T27" fmla="*/ 0 h 20000"/>
                <a:gd name="T28" fmla="*/ 0 w 20000"/>
                <a:gd name="T29" fmla="*/ 0 h 20000"/>
                <a:gd name="T30" fmla="*/ 0 w 20000"/>
                <a:gd name="T31" fmla="*/ 0 h 20000"/>
                <a:gd name="T32" fmla="*/ 0 w 20000"/>
                <a:gd name="T33" fmla="*/ 0 h 20000"/>
                <a:gd name="T34" fmla="*/ 0 w 20000"/>
                <a:gd name="T35" fmla="*/ 0 h 20000"/>
                <a:gd name="T36" fmla="*/ 0 w 20000"/>
                <a:gd name="T37" fmla="*/ 0 h 20000"/>
                <a:gd name="T38" fmla="*/ 0 w 20000"/>
                <a:gd name="T39" fmla="*/ 0 h 20000"/>
                <a:gd name="T40" fmla="*/ 0 w 20000"/>
                <a:gd name="T41" fmla="*/ 0 h 20000"/>
                <a:gd name="T42" fmla="*/ 0 w 20000"/>
                <a:gd name="T43" fmla="*/ 0 h 20000"/>
                <a:gd name="T44" fmla="*/ 0 w 20000"/>
                <a:gd name="T45" fmla="*/ 0 h 20000"/>
                <a:gd name="T46" fmla="*/ 0 w 20000"/>
                <a:gd name="T47" fmla="*/ 0 h 20000"/>
                <a:gd name="T48" fmla="*/ 0 w 20000"/>
                <a:gd name="T49" fmla="*/ 0 h 20000"/>
                <a:gd name="T50" fmla="*/ 0 w 20000"/>
                <a:gd name="T51" fmla="*/ 0 h 20000"/>
                <a:gd name="T52" fmla="*/ 0 w 20000"/>
                <a:gd name="T53" fmla="*/ 0 h 20000"/>
                <a:gd name="T54" fmla="*/ 0 w 20000"/>
                <a:gd name="T55" fmla="*/ 0 h 20000"/>
                <a:gd name="T56" fmla="*/ 0 w 20000"/>
                <a:gd name="T57" fmla="*/ 0 h 20000"/>
                <a:gd name="T58" fmla="*/ 0 w 20000"/>
                <a:gd name="T59" fmla="*/ 0 h 20000"/>
                <a:gd name="T60" fmla="*/ 0 w 20000"/>
                <a:gd name="T61" fmla="*/ 0 h 20000"/>
                <a:gd name="T62" fmla="*/ 0 w 20000"/>
                <a:gd name="T63" fmla="*/ 0 h 20000"/>
                <a:gd name="T64" fmla="*/ 0 w 20000"/>
                <a:gd name="T65" fmla="*/ 0 h 20000"/>
                <a:gd name="T66" fmla="*/ 0 w 20000"/>
                <a:gd name="T67" fmla="*/ 0 h 20000"/>
                <a:gd name="T68" fmla="*/ 0 w 20000"/>
                <a:gd name="T69" fmla="*/ 0 h 20000"/>
                <a:gd name="T70" fmla="*/ 0 w 20000"/>
                <a:gd name="T71" fmla="*/ 0 h 20000"/>
                <a:gd name="T72" fmla="*/ 0 w 20000"/>
                <a:gd name="T73" fmla="*/ 0 h 20000"/>
                <a:gd name="T74" fmla="*/ 0 w 20000"/>
                <a:gd name="T75" fmla="*/ 0 h 20000"/>
                <a:gd name="T76" fmla="*/ 0 w 20000"/>
                <a:gd name="T77" fmla="*/ 0 h 20000"/>
                <a:gd name="T78" fmla="*/ 0 w 20000"/>
                <a:gd name="T79" fmla="*/ 0 h 20000"/>
                <a:gd name="T80" fmla="*/ 0 w 20000"/>
                <a:gd name="T81" fmla="*/ 0 h 20000"/>
                <a:gd name="T82" fmla="*/ 0 w 20000"/>
                <a:gd name="T83" fmla="*/ 0 h 20000"/>
                <a:gd name="T84" fmla="*/ 0 w 20000"/>
                <a:gd name="T85" fmla="*/ 0 h 20000"/>
                <a:gd name="T86" fmla="*/ 0 w 20000"/>
                <a:gd name="T87" fmla="*/ 0 h 20000"/>
                <a:gd name="T88" fmla="*/ 0 w 20000"/>
                <a:gd name="T89" fmla="*/ 0 h 20000"/>
                <a:gd name="T90" fmla="*/ 0 w 20000"/>
                <a:gd name="T91" fmla="*/ 0 h 20000"/>
                <a:gd name="T92" fmla="*/ 0 w 20000"/>
                <a:gd name="T93" fmla="*/ 0 h 20000"/>
                <a:gd name="T94" fmla="*/ 0 w 20000"/>
                <a:gd name="T95" fmla="*/ 0 h 20000"/>
                <a:gd name="T96" fmla="*/ 0 w 20000"/>
                <a:gd name="T97" fmla="*/ 0 h 20000"/>
                <a:gd name="T98" fmla="*/ 0 w 20000"/>
                <a:gd name="T99" fmla="*/ 0 h 20000"/>
                <a:gd name="T100" fmla="*/ 0 w 20000"/>
                <a:gd name="T101" fmla="*/ 0 h 20000"/>
                <a:gd name="T102" fmla="*/ 0 w 20000"/>
                <a:gd name="T103" fmla="*/ 0 h 20000"/>
                <a:gd name="T104" fmla="*/ 0 w 20000"/>
                <a:gd name="T105" fmla="*/ 0 h 200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0000"/>
                <a:gd name="T160" fmla="*/ 0 h 20000"/>
                <a:gd name="T161" fmla="*/ 20000 w 20000"/>
                <a:gd name="T162" fmla="*/ 20000 h 200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0000" h="20000">
                  <a:moveTo>
                    <a:pt x="4224" y="19380"/>
                  </a:moveTo>
                  <a:lnTo>
                    <a:pt x="4112" y="19638"/>
                  </a:lnTo>
                  <a:lnTo>
                    <a:pt x="3972" y="19638"/>
                  </a:lnTo>
                  <a:lnTo>
                    <a:pt x="3497" y="19380"/>
                  </a:lnTo>
                  <a:lnTo>
                    <a:pt x="3301" y="19380"/>
                  </a:lnTo>
                  <a:lnTo>
                    <a:pt x="2909" y="19018"/>
                  </a:lnTo>
                  <a:lnTo>
                    <a:pt x="2685" y="19018"/>
                  </a:lnTo>
                  <a:lnTo>
                    <a:pt x="2685" y="18760"/>
                  </a:lnTo>
                  <a:lnTo>
                    <a:pt x="2545" y="18398"/>
                  </a:lnTo>
                  <a:lnTo>
                    <a:pt x="2294" y="18398"/>
                  </a:lnTo>
                  <a:lnTo>
                    <a:pt x="2294" y="18140"/>
                  </a:lnTo>
                  <a:lnTo>
                    <a:pt x="1790" y="17829"/>
                  </a:lnTo>
                  <a:lnTo>
                    <a:pt x="1483" y="17209"/>
                  </a:lnTo>
                  <a:lnTo>
                    <a:pt x="1007" y="16951"/>
                  </a:lnTo>
                  <a:lnTo>
                    <a:pt x="867" y="16589"/>
                  </a:lnTo>
                  <a:lnTo>
                    <a:pt x="867" y="16021"/>
                  </a:lnTo>
                  <a:lnTo>
                    <a:pt x="671" y="15659"/>
                  </a:lnTo>
                  <a:lnTo>
                    <a:pt x="671" y="15401"/>
                  </a:lnTo>
                  <a:lnTo>
                    <a:pt x="420" y="15039"/>
                  </a:lnTo>
                  <a:lnTo>
                    <a:pt x="140" y="14470"/>
                  </a:lnTo>
                  <a:lnTo>
                    <a:pt x="0" y="14212"/>
                  </a:lnTo>
                  <a:lnTo>
                    <a:pt x="0" y="9561"/>
                  </a:lnTo>
                  <a:lnTo>
                    <a:pt x="140" y="9199"/>
                  </a:lnTo>
                  <a:lnTo>
                    <a:pt x="140" y="8372"/>
                  </a:lnTo>
                  <a:lnTo>
                    <a:pt x="420" y="8010"/>
                  </a:lnTo>
                  <a:lnTo>
                    <a:pt x="420" y="7649"/>
                  </a:lnTo>
                  <a:lnTo>
                    <a:pt x="671" y="7132"/>
                  </a:lnTo>
                  <a:lnTo>
                    <a:pt x="671" y="6098"/>
                  </a:lnTo>
                  <a:lnTo>
                    <a:pt x="867" y="6098"/>
                  </a:lnTo>
                  <a:lnTo>
                    <a:pt x="867" y="4651"/>
                  </a:lnTo>
                  <a:lnTo>
                    <a:pt x="1007" y="4289"/>
                  </a:lnTo>
                  <a:lnTo>
                    <a:pt x="1231" y="3721"/>
                  </a:lnTo>
                  <a:lnTo>
                    <a:pt x="2098" y="2481"/>
                  </a:lnTo>
                  <a:lnTo>
                    <a:pt x="2294" y="2481"/>
                  </a:lnTo>
                  <a:lnTo>
                    <a:pt x="2294" y="2222"/>
                  </a:lnTo>
                  <a:lnTo>
                    <a:pt x="2545" y="1912"/>
                  </a:lnTo>
                  <a:lnTo>
                    <a:pt x="2685" y="1912"/>
                  </a:lnTo>
                  <a:lnTo>
                    <a:pt x="2909" y="1189"/>
                  </a:lnTo>
                  <a:lnTo>
                    <a:pt x="3105" y="1189"/>
                  </a:lnTo>
                  <a:lnTo>
                    <a:pt x="3105" y="930"/>
                  </a:lnTo>
                  <a:lnTo>
                    <a:pt x="3301" y="930"/>
                  </a:lnTo>
                  <a:lnTo>
                    <a:pt x="3301" y="672"/>
                  </a:lnTo>
                  <a:lnTo>
                    <a:pt x="3497" y="672"/>
                  </a:lnTo>
                  <a:lnTo>
                    <a:pt x="3497" y="362"/>
                  </a:lnTo>
                  <a:lnTo>
                    <a:pt x="3748" y="362"/>
                  </a:lnTo>
                  <a:lnTo>
                    <a:pt x="3748" y="930"/>
                  </a:lnTo>
                  <a:lnTo>
                    <a:pt x="3497" y="1189"/>
                  </a:lnTo>
                  <a:lnTo>
                    <a:pt x="3497" y="2481"/>
                  </a:lnTo>
                  <a:lnTo>
                    <a:pt x="3301" y="2481"/>
                  </a:lnTo>
                  <a:lnTo>
                    <a:pt x="3301" y="6822"/>
                  </a:lnTo>
                  <a:lnTo>
                    <a:pt x="3497" y="7132"/>
                  </a:lnTo>
                  <a:lnTo>
                    <a:pt x="3497" y="7390"/>
                  </a:lnTo>
                  <a:lnTo>
                    <a:pt x="3748" y="7390"/>
                  </a:lnTo>
                  <a:lnTo>
                    <a:pt x="3748" y="7649"/>
                  </a:lnTo>
                  <a:lnTo>
                    <a:pt x="3972" y="7649"/>
                  </a:lnTo>
                  <a:lnTo>
                    <a:pt x="3972" y="8372"/>
                  </a:lnTo>
                  <a:lnTo>
                    <a:pt x="4364" y="8372"/>
                  </a:lnTo>
                  <a:lnTo>
                    <a:pt x="4364" y="8010"/>
                  </a:lnTo>
                  <a:lnTo>
                    <a:pt x="4783" y="8010"/>
                  </a:lnTo>
                  <a:lnTo>
                    <a:pt x="4979" y="7649"/>
                  </a:lnTo>
                  <a:lnTo>
                    <a:pt x="5147" y="7390"/>
                  </a:lnTo>
                  <a:lnTo>
                    <a:pt x="5790" y="7390"/>
                  </a:lnTo>
                  <a:lnTo>
                    <a:pt x="5790" y="7132"/>
                  </a:lnTo>
                  <a:lnTo>
                    <a:pt x="6042" y="6822"/>
                  </a:lnTo>
                  <a:lnTo>
                    <a:pt x="6462" y="6460"/>
                  </a:lnTo>
                  <a:lnTo>
                    <a:pt x="6657" y="6098"/>
                  </a:lnTo>
                  <a:lnTo>
                    <a:pt x="6657" y="5840"/>
                  </a:lnTo>
                  <a:lnTo>
                    <a:pt x="6825" y="5840"/>
                  </a:lnTo>
                  <a:lnTo>
                    <a:pt x="6825" y="4910"/>
                  </a:lnTo>
                  <a:lnTo>
                    <a:pt x="7105" y="4910"/>
                  </a:lnTo>
                  <a:lnTo>
                    <a:pt x="7273" y="4651"/>
                  </a:lnTo>
                  <a:lnTo>
                    <a:pt x="7273" y="3101"/>
                  </a:lnTo>
                  <a:lnTo>
                    <a:pt x="7105" y="3101"/>
                  </a:lnTo>
                  <a:lnTo>
                    <a:pt x="7105" y="2481"/>
                  </a:lnTo>
                  <a:lnTo>
                    <a:pt x="6825" y="2222"/>
                  </a:lnTo>
                  <a:lnTo>
                    <a:pt x="6825" y="1550"/>
                  </a:lnTo>
                  <a:lnTo>
                    <a:pt x="6657" y="1189"/>
                  </a:lnTo>
                  <a:lnTo>
                    <a:pt x="6657" y="672"/>
                  </a:lnTo>
                  <a:lnTo>
                    <a:pt x="6462" y="362"/>
                  </a:lnTo>
                  <a:lnTo>
                    <a:pt x="6462" y="0"/>
                  </a:lnTo>
                  <a:lnTo>
                    <a:pt x="7413" y="0"/>
                  </a:lnTo>
                  <a:lnTo>
                    <a:pt x="7664" y="362"/>
                  </a:lnTo>
                  <a:lnTo>
                    <a:pt x="8336" y="362"/>
                  </a:lnTo>
                  <a:lnTo>
                    <a:pt x="8476" y="672"/>
                  </a:lnTo>
                  <a:lnTo>
                    <a:pt x="9343" y="672"/>
                  </a:lnTo>
                  <a:lnTo>
                    <a:pt x="9343" y="930"/>
                  </a:lnTo>
                  <a:lnTo>
                    <a:pt x="9706" y="930"/>
                  </a:lnTo>
                  <a:lnTo>
                    <a:pt x="9706" y="1189"/>
                  </a:lnTo>
                  <a:lnTo>
                    <a:pt x="10154" y="1189"/>
                  </a:lnTo>
                  <a:lnTo>
                    <a:pt x="10154" y="1550"/>
                  </a:lnTo>
                  <a:lnTo>
                    <a:pt x="10434" y="1550"/>
                  </a:lnTo>
                  <a:lnTo>
                    <a:pt x="10629" y="1912"/>
                  </a:lnTo>
                  <a:lnTo>
                    <a:pt x="10629" y="2222"/>
                  </a:lnTo>
                  <a:lnTo>
                    <a:pt x="10881" y="2222"/>
                  </a:lnTo>
                  <a:lnTo>
                    <a:pt x="10881" y="2739"/>
                  </a:lnTo>
                  <a:lnTo>
                    <a:pt x="11021" y="2739"/>
                  </a:lnTo>
                  <a:lnTo>
                    <a:pt x="11021" y="3463"/>
                  </a:lnTo>
                  <a:lnTo>
                    <a:pt x="11245" y="3463"/>
                  </a:lnTo>
                  <a:lnTo>
                    <a:pt x="11245" y="3721"/>
                  </a:lnTo>
                  <a:lnTo>
                    <a:pt x="11497" y="4031"/>
                  </a:lnTo>
                  <a:lnTo>
                    <a:pt x="11497" y="4651"/>
                  </a:lnTo>
                  <a:lnTo>
                    <a:pt x="11692" y="4910"/>
                  </a:lnTo>
                  <a:lnTo>
                    <a:pt x="11692" y="8630"/>
                  </a:lnTo>
                  <a:lnTo>
                    <a:pt x="11692" y="8010"/>
                  </a:lnTo>
                  <a:lnTo>
                    <a:pt x="11832" y="8010"/>
                  </a:lnTo>
                  <a:lnTo>
                    <a:pt x="12112" y="7649"/>
                  </a:lnTo>
                  <a:lnTo>
                    <a:pt x="12252" y="7649"/>
                  </a:lnTo>
                  <a:lnTo>
                    <a:pt x="12252" y="7390"/>
                  </a:lnTo>
                  <a:lnTo>
                    <a:pt x="12559" y="7390"/>
                  </a:lnTo>
                  <a:lnTo>
                    <a:pt x="12559" y="7132"/>
                  </a:lnTo>
                  <a:lnTo>
                    <a:pt x="12699" y="7132"/>
                  </a:lnTo>
                  <a:lnTo>
                    <a:pt x="12699" y="6822"/>
                  </a:lnTo>
                  <a:lnTo>
                    <a:pt x="12923" y="6460"/>
                  </a:lnTo>
                  <a:lnTo>
                    <a:pt x="13175" y="6098"/>
                  </a:lnTo>
                  <a:lnTo>
                    <a:pt x="13175" y="5581"/>
                  </a:lnTo>
                  <a:lnTo>
                    <a:pt x="13371" y="5581"/>
                  </a:lnTo>
                  <a:lnTo>
                    <a:pt x="13371" y="4651"/>
                  </a:lnTo>
                  <a:lnTo>
                    <a:pt x="13510" y="4289"/>
                  </a:lnTo>
                  <a:lnTo>
                    <a:pt x="13510" y="3721"/>
                  </a:lnTo>
                  <a:lnTo>
                    <a:pt x="13371" y="3463"/>
                  </a:lnTo>
                  <a:lnTo>
                    <a:pt x="13371" y="2481"/>
                  </a:lnTo>
                  <a:lnTo>
                    <a:pt x="13175" y="2481"/>
                  </a:lnTo>
                  <a:lnTo>
                    <a:pt x="13175" y="1550"/>
                  </a:lnTo>
                  <a:lnTo>
                    <a:pt x="12923" y="1550"/>
                  </a:lnTo>
                  <a:lnTo>
                    <a:pt x="12923" y="1189"/>
                  </a:lnTo>
                  <a:lnTo>
                    <a:pt x="13371" y="1189"/>
                  </a:lnTo>
                  <a:lnTo>
                    <a:pt x="13371" y="1550"/>
                  </a:lnTo>
                  <a:lnTo>
                    <a:pt x="13762" y="1550"/>
                  </a:lnTo>
                  <a:lnTo>
                    <a:pt x="13930" y="1912"/>
                  </a:lnTo>
                  <a:lnTo>
                    <a:pt x="14322" y="1912"/>
                  </a:lnTo>
                  <a:lnTo>
                    <a:pt x="14322" y="2222"/>
                  </a:lnTo>
                  <a:lnTo>
                    <a:pt x="14601" y="2222"/>
                  </a:lnTo>
                  <a:lnTo>
                    <a:pt x="14853" y="2481"/>
                  </a:lnTo>
                  <a:lnTo>
                    <a:pt x="15049" y="2481"/>
                  </a:lnTo>
                  <a:lnTo>
                    <a:pt x="15049" y="2739"/>
                  </a:lnTo>
                  <a:lnTo>
                    <a:pt x="15161" y="3101"/>
                  </a:lnTo>
                  <a:lnTo>
                    <a:pt x="15161" y="3463"/>
                  </a:lnTo>
                  <a:lnTo>
                    <a:pt x="15441" y="3463"/>
                  </a:lnTo>
                  <a:lnTo>
                    <a:pt x="15664" y="3721"/>
                  </a:lnTo>
                  <a:lnTo>
                    <a:pt x="15664" y="4031"/>
                  </a:lnTo>
                  <a:lnTo>
                    <a:pt x="15804" y="4289"/>
                  </a:lnTo>
                  <a:lnTo>
                    <a:pt x="15804" y="4651"/>
                  </a:lnTo>
                  <a:lnTo>
                    <a:pt x="16000" y="4651"/>
                  </a:lnTo>
                  <a:lnTo>
                    <a:pt x="16000" y="5840"/>
                  </a:lnTo>
                  <a:lnTo>
                    <a:pt x="16224" y="6098"/>
                  </a:lnTo>
                  <a:lnTo>
                    <a:pt x="16224" y="6822"/>
                  </a:lnTo>
                  <a:lnTo>
                    <a:pt x="16476" y="7132"/>
                  </a:lnTo>
                  <a:lnTo>
                    <a:pt x="16476" y="8372"/>
                  </a:lnTo>
                  <a:lnTo>
                    <a:pt x="16476" y="7649"/>
                  </a:lnTo>
                  <a:lnTo>
                    <a:pt x="16671" y="7649"/>
                  </a:lnTo>
                  <a:lnTo>
                    <a:pt x="16671" y="7390"/>
                  </a:lnTo>
                  <a:lnTo>
                    <a:pt x="16839" y="7390"/>
                  </a:lnTo>
                  <a:lnTo>
                    <a:pt x="17119" y="7132"/>
                  </a:lnTo>
                  <a:lnTo>
                    <a:pt x="17343" y="7132"/>
                  </a:lnTo>
                  <a:lnTo>
                    <a:pt x="17343" y="6822"/>
                  </a:lnTo>
                  <a:lnTo>
                    <a:pt x="17678" y="6822"/>
                  </a:lnTo>
                  <a:lnTo>
                    <a:pt x="17678" y="6460"/>
                  </a:lnTo>
                  <a:lnTo>
                    <a:pt x="17902" y="6460"/>
                  </a:lnTo>
                  <a:lnTo>
                    <a:pt x="18154" y="6098"/>
                  </a:lnTo>
                  <a:lnTo>
                    <a:pt x="18154" y="5840"/>
                  </a:lnTo>
                  <a:lnTo>
                    <a:pt x="18490" y="5271"/>
                  </a:lnTo>
                  <a:lnTo>
                    <a:pt x="18965" y="4910"/>
                  </a:lnTo>
                  <a:lnTo>
                    <a:pt x="18965" y="4651"/>
                  </a:lnTo>
                  <a:lnTo>
                    <a:pt x="19161" y="4651"/>
                  </a:lnTo>
                  <a:lnTo>
                    <a:pt x="19161" y="3101"/>
                  </a:lnTo>
                  <a:lnTo>
                    <a:pt x="19357" y="3101"/>
                  </a:lnTo>
                  <a:lnTo>
                    <a:pt x="19357" y="3463"/>
                  </a:lnTo>
                  <a:lnTo>
                    <a:pt x="19608" y="3463"/>
                  </a:lnTo>
                  <a:lnTo>
                    <a:pt x="19608" y="3721"/>
                  </a:lnTo>
                  <a:lnTo>
                    <a:pt x="19720" y="3721"/>
                  </a:lnTo>
                  <a:lnTo>
                    <a:pt x="19720" y="5581"/>
                  </a:lnTo>
                  <a:lnTo>
                    <a:pt x="19972" y="5840"/>
                  </a:lnTo>
                  <a:lnTo>
                    <a:pt x="19972" y="11421"/>
                  </a:lnTo>
                  <a:lnTo>
                    <a:pt x="19720" y="11680"/>
                  </a:lnTo>
                  <a:lnTo>
                    <a:pt x="19720" y="12403"/>
                  </a:lnTo>
                  <a:lnTo>
                    <a:pt x="19608" y="12661"/>
                  </a:lnTo>
                  <a:lnTo>
                    <a:pt x="19608" y="12920"/>
                  </a:lnTo>
                  <a:lnTo>
                    <a:pt x="19357" y="12920"/>
                  </a:lnTo>
                  <a:lnTo>
                    <a:pt x="19357" y="13592"/>
                  </a:lnTo>
                  <a:lnTo>
                    <a:pt x="19161" y="13850"/>
                  </a:lnTo>
                  <a:lnTo>
                    <a:pt x="19161" y="14212"/>
                  </a:lnTo>
                  <a:lnTo>
                    <a:pt x="18965" y="14212"/>
                  </a:lnTo>
                  <a:lnTo>
                    <a:pt x="18965" y="14470"/>
                  </a:lnTo>
                  <a:lnTo>
                    <a:pt x="18797" y="14470"/>
                  </a:lnTo>
                  <a:lnTo>
                    <a:pt x="18490" y="15039"/>
                  </a:lnTo>
                  <a:lnTo>
                    <a:pt x="18350" y="15401"/>
                  </a:lnTo>
                  <a:lnTo>
                    <a:pt x="18350" y="15659"/>
                  </a:lnTo>
                  <a:lnTo>
                    <a:pt x="17902" y="16021"/>
                  </a:lnTo>
                  <a:lnTo>
                    <a:pt x="17483" y="16589"/>
                  </a:lnTo>
                  <a:lnTo>
                    <a:pt x="17343" y="16589"/>
                  </a:lnTo>
                  <a:lnTo>
                    <a:pt x="17343" y="16951"/>
                  </a:lnTo>
                  <a:lnTo>
                    <a:pt x="17119" y="17209"/>
                  </a:lnTo>
                  <a:lnTo>
                    <a:pt x="16671" y="17209"/>
                  </a:lnTo>
                  <a:lnTo>
                    <a:pt x="16671" y="17571"/>
                  </a:lnTo>
                  <a:lnTo>
                    <a:pt x="16476" y="17571"/>
                  </a:lnTo>
                  <a:lnTo>
                    <a:pt x="16224" y="17829"/>
                  </a:lnTo>
                  <a:lnTo>
                    <a:pt x="15804" y="17829"/>
                  </a:lnTo>
                  <a:lnTo>
                    <a:pt x="15664" y="18140"/>
                  </a:lnTo>
                  <a:lnTo>
                    <a:pt x="13930" y="18140"/>
                  </a:lnTo>
                  <a:lnTo>
                    <a:pt x="13762" y="18398"/>
                  </a:lnTo>
                  <a:lnTo>
                    <a:pt x="12699" y="18398"/>
                  </a:lnTo>
                  <a:lnTo>
                    <a:pt x="12559" y="18760"/>
                  </a:lnTo>
                  <a:lnTo>
                    <a:pt x="12112" y="18760"/>
                  </a:lnTo>
                  <a:lnTo>
                    <a:pt x="12112" y="19018"/>
                  </a:lnTo>
                  <a:lnTo>
                    <a:pt x="11692" y="19018"/>
                  </a:lnTo>
                  <a:lnTo>
                    <a:pt x="11692" y="19380"/>
                  </a:lnTo>
                  <a:lnTo>
                    <a:pt x="11021" y="19380"/>
                  </a:lnTo>
                  <a:lnTo>
                    <a:pt x="10881" y="19638"/>
                  </a:lnTo>
                  <a:lnTo>
                    <a:pt x="9343" y="19638"/>
                  </a:lnTo>
                  <a:lnTo>
                    <a:pt x="9343" y="19948"/>
                  </a:lnTo>
                  <a:lnTo>
                    <a:pt x="7413" y="19948"/>
                  </a:lnTo>
                  <a:lnTo>
                    <a:pt x="7273" y="19638"/>
                  </a:lnTo>
                  <a:lnTo>
                    <a:pt x="7105" y="19638"/>
                  </a:lnTo>
                  <a:lnTo>
                    <a:pt x="4224" y="1938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round/>
                  <a:headEnd type="none" w="sm" len="med"/>
                  <a:tailEnd type="none" w="sm" len="med"/>
                </a14:hiddenLine>
              </a:ext>
            </a:extLst>
          </p:spPr>
          <p:txBody>
            <a:bodyPr lIns="127939" tIns="63973" rIns="127939" bIns="63973"/>
            <a:lstStyle>
              <a:lvl1pPr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3202" name="Oval 38"/>
            <p:cNvSpPr>
              <a:spLocks noChangeArrowheads="1"/>
            </p:cNvSpPr>
            <p:nvPr/>
          </p:nvSpPr>
          <p:spPr bwMode="auto">
            <a:xfrm>
              <a:off x="4085" y="709"/>
              <a:ext cx="129" cy="31"/>
            </a:xfrm>
            <a:prstGeom prst="ellips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7939" tIns="63973" rIns="127939" bIns="63973"/>
            <a:lstStyle>
              <a:lvl1pPr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ru-RU" altLang="ru-RU">
                <a:latin typeface="Calibri" pitchFamily="34" charset="0"/>
              </a:endParaRPr>
            </a:p>
          </p:txBody>
        </p:sp>
        <p:sp>
          <p:nvSpPr>
            <p:cNvPr id="3203" name="Rectangle 39"/>
            <p:cNvSpPr>
              <a:spLocks noChangeArrowheads="1"/>
            </p:cNvSpPr>
            <p:nvPr/>
          </p:nvSpPr>
          <p:spPr bwMode="auto">
            <a:xfrm>
              <a:off x="4059" y="671"/>
              <a:ext cx="180" cy="80"/>
            </a:xfrm>
            <a:prstGeom prst="rect">
              <a:avLst/>
            </a:prstGeom>
            <a:noFill/>
            <a:ln w="25400" algn="ctr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127939" tIns="63973" rIns="127939" bIns="63973" anchor="ctr"/>
            <a:lstStyle>
              <a:lvl1pPr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ru-RU" altLang="ru-RU">
                <a:latin typeface="Calibri" pitchFamily="34" charset="0"/>
              </a:endParaRPr>
            </a:p>
          </p:txBody>
        </p:sp>
      </p:grpSp>
      <p:grpSp>
        <p:nvGrpSpPr>
          <p:cNvPr id="9" name="Group 37"/>
          <p:cNvGrpSpPr>
            <a:grpSpLocks/>
          </p:cNvGrpSpPr>
          <p:nvPr/>
        </p:nvGrpSpPr>
        <p:grpSpPr bwMode="auto">
          <a:xfrm>
            <a:off x="207963" y="6156325"/>
            <a:ext cx="1223962" cy="373063"/>
            <a:chOff x="2290" y="4020"/>
            <a:chExt cx="817" cy="315"/>
          </a:xfrm>
        </p:grpSpPr>
        <p:sp>
          <p:nvSpPr>
            <p:cNvPr id="3191" name="Rectangle 38"/>
            <p:cNvSpPr>
              <a:spLocks noChangeArrowheads="1"/>
            </p:cNvSpPr>
            <p:nvPr/>
          </p:nvSpPr>
          <p:spPr bwMode="auto">
            <a:xfrm>
              <a:off x="2702" y="4065"/>
              <a:ext cx="405" cy="27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24829" tIns="24829" rIns="24829" bIns="24829"/>
            <a:lstStyle>
              <a:lvl1pPr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/>
              <a:r>
                <a:rPr lang="ru-RU" altLang="ru-RU" sz="1100" b="1"/>
                <a:t>ЦРБ</a:t>
              </a:r>
            </a:p>
            <a:p>
              <a:pPr algn="ctr" eaLnBrk="1" hangingPunct="1"/>
              <a:r>
                <a:rPr lang="ru-RU" altLang="ru-RU" sz="1100" b="1"/>
                <a:t>750 </a:t>
              </a:r>
            </a:p>
          </p:txBody>
        </p:sp>
        <p:grpSp>
          <p:nvGrpSpPr>
            <p:cNvPr id="10" name="Group 39"/>
            <p:cNvGrpSpPr>
              <a:grpSpLocks/>
            </p:cNvGrpSpPr>
            <p:nvPr/>
          </p:nvGrpSpPr>
          <p:grpSpPr bwMode="auto">
            <a:xfrm>
              <a:off x="2290" y="4020"/>
              <a:ext cx="545" cy="210"/>
              <a:chOff x="3288" y="3929"/>
              <a:chExt cx="479" cy="210"/>
            </a:xfrm>
          </p:grpSpPr>
          <p:grpSp>
            <p:nvGrpSpPr>
              <p:cNvPr id="11" name="Group 40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0"/>
                <a:chOff x="0" y="1"/>
                <a:chExt cx="20000" cy="19999"/>
              </a:xfrm>
            </p:grpSpPr>
            <p:sp>
              <p:nvSpPr>
                <p:cNvPr id="3195" name="Rectangle 41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27939" tIns="63973" rIns="127939" bIns="63973"/>
                <a:lstStyle>
                  <a:lvl1pPr defTabSz="1279525" eaLnBrk="0" hangingPunct="0"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defTabSz="1279525" eaLnBrk="0" hangingPunct="0"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defTabSz="1279525" eaLnBrk="0" hangingPunct="0"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defTabSz="1279525" eaLnBrk="0" hangingPunct="0"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defTabSz="1279525" eaLnBrk="0" hangingPunct="0"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ru-RU" altLang="ru-RU">
                    <a:latin typeface="Calibri" pitchFamily="34" charset="0"/>
                  </a:endParaRPr>
                </a:p>
              </p:txBody>
            </p:sp>
            <p:sp>
              <p:nvSpPr>
                <p:cNvPr id="3196" name="Line 42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97" name="Line 43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12" name="Group 44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3199" name="Line 45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3200" name="Line 46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3194" name="Line 47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3130" name="Oval 82"/>
          <p:cNvSpPr>
            <a:spLocks noChangeArrowheads="1"/>
          </p:cNvSpPr>
          <p:nvPr/>
        </p:nvSpPr>
        <p:spPr bwMode="auto">
          <a:xfrm>
            <a:off x="4097338" y="6096000"/>
            <a:ext cx="652462" cy="422275"/>
          </a:xfrm>
          <a:prstGeom prst="ellipse">
            <a:avLst/>
          </a:prstGeom>
          <a:solidFill>
            <a:srgbClr val="FF0000">
              <a:alpha val="50195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lIns="79438" tIns="39719" rIns="79438" bIns="39719" anchor="ctr"/>
          <a:lstStyle>
            <a:lvl1pPr defTabSz="546100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546100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546100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546100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546100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5461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5461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5461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5461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Arial" charset="0"/>
              <a:buNone/>
            </a:pPr>
            <a:endParaRPr lang="ru-RU" altLang="ru-RU" sz="1000" b="1"/>
          </a:p>
        </p:txBody>
      </p:sp>
      <p:grpSp>
        <p:nvGrpSpPr>
          <p:cNvPr id="13" name="Group 36"/>
          <p:cNvGrpSpPr>
            <a:grpSpLocks/>
          </p:cNvGrpSpPr>
          <p:nvPr/>
        </p:nvGrpSpPr>
        <p:grpSpPr bwMode="auto">
          <a:xfrm>
            <a:off x="4168775" y="3071813"/>
            <a:ext cx="376238" cy="260350"/>
            <a:chOff x="4059" y="671"/>
            <a:chExt cx="180" cy="80"/>
          </a:xfrm>
        </p:grpSpPr>
        <p:sp>
          <p:nvSpPr>
            <p:cNvPr id="3188" name="Freeform 37"/>
            <p:cNvSpPr>
              <a:spLocks/>
            </p:cNvSpPr>
            <p:nvPr/>
          </p:nvSpPr>
          <p:spPr bwMode="auto">
            <a:xfrm>
              <a:off x="4107" y="683"/>
              <a:ext cx="81" cy="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w 20000"/>
                <a:gd name="T9" fmla="*/ 0 h 20000"/>
                <a:gd name="T10" fmla="*/ 0 w 20000"/>
                <a:gd name="T11" fmla="*/ 0 h 20000"/>
                <a:gd name="T12" fmla="*/ 0 w 20000"/>
                <a:gd name="T13" fmla="*/ 0 h 20000"/>
                <a:gd name="T14" fmla="*/ 0 w 20000"/>
                <a:gd name="T15" fmla="*/ 0 h 20000"/>
                <a:gd name="T16" fmla="*/ 0 w 20000"/>
                <a:gd name="T17" fmla="*/ 0 h 20000"/>
                <a:gd name="T18" fmla="*/ 0 w 20000"/>
                <a:gd name="T19" fmla="*/ 0 h 20000"/>
                <a:gd name="T20" fmla="*/ 0 w 20000"/>
                <a:gd name="T21" fmla="*/ 0 h 20000"/>
                <a:gd name="T22" fmla="*/ 0 w 20000"/>
                <a:gd name="T23" fmla="*/ 0 h 20000"/>
                <a:gd name="T24" fmla="*/ 0 w 20000"/>
                <a:gd name="T25" fmla="*/ 0 h 20000"/>
                <a:gd name="T26" fmla="*/ 0 w 20000"/>
                <a:gd name="T27" fmla="*/ 0 h 20000"/>
                <a:gd name="T28" fmla="*/ 0 w 20000"/>
                <a:gd name="T29" fmla="*/ 0 h 20000"/>
                <a:gd name="T30" fmla="*/ 0 w 20000"/>
                <a:gd name="T31" fmla="*/ 0 h 20000"/>
                <a:gd name="T32" fmla="*/ 0 w 20000"/>
                <a:gd name="T33" fmla="*/ 0 h 20000"/>
                <a:gd name="T34" fmla="*/ 0 w 20000"/>
                <a:gd name="T35" fmla="*/ 0 h 20000"/>
                <a:gd name="T36" fmla="*/ 0 w 20000"/>
                <a:gd name="T37" fmla="*/ 0 h 20000"/>
                <a:gd name="T38" fmla="*/ 0 w 20000"/>
                <a:gd name="T39" fmla="*/ 0 h 20000"/>
                <a:gd name="T40" fmla="*/ 0 w 20000"/>
                <a:gd name="T41" fmla="*/ 0 h 20000"/>
                <a:gd name="T42" fmla="*/ 0 w 20000"/>
                <a:gd name="T43" fmla="*/ 0 h 20000"/>
                <a:gd name="T44" fmla="*/ 0 w 20000"/>
                <a:gd name="T45" fmla="*/ 0 h 20000"/>
                <a:gd name="T46" fmla="*/ 0 w 20000"/>
                <a:gd name="T47" fmla="*/ 0 h 20000"/>
                <a:gd name="T48" fmla="*/ 0 w 20000"/>
                <a:gd name="T49" fmla="*/ 0 h 20000"/>
                <a:gd name="T50" fmla="*/ 0 w 20000"/>
                <a:gd name="T51" fmla="*/ 0 h 20000"/>
                <a:gd name="T52" fmla="*/ 0 w 20000"/>
                <a:gd name="T53" fmla="*/ 0 h 20000"/>
                <a:gd name="T54" fmla="*/ 0 w 20000"/>
                <a:gd name="T55" fmla="*/ 0 h 20000"/>
                <a:gd name="T56" fmla="*/ 0 w 20000"/>
                <a:gd name="T57" fmla="*/ 0 h 20000"/>
                <a:gd name="T58" fmla="*/ 0 w 20000"/>
                <a:gd name="T59" fmla="*/ 0 h 20000"/>
                <a:gd name="T60" fmla="*/ 0 w 20000"/>
                <a:gd name="T61" fmla="*/ 0 h 20000"/>
                <a:gd name="T62" fmla="*/ 0 w 20000"/>
                <a:gd name="T63" fmla="*/ 0 h 20000"/>
                <a:gd name="T64" fmla="*/ 0 w 20000"/>
                <a:gd name="T65" fmla="*/ 0 h 20000"/>
                <a:gd name="T66" fmla="*/ 0 w 20000"/>
                <a:gd name="T67" fmla="*/ 0 h 20000"/>
                <a:gd name="T68" fmla="*/ 0 w 20000"/>
                <a:gd name="T69" fmla="*/ 0 h 20000"/>
                <a:gd name="T70" fmla="*/ 0 w 20000"/>
                <a:gd name="T71" fmla="*/ 0 h 20000"/>
                <a:gd name="T72" fmla="*/ 0 w 20000"/>
                <a:gd name="T73" fmla="*/ 0 h 20000"/>
                <a:gd name="T74" fmla="*/ 0 w 20000"/>
                <a:gd name="T75" fmla="*/ 0 h 20000"/>
                <a:gd name="T76" fmla="*/ 0 w 20000"/>
                <a:gd name="T77" fmla="*/ 0 h 20000"/>
                <a:gd name="T78" fmla="*/ 0 w 20000"/>
                <a:gd name="T79" fmla="*/ 0 h 20000"/>
                <a:gd name="T80" fmla="*/ 0 w 20000"/>
                <a:gd name="T81" fmla="*/ 0 h 20000"/>
                <a:gd name="T82" fmla="*/ 0 w 20000"/>
                <a:gd name="T83" fmla="*/ 0 h 20000"/>
                <a:gd name="T84" fmla="*/ 0 w 20000"/>
                <a:gd name="T85" fmla="*/ 0 h 20000"/>
                <a:gd name="T86" fmla="*/ 0 w 20000"/>
                <a:gd name="T87" fmla="*/ 0 h 20000"/>
                <a:gd name="T88" fmla="*/ 0 w 20000"/>
                <a:gd name="T89" fmla="*/ 0 h 20000"/>
                <a:gd name="T90" fmla="*/ 0 w 20000"/>
                <a:gd name="T91" fmla="*/ 0 h 20000"/>
                <a:gd name="T92" fmla="*/ 0 w 20000"/>
                <a:gd name="T93" fmla="*/ 0 h 20000"/>
                <a:gd name="T94" fmla="*/ 0 w 20000"/>
                <a:gd name="T95" fmla="*/ 0 h 20000"/>
                <a:gd name="T96" fmla="*/ 0 w 20000"/>
                <a:gd name="T97" fmla="*/ 0 h 20000"/>
                <a:gd name="T98" fmla="*/ 0 w 20000"/>
                <a:gd name="T99" fmla="*/ 0 h 20000"/>
                <a:gd name="T100" fmla="*/ 0 w 20000"/>
                <a:gd name="T101" fmla="*/ 0 h 20000"/>
                <a:gd name="T102" fmla="*/ 0 w 20000"/>
                <a:gd name="T103" fmla="*/ 0 h 20000"/>
                <a:gd name="T104" fmla="*/ 0 w 20000"/>
                <a:gd name="T105" fmla="*/ 0 h 200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0000"/>
                <a:gd name="T160" fmla="*/ 0 h 20000"/>
                <a:gd name="T161" fmla="*/ 20000 w 20000"/>
                <a:gd name="T162" fmla="*/ 20000 h 200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0000" h="20000">
                  <a:moveTo>
                    <a:pt x="4224" y="19380"/>
                  </a:moveTo>
                  <a:lnTo>
                    <a:pt x="4112" y="19638"/>
                  </a:lnTo>
                  <a:lnTo>
                    <a:pt x="3972" y="19638"/>
                  </a:lnTo>
                  <a:lnTo>
                    <a:pt x="3497" y="19380"/>
                  </a:lnTo>
                  <a:lnTo>
                    <a:pt x="3301" y="19380"/>
                  </a:lnTo>
                  <a:lnTo>
                    <a:pt x="2909" y="19018"/>
                  </a:lnTo>
                  <a:lnTo>
                    <a:pt x="2685" y="19018"/>
                  </a:lnTo>
                  <a:lnTo>
                    <a:pt x="2685" y="18760"/>
                  </a:lnTo>
                  <a:lnTo>
                    <a:pt x="2545" y="18398"/>
                  </a:lnTo>
                  <a:lnTo>
                    <a:pt x="2294" y="18398"/>
                  </a:lnTo>
                  <a:lnTo>
                    <a:pt x="2294" y="18140"/>
                  </a:lnTo>
                  <a:lnTo>
                    <a:pt x="1790" y="17829"/>
                  </a:lnTo>
                  <a:lnTo>
                    <a:pt x="1483" y="17209"/>
                  </a:lnTo>
                  <a:lnTo>
                    <a:pt x="1007" y="16951"/>
                  </a:lnTo>
                  <a:lnTo>
                    <a:pt x="867" y="16589"/>
                  </a:lnTo>
                  <a:lnTo>
                    <a:pt x="867" y="16021"/>
                  </a:lnTo>
                  <a:lnTo>
                    <a:pt x="671" y="15659"/>
                  </a:lnTo>
                  <a:lnTo>
                    <a:pt x="671" y="15401"/>
                  </a:lnTo>
                  <a:lnTo>
                    <a:pt x="420" y="15039"/>
                  </a:lnTo>
                  <a:lnTo>
                    <a:pt x="140" y="14470"/>
                  </a:lnTo>
                  <a:lnTo>
                    <a:pt x="0" y="14212"/>
                  </a:lnTo>
                  <a:lnTo>
                    <a:pt x="0" y="9561"/>
                  </a:lnTo>
                  <a:lnTo>
                    <a:pt x="140" y="9199"/>
                  </a:lnTo>
                  <a:lnTo>
                    <a:pt x="140" y="8372"/>
                  </a:lnTo>
                  <a:lnTo>
                    <a:pt x="420" y="8010"/>
                  </a:lnTo>
                  <a:lnTo>
                    <a:pt x="420" y="7649"/>
                  </a:lnTo>
                  <a:lnTo>
                    <a:pt x="671" y="7132"/>
                  </a:lnTo>
                  <a:lnTo>
                    <a:pt x="671" y="6098"/>
                  </a:lnTo>
                  <a:lnTo>
                    <a:pt x="867" y="6098"/>
                  </a:lnTo>
                  <a:lnTo>
                    <a:pt x="867" y="4651"/>
                  </a:lnTo>
                  <a:lnTo>
                    <a:pt x="1007" y="4289"/>
                  </a:lnTo>
                  <a:lnTo>
                    <a:pt x="1231" y="3721"/>
                  </a:lnTo>
                  <a:lnTo>
                    <a:pt x="2098" y="2481"/>
                  </a:lnTo>
                  <a:lnTo>
                    <a:pt x="2294" y="2481"/>
                  </a:lnTo>
                  <a:lnTo>
                    <a:pt x="2294" y="2222"/>
                  </a:lnTo>
                  <a:lnTo>
                    <a:pt x="2545" y="1912"/>
                  </a:lnTo>
                  <a:lnTo>
                    <a:pt x="2685" y="1912"/>
                  </a:lnTo>
                  <a:lnTo>
                    <a:pt x="2909" y="1189"/>
                  </a:lnTo>
                  <a:lnTo>
                    <a:pt x="3105" y="1189"/>
                  </a:lnTo>
                  <a:lnTo>
                    <a:pt x="3105" y="930"/>
                  </a:lnTo>
                  <a:lnTo>
                    <a:pt x="3301" y="930"/>
                  </a:lnTo>
                  <a:lnTo>
                    <a:pt x="3301" y="672"/>
                  </a:lnTo>
                  <a:lnTo>
                    <a:pt x="3497" y="672"/>
                  </a:lnTo>
                  <a:lnTo>
                    <a:pt x="3497" y="362"/>
                  </a:lnTo>
                  <a:lnTo>
                    <a:pt x="3748" y="362"/>
                  </a:lnTo>
                  <a:lnTo>
                    <a:pt x="3748" y="930"/>
                  </a:lnTo>
                  <a:lnTo>
                    <a:pt x="3497" y="1189"/>
                  </a:lnTo>
                  <a:lnTo>
                    <a:pt x="3497" y="2481"/>
                  </a:lnTo>
                  <a:lnTo>
                    <a:pt x="3301" y="2481"/>
                  </a:lnTo>
                  <a:lnTo>
                    <a:pt x="3301" y="6822"/>
                  </a:lnTo>
                  <a:lnTo>
                    <a:pt x="3497" y="7132"/>
                  </a:lnTo>
                  <a:lnTo>
                    <a:pt x="3497" y="7390"/>
                  </a:lnTo>
                  <a:lnTo>
                    <a:pt x="3748" y="7390"/>
                  </a:lnTo>
                  <a:lnTo>
                    <a:pt x="3748" y="7649"/>
                  </a:lnTo>
                  <a:lnTo>
                    <a:pt x="3972" y="7649"/>
                  </a:lnTo>
                  <a:lnTo>
                    <a:pt x="3972" y="8372"/>
                  </a:lnTo>
                  <a:lnTo>
                    <a:pt x="4364" y="8372"/>
                  </a:lnTo>
                  <a:lnTo>
                    <a:pt x="4364" y="8010"/>
                  </a:lnTo>
                  <a:lnTo>
                    <a:pt x="4783" y="8010"/>
                  </a:lnTo>
                  <a:lnTo>
                    <a:pt x="4979" y="7649"/>
                  </a:lnTo>
                  <a:lnTo>
                    <a:pt x="5147" y="7390"/>
                  </a:lnTo>
                  <a:lnTo>
                    <a:pt x="5790" y="7390"/>
                  </a:lnTo>
                  <a:lnTo>
                    <a:pt x="5790" y="7132"/>
                  </a:lnTo>
                  <a:lnTo>
                    <a:pt x="6042" y="6822"/>
                  </a:lnTo>
                  <a:lnTo>
                    <a:pt x="6462" y="6460"/>
                  </a:lnTo>
                  <a:lnTo>
                    <a:pt x="6657" y="6098"/>
                  </a:lnTo>
                  <a:lnTo>
                    <a:pt x="6657" y="5840"/>
                  </a:lnTo>
                  <a:lnTo>
                    <a:pt x="6825" y="5840"/>
                  </a:lnTo>
                  <a:lnTo>
                    <a:pt x="6825" y="4910"/>
                  </a:lnTo>
                  <a:lnTo>
                    <a:pt x="7105" y="4910"/>
                  </a:lnTo>
                  <a:lnTo>
                    <a:pt x="7273" y="4651"/>
                  </a:lnTo>
                  <a:lnTo>
                    <a:pt x="7273" y="3101"/>
                  </a:lnTo>
                  <a:lnTo>
                    <a:pt x="7105" y="3101"/>
                  </a:lnTo>
                  <a:lnTo>
                    <a:pt x="7105" y="2481"/>
                  </a:lnTo>
                  <a:lnTo>
                    <a:pt x="6825" y="2222"/>
                  </a:lnTo>
                  <a:lnTo>
                    <a:pt x="6825" y="1550"/>
                  </a:lnTo>
                  <a:lnTo>
                    <a:pt x="6657" y="1189"/>
                  </a:lnTo>
                  <a:lnTo>
                    <a:pt x="6657" y="672"/>
                  </a:lnTo>
                  <a:lnTo>
                    <a:pt x="6462" y="362"/>
                  </a:lnTo>
                  <a:lnTo>
                    <a:pt x="6462" y="0"/>
                  </a:lnTo>
                  <a:lnTo>
                    <a:pt x="7413" y="0"/>
                  </a:lnTo>
                  <a:lnTo>
                    <a:pt x="7664" y="362"/>
                  </a:lnTo>
                  <a:lnTo>
                    <a:pt x="8336" y="362"/>
                  </a:lnTo>
                  <a:lnTo>
                    <a:pt x="8476" y="672"/>
                  </a:lnTo>
                  <a:lnTo>
                    <a:pt x="9343" y="672"/>
                  </a:lnTo>
                  <a:lnTo>
                    <a:pt x="9343" y="930"/>
                  </a:lnTo>
                  <a:lnTo>
                    <a:pt x="9706" y="930"/>
                  </a:lnTo>
                  <a:lnTo>
                    <a:pt x="9706" y="1189"/>
                  </a:lnTo>
                  <a:lnTo>
                    <a:pt x="10154" y="1189"/>
                  </a:lnTo>
                  <a:lnTo>
                    <a:pt x="10154" y="1550"/>
                  </a:lnTo>
                  <a:lnTo>
                    <a:pt x="10434" y="1550"/>
                  </a:lnTo>
                  <a:lnTo>
                    <a:pt x="10629" y="1912"/>
                  </a:lnTo>
                  <a:lnTo>
                    <a:pt x="10629" y="2222"/>
                  </a:lnTo>
                  <a:lnTo>
                    <a:pt x="10881" y="2222"/>
                  </a:lnTo>
                  <a:lnTo>
                    <a:pt x="10881" y="2739"/>
                  </a:lnTo>
                  <a:lnTo>
                    <a:pt x="11021" y="2739"/>
                  </a:lnTo>
                  <a:lnTo>
                    <a:pt x="11021" y="3463"/>
                  </a:lnTo>
                  <a:lnTo>
                    <a:pt x="11245" y="3463"/>
                  </a:lnTo>
                  <a:lnTo>
                    <a:pt x="11245" y="3721"/>
                  </a:lnTo>
                  <a:lnTo>
                    <a:pt x="11497" y="4031"/>
                  </a:lnTo>
                  <a:lnTo>
                    <a:pt x="11497" y="4651"/>
                  </a:lnTo>
                  <a:lnTo>
                    <a:pt x="11692" y="4910"/>
                  </a:lnTo>
                  <a:lnTo>
                    <a:pt x="11692" y="8630"/>
                  </a:lnTo>
                  <a:lnTo>
                    <a:pt x="11692" y="8010"/>
                  </a:lnTo>
                  <a:lnTo>
                    <a:pt x="11832" y="8010"/>
                  </a:lnTo>
                  <a:lnTo>
                    <a:pt x="12112" y="7649"/>
                  </a:lnTo>
                  <a:lnTo>
                    <a:pt x="12252" y="7649"/>
                  </a:lnTo>
                  <a:lnTo>
                    <a:pt x="12252" y="7390"/>
                  </a:lnTo>
                  <a:lnTo>
                    <a:pt x="12559" y="7390"/>
                  </a:lnTo>
                  <a:lnTo>
                    <a:pt x="12559" y="7132"/>
                  </a:lnTo>
                  <a:lnTo>
                    <a:pt x="12699" y="7132"/>
                  </a:lnTo>
                  <a:lnTo>
                    <a:pt x="12699" y="6822"/>
                  </a:lnTo>
                  <a:lnTo>
                    <a:pt x="12923" y="6460"/>
                  </a:lnTo>
                  <a:lnTo>
                    <a:pt x="13175" y="6098"/>
                  </a:lnTo>
                  <a:lnTo>
                    <a:pt x="13175" y="5581"/>
                  </a:lnTo>
                  <a:lnTo>
                    <a:pt x="13371" y="5581"/>
                  </a:lnTo>
                  <a:lnTo>
                    <a:pt x="13371" y="4651"/>
                  </a:lnTo>
                  <a:lnTo>
                    <a:pt x="13510" y="4289"/>
                  </a:lnTo>
                  <a:lnTo>
                    <a:pt x="13510" y="3721"/>
                  </a:lnTo>
                  <a:lnTo>
                    <a:pt x="13371" y="3463"/>
                  </a:lnTo>
                  <a:lnTo>
                    <a:pt x="13371" y="2481"/>
                  </a:lnTo>
                  <a:lnTo>
                    <a:pt x="13175" y="2481"/>
                  </a:lnTo>
                  <a:lnTo>
                    <a:pt x="13175" y="1550"/>
                  </a:lnTo>
                  <a:lnTo>
                    <a:pt x="12923" y="1550"/>
                  </a:lnTo>
                  <a:lnTo>
                    <a:pt x="12923" y="1189"/>
                  </a:lnTo>
                  <a:lnTo>
                    <a:pt x="13371" y="1189"/>
                  </a:lnTo>
                  <a:lnTo>
                    <a:pt x="13371" y="1550"/>
                  </a:lnTo>
                  <a:lnTo>
                    <a:pt x="13762" y="1550"/>
                  </a:lnTo>
                  <a:lnTo>
                    <a:pt x="13930" y="1912"/>
                  </a:lnTo>
                  <a:lnTo>
                    <a:pt x="14322" y="1912"/>
                  </a:lnTo>
                  <a:lnTo>
                    <a:pt x="14322" y="2222"/>
                  </a:lnTo>
                  <a:lnTo>
                    <a:pt x="14601" y="2222"/>
                  </a:lnTo>
                  <a:lnTo>
                    <a:pt x="14853" y="2481"/>
                  </a:lnTo>
                  <a:lnTo>
                    <a:pt x="15049" y="2481"/>
                  </a:lnTo>
                  <a:lnTo>
                    <a:pt x="15049" y="2739"/>
                  </a:lnTo>
                  <a:lnTo>
                    <a:pt x="15161" y="3101"/>
                  </a:lnTo>
                  <a:lnTo>
                    <a:pt x="15161" y="3463"/>
                  </a:lnTo>
                  <a:lnTo>
                    <a:pt x="15441" y="3463"/>
                  </a:lnTo>
                  <a:lnTo>
                    <a:pt x="15664" y="3721"/>
                  </a:lnTo>
                  <a:lnTo>
                    <a:pt x="15664" y="4031"/>
                  </a:lnTo>
                  <a:lnTo>
                    <a:pt x="15804" y="4289"/>
                  </a:lnTo>
                  <a:lnTo>
                    <a:pt x="15804" y="4651"/>
                  </a:lnTo>
                  <a:lnTo>
                    <a:pt x="16000" y="4651"/>
                  </a:lnTo>
                  <a:lnTo>
                    <a:pt x="16000" y="5840"/>
                  </a:lnTo>
                  <a:lnTo>
                    <a:pt x="16224" y="6098"/>
                  </a:lnTo>
                  <a:lnTo>
                    <a:pt x="16224" y="6822"/>
                  </a:lnTo>
                  <a:lnTo>
                    <a:pt x="16476" y="7132"/>
                  </a:lnTo>
                  <a:lnTo>
                    <a:pt x="16476" y="8372"/>
                  </a:lnTo>
                  <a:lnTo>
                    <a:pt x="16476" y="7649"/>
                  </a:lnTo>
                  <a:lnTo>
                    <a:pt x="16671" y="7649"/>
                  </a:lnTo>
                  <a:lnTo>
                    <a:pt x="16671" y="7390"/>
                  </a:lnTo>
                  <a:lnTo>
                    <a:pt x="16839" y="7390"/>
                  </a:lnTo>
                  <a:lnTo>
                    <a:pt x="17119" y="7132"/>
                  </a:lnTo>
                  <a:lnTo>
                    <a:pt x="17343" y="7132"/>
                  </a:lnTo>
                  <a:lnTo>
                    <a:pt x="17343" y="6822"/>
                  </a:lnTo>
                  <a:lnTo>
                    <a:pt x="17678" y="6822"/>
                  </a:lnTo>
                  <a:lnTo>
                    <a:pt x="17678" y="6460"/>
                  </a:lnTo>
                  <a:lnTo>
                    <a:pt x="17902" y="6460"/>
                  </a:lnTo>
                  <a:lnTo>
                    <a:pt x="18154" y="6098"/>
                  </a:lnTo>
                  <a:lnTo>
                    <a:pt x="18154" y="5840"/>
                  </a:lnTo>
                  <a:lnTo>
                    <a:pt x="18490" y="5271"/>
                  </a:lnTo>
                  <a:lnTo>
                    <a:pt x="18965" y="4910"/>
                  </a:lnTo>
                  <a:lnTo>
                    <a:pt x="18965" y="4651"/>
                  </a:lnTo>
                  <a:lnTo>
                    <a:pt x="19161" y="4651"/>
                  </a:lnTo>
                  <a:lnTo>
                    <a:pt x="19161" y="3101"/>
                  </a:lnTo>
                  <a:lnTo>
                    <a:pt x="19357" y="3101"/>
                  </a:lnTo>
                  <a:lnTo>
                    <a:pt x="19357" y="3463"/>
                  </a:lnTo>
                  <a:lnTo>
                    <a:pt x="19608" y="3463"/>
                  </a:lnTo>
                  <a:lnTo>
                    <a:pt x="19608" y="3721"/>
                  </a:lnTo>
                  <a:lnTo>
                    <a:pt x="19720" y="3721"/>
                  </a:lnTo>
                  <a:lnTo>
                    <a:pt x="19720" y="5581"/>
                  </a:lnTo>
                  <a:lnTo>
                    <a:pt x="19972" y="5840"/>
                  </a:lnTo>
                  <a:lnTo>
                    <a:pt x="19972" y="11421"/>
                  </a:lnTo>
                  <a:lnTo>
                    <a:pt x="19720" y="11680"/>
                  </a:lnTo>
                  <a:lnTo>
                    <a:pt x="19720" y="12403"/>
                  </a:lnTo>
                  <a:lnTo>
                    <a:pt x="19608" y="12661"/>
                  </a:lnTo>
                  <a:lnTo>
                    <a:pt x="19608" y="12920"/>
                  </a:lnTo>
                  <a:lnTo>
                    <a:pt x="19357" y="12920"/>
                  </a:lnTo>
                  <a:lnTo>
                    <a:pt x="19357" y="13592"/>
                  </a:lnTo>
                  <a:lnTo>
                    <a:pt x="19161" y="13850"/>
                  </a:lnTo>
                  <a:lnTo>
                    <a:pt x="19161" y="14212"/>
                  </a:lnTo>
                  <a:lnTo>
                    <a:pt x="18965" y="14212"/>
                  </a:lnTo>
                  <a:lnTo>
                    <a:pt x="18965" y="14470"/>
                  </a:lnTo>
                  <a:lnTo>
                    <a:pt x="18797" y="14470"/>
                  </a:lnTo>
                  <a:lnTo>
                    <a:pt x="18490" y="15039"/>
                  </a:lnTo>
                  <a:lnTo>
                    <a:pt x="18350" y="15401"/>
                  </a:lnTo>
                  <a:lnTo>
                    <a:pt x="18350" y="15659"/>
                  </a:lnTo>
                  <a:lnTo>
                    <a:pt x="17902" y="16021"/>
                  </a:lnTo>
                  <a:lnTo>
                    <a:pt x="17483" y="16589"/>
                  </a:lnTo>
                  <a:lnTo>
                    <a:pt x="17343" y="16589"/>
                  </a:lnTo>
                  <a:lnTo>
                    <a:pt x="17343" y="16951"/>
                  </a:lnTo>
                  <a:lnTo>
                    <a:pt x="17119" y="17209"/>
                  </a:lnTo>
                  <a:lnTo>
                    <a:pt x="16671" y="17209"/>
                  </a:lnTo>
                  <a:lnTo>
                    <a:pt x="16671" y="17571"/>
                  </a:lnTo>
                  <a:lnTo>
                    <a:pt x="16476" y="17571"/>
                  </a:lnTo>
                  <a:lnTo>
                    <a:pt x="16224" y="17829"/>
                  </a:lnTo>
                  <a:lnTo>
                    <a:pt x="15804" y="17829"/>
                  </a:lnTo>
                  <a:lnTo>
                    <a:pt x="15664" y="18140"/>
                  </a:lnTo>
                  <a:lnTo>
                    <a:pt x="13930" y="18140"/>
                  </a:lnTo>
                  <a:lnTo>
                    <a:pt x="13762" y="18398"/>
                  </a:lnTo>
                  <a:lnTo>
                    <a:pt x="12699" y="18398"/>
                  </a:lnTo>
                  <a:lnTo>
                    <a:pt x="12559" y="18760"/>
                  </a:lnTo>
                  <a:lnTo>
                    <a:pt x="12112" y="18760"/>
                  </a:lnTo>
                  <a:lnTo>
                    <a:pt x="12112" y="19018"/>
                  </a:lnTo>
                  <a:lnTo>
                    <a:pt x="11692" y="19018"/>
                  </a:lnTo>
                  <a:lnTo>
                    <a:pt x="11692" y="19380"/>
                  </a:lnTo>
                  <a:lnTo>
                    <a:pt x="11021" y="19380"/>
                  </a:lnTo>
                  <a:lnTo>
                    <a:pt x="10881" y="19638"/>
                  </a:lnTo>
                  <a:lnTo>
                    <a:pt x="9343" y="19638"/>
                  </a:lnTo>
                  <a:lnTo>
                    <a:pt x="9343" y="19948"/>
                  </a:lnTo>
                  <a:lnTo>
                    <a:pt x="7413" y="19948"/>
                  </a:lnTo>
                  <a:lnTo>
                    <a:pt x="7273" y="19638"/>
                  </a:lnTo>
                  <a:lnTo>
                    <a:pt x="7105" y="19638"/>
                  </a:lnTo>
                  <a:lnTo>
                    <a:pt x="4224" y="1938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round/>
                  <a:headEnd type="none" w="sm" len="med"/>
                  <a:tailEnd type="none" w="sm" len="med"/>
                </a14:hiddenLine>
              </a:ext>
            </a:extLst>
          </p:spPr>
          <p:txBody>
            <a:bodyPr lIns="127939" tIns="63973" rIns="127939" bIns="63973"/>
            <a:lstStyle>
              <a:lvl1pPr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3189" name="Oval 38"/>
            <p:cNvSpPr>
              <a:spLocks noChangeArrowheads="1"/>
            </p:cNvSpPr>
            <p:nvPr/>
          </p:nvSpPr>
          <p:spPr bwMode="auto">
            <a:xfrm>
              <a:off x="4085" y="709"/>
              <a:ext cx="129" cy="31"/>
            </a:xfrm>
            <a:prstGeom prst="ellips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7939" tIns="63973" rIns="127939" bIns="63973"/>
            <a:lstStyle>
              <a:lvl1pPr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ru-RU" altLang="ru-RU">
                <a:latin typeface="Calibri" pitchFamily="34" charset="0"/>
              </a:endParaRPr>
            </a:p>
          </p:txBody>
        </p:sp>
        <p:sp>
          <p:nvSpPr>
            <p:cNvPr id="3190" name="Rectangle 39"/>
            <p:cNvSpPr>
              <a:spLocks noChangeArrowheads="1"/>
            </p:cNvSpPr>
            <p:nvPr/>
          </p:nvSpPr>
          <p:spPr bwMode="auto">
            <a:xfrm>
              <a:off x="4059" y="671"/>
              <a:ext cx="180" cy="80"/>
            </a:xfrm>
            <a:prstGeom prst="rect">
              <a:avLst/>
            </a:prstGeom>
            <a:noFill/>
            <a:ln w="25400" algn="ctr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127939" tIns="63973" rIns="127939" bIns="63973" anchor="ctr"/>
            <a:lstStyle>
              <a:lvl1pPr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1279525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ru-RU" altLang="ru-RU">
                <a:latin typeface="Calibri" pitchFamily="34" charset="0"/>
              </a:endParaRPr>
            </a:p>
          </p:txBody>
        </p:sp>
      </p:grpSp>
      <p:sp>
        <p:nvSpPr>
          <p:cNvPr id="3132" name="Line 310"/>
          <p:cNvSpPr>
            <a:spLocks noChangeShapeType="1"/>
          </p:cNvSpPr>
          <p:nvPr/>
        </p:nvSpPr>
        <p:spPr bwMode="auto">
          <a:xfrm flipH="1" flipV="1">
            <a:off x="5176838" y="4584700"/>
            <a:ext cx="1223962" cy="71438"/>
          </a:xfrm>
          <a:prstGeom prst="line">
            <a:avLst/>
          </a:prstGeom>
          <a:noFill/>
          <a:ln w="47625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133" name="Line 311"/>
          <p:cNvSpPr>
            <a:spLocks noChangeShapeType="1"/>
          </p:cNvSpPr>
          <p:nvPr/>
        </p:nvSpPr>
        <p:spPr bwMode="auto">
          <a:xfrm flipH="1" flipV="1">
            <a:off x="3232150" y="2136775"/>
            <a:ext cx="1871663" cy="2447925"/>
          </a:xfrm>
          <a:prstGeom prst="line">
            <a:avLst/>
          </a:prstGeom>
          <a:noFill/>
          <a:ln w="47625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14" name="Group 37"/>
          <p:cNvGrpSpPr>
            <a:grpSpLocks/>
          </p:cNvGrpSpPr>
          <p:nvPr/>
        </p:nvGrpSpPr>
        <p:grpSpPr bwMode="auto">
          <a:xfrm>
            <a:off x="8201025" y="3937000"/>
            <a:ext cx="1223963" cy="373063"/>
            <a:chOff x="2290" y="4020"/>
            <a:chExt cx="817" cy="315"/>
          </a:xfrm>
        </p:grpSpPr>
        <p:sp>
          <p:nvSpPr>
            <p:cNvPr id="3178" name="Rectangle 38"/>
            <p:cNvSpPr>
              <a:spLocks noChangeArrowheads="1"/>
            </p:cNvSpPr>
            <p:nvPr/>
          </p:nvSpPr>
          <p:spPr bwMode="auto">
            <a:xfrm>
              <a:off x="2702" y="4065"/>
              <a:ext cx="405" cy="27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24829" tIns="24829" rIns="24829" bIns="24829"/>
            <a:lstStyle>
              <a:lvl1pPr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1277938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12779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/>
              <a:r>
                <a:rPr lang="ru-RU" altLang="ru-RU" sz="1100" b="1"/>
                <a:t>ЦРБ</a:t>
              </a:r>
            </a:p>
            <a:p>
              <a:pPr algn="ctr" eaLnBrk="1" hangingPunct="1"/>
              <a:r>
                <a:rPr lang="ru-RU" altLang="ru-RU" sz="1100" b="1"/>
                <a:t>750 </a:t>
              </a:r>
            </a:p>
          </p:txBody>
        </p:sp>
        <p:grpSp>
          <p:nvGrpSpPr>
            <p:cNvPr id="15" name="Group 39"/>
            <p:cNvGrpSpPr>
              <a:grpSpLocks/>
            </p:cNvGrpSpPr>
            <p:nvPr/>
          </p:nvGrpSpPr>
          <p:grpSpPr bwMode="auto">
            <a:xfrm>
              <a:off x="2290" y="4020"/>
              <a:ext cx="545" cy="210"/>
              <a:chOff x="3288" y="3929"/>
              <a:chExt cx="479" cy="210"/>
            </a:xfrm>
          </p:grpSpPr>
          <p:grpSp>
            <p:nvGrpSpPr>
              <p:cNvPr id="16" name="Group 40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0"/>
                <a:chOff x="0" y="1"/>
                <a:chExt cx="20000" cy="19999"/>
              </a:xfrm>
            </p:grpSpPr>
            <p:sp>
              <p:nvSpPr>
                <p:cNvPr id="3182" name="Rectangle 41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27939" tIns="63973" rIns="127939" bIns="63973"/>
                <a:lstStyle>
                  <a:lvl1pPr defTabSz="1279525" eaLnBrk="0" hangingPunct="0"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defTabSz="1279525" eaLnBrk="0" hangingPunct="0"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defTabSz="1279525" eaLnBrk="0" hangingPunct="0"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defTabSz="1279525" eaLnBrk="0" hangingPunct="0"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defTabSz="1279525" eaLnBrk="0" hangingPunct="0"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ru-RU" altLang="ru-RU">
                    <a:latin typeface="Calibri" pitchFamily="34" charset="0"/>
                  </a:endParaRPr>
                </a:p>
              </p:txBody>
            </p:sp>
            <p:sp>
              <p:nvSpPr>
                <p:cNvPr id="3183" name="Line 42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84" name="Line 43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17" name="Group 44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3186" name="Line 45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3187" name="Line 46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3181" name="Line 47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18" name="Group 39"/>
          <p:cNvGrpSpPr>
            <a:grpSpLocks/>
          </p:cNvGrpSpPr>
          <p:nvPr/>
        </p:nvGrpSpPr>
        <p:grpSpPr bwMode="auto">
          <a:xfrm>
            <a:off x="4313238" y="4008438"/>
            <a:ext cx="473075" cy="249237"/>
            <a:chOff x="3288" y="3929"/>
            <a:chExt cx="479" cy="210"/>
          </a:xfrm>
        </p:grpSpPr>
        <p:grpSp>
          <p:nvGrpSpPr>
            <p:cNvPr id="19" name="Group 40"/>
            <p:cNvGrpSpPr>
              <a:grpSpLocks/>
            </p:cNvGrpSpPr>
            <p:nvPr/>
          </p:nvGrpSpPr>
          <p:grpSpPr bwMode="auto">
            <a:xfrm>
              <a:off x="3288" y="3929"/>
              <a:ext cx="317" cy="210"/>
              <a:chOff x="0" y="1"/>
              <a:chExt cx="20000" cy="19999"/>
            </a:xfrm>
          </p:grpSpPr>
          <p:sp>
            <p:nvSpPr>
              <p:cNvPr id="3172" name="Rectangle 41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solidFill>
                <a:schemeClr val="bg1"/>
              </a:solidFill>
              <a:ln w="254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lIns="127939" tIns="63973" rIns="127939" bIns="63973"/>
              <a:lstStyle>
                <a:lvl1pPr defTabSz="1279525" eaLnBrk="0" hangingPunct="0">
                  <a:defRPr sz="25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1279525" eaLnBrk="0" hangingPunct="0">
                  <a:defRPr sz="25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1279525" eaLnBrk="0" hangingPunct="0">
                  <a:defRPr sz="25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1279525" eaLnBrk="0" hangingPunct="0">
                  <a:defRPr sz="25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1279525" eaLnBrk="0" hangingPunct="0">
                  <a:defRPr sz="25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ru-RU" altLang="ru-RU">
                  <a:latin typeface="Calibri" pitchFamily="34" charset="0"/>
                </a:endParaRPr>
              </a:p>
            </p:txBody>
          </p:sp>
          <p:sp>
            <p:nvSpPr>
              <p:cNvPr id="3173" name="Line 42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74" name="Line 43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0" name="Group 44"/>
              <p:cNvGrpSpPr>
                <a:grpSpLocks/>
              </p:cNvGrpSpPr>
              <p:nvPr/>
            </p:nvGrpSpPr>
            <p:grpSpPr bwMode="auto">
              <a:xfrm>
                <a:off x="8961" y="3009"/>
                <a:ext cx="2336" cy="3408"/>
                <a:chOff x="-1" y="0"/>
                <a:chExt cx="20002" cy="20000"/>
              </a:xfrm>
            </p:grpSpPr>
            <p:sp>
              <p:nvSpPr>
                <p:cNvPr id="3176" name="Line 45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77" name="Line 46"/>
                <p:cNvSpPr>
                  <a:spLocks noChangeShapeType="1"/>
                </p:cNvSpPr>
                <p:nvPr/>
              </p:nvSpPr>
              <p:spPr bwMode="auto">
                <a:xfrm>
                  <a:off x="-1" y="11585"/>
                  <a:ext cx="20002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sp>
          <p:nvSpPr>
            <p:cNvPr id="3171" name="Line 47"/>
            <p:cNvSpPr>
              <a:spLocks noChangeShapeType="1"/>
            </p:cNvSpPr>
            <p:nvPr/>
          </p:nvSpPr>
          <p:spPr bwMode="auto">
            <a:xfrm>
              <a:off x="3669" y="4064"/>
              <a:ext cx="98" cy="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136" name="Rectangle 38"/>
          <p:cNvSpPr>
            <a:spLocks noChangeArrowheads="1"/>
          </p:cNvSpPr>
          <p:nvPr/>
        </p:nvSpPr>
        <p:spPr bwMode="auto">
          <a:xfrm>
            <a:off x="3305175" y="4295775"/>
            <a:ext cx="1150938" cy="2174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24829" tIns="24829" rIns="24829" bIns="24829"/>
          <a:lstStyle>
            <a:lvl1pPr defTabSz="1277938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277938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277938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277938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277938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ru-RU" altLang="ru-RU" sz="900" b="1"/>
              <a:t>Амбулатория</a:t>
            </a:r>
          </a:p>
        </p:txBody>
      </p:sp>
      <p:grpSp>
        <p:nvGrpSpPr>
          <p:cNvPr id="21" name="Group 124"/>
          <p:cNvGrpSpPr>
            <a:grpSpLocks/>
          </p:cNvGrpSpPr>
          <p:nvPr/>
        </p:nvGrpSpPr>
        <p:grpSpPr bwMode="auto">
          <a:xfrm>
            <a:off x="11544300" y="4443413"/>
            <a:ext cx="325438" cy="339725"/>
            <a:chOff x="5364" y="2382"/>
            <a:chExt cx="272" cy="272"/>
          </a:xfrm>
        </p:grpSpPr>
        <p:grpSp>
          <p:nvGrpSpPr>
            <p:cNvPr id="22" name="Group 125"/>
            <p:cNvGrpSpPr>
              <a:grpSpLocks/>
            </p:cNvGrpSpPr>
            <p:nvPr/>
          </p:nvGrpSpPr>
          <p:grpSpPr bwMode="auto">
            <a:xfrm>
              <a:off x="5364" y="2382"/>
              <a:ext cx="272" cy="272"/>
              <a:chOff x="3168" y="192"/>
              <a:chExt cx="528" cy="672"/>
            </a:xfrm>
          </p:grpSpPr>
          <p:sp>
            <p:nvSpPr>
              <p:cNvPr id="3166" name="Line 126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0" cy="67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3167" name="Line 127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3168" name="Line 128"/>
              <p:cNvSpPr>
                <a:spLocks noChangeShapeType="1"/>
              </p:cNvSpPr>
              <p:nvPr/>
            </p:nvSpPr>
            <p:spPr bwMode="auto">
              <a:xfrm flipV="1">
                <a:off x="3168" y="480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3169" name="Line 129"/>
              <p:cNvSpPr>
                <a:spLocks noChangeShapeType="1"/>
              </p:cNvSpPr>
              <p:nvPr/>
            </p:nvSpPr>
            <p:spPr bwMode="auto">
              <a:xfrm>
                <a:off x="3696" y="288"/>
                <a:ext cx="0" cy="19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sp>
          <p:nvSpPr>
            <p:cNvPr id="3165" name="Freeform 130"/>
            <p:cNvSpPr>
              <a:spLocks/>
            </p:cNvSpPr>
            <p:nvPr/>
          </p:nvSpPr>
          <p:spPr bwMode="auto">
            <a:xfrm>
              <a:off x="5364" y="2388"/>
              <a:ext cx="261" cy="148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44 h 159"/>
                <a:gd name="T4" fmla="*/ 41 w 291"/>
                <a:gd name="T5" fmla="*/ 32 h 159"/>
                <a:gd name="T6" fmla="*/ 41 w 291"/>
                <a:gd name="T7" fmla="*/ 11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91395" tIns="45697" rIns="91395" bIns="45697"/>
            <a:lstStyle>
              <a:lvl1pPr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grpSp>
        <p:nvGrpSpPr>
          <p:cNvPr id="23" name="Group 124"/>
          <p:cNvGrpSpPr>
            <a:grpSpLocks/>
          </p:cNvGrpSpPr>
          <p:nvPr/>
        </p:nvGrpSpPr>
        <p:grpSpPr bwMode="auto">
          <a:xfrm>
            <a:off x="8561388" y="4079875"/>
            <a:ext cx="325437" cy="339725"/>
            <a:chOff x="5364" y="2382"/>
            <a:chExt cx="272" cy="272"/>
          </a:xfrm>
        </p:grpSpPr>
        <p:grpSp>
          <p:nvGrpSpPr>
            <p:cNvPr id="24" name="Group 125"/>
            <p:cNvGrpSpPr>
              <a:grpSpLocks/>
            </p:cNvGrpSpPr>
            <p:nvPr/>
          </p:nvGrpSpPr>
          <p:grpSpPr bwMode="auto">
            <a:xfrm>
              <a:off x="5364" y="2382"/>
              <a:ext cx="272" cy="272"/>
              <a:chOff x="3168" y="192"/>
              <a:chExt cx="528" cy="672"/>
            </a:xfrm>
          </p:grpSpPr>
          <p:sp>
            <p:nvSpPr>
              <p:cNvPr id="3160" name="Line 126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0" cy="67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3161" name="Line 127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3162" name="Line 128"/>
              <p:cNvSpPr>
                <a:spLocks noChangeShapeType="1"/>
              </p:cNvSpPr>
              <p:nvPr/>
            </p:nvSpPr>
            <p:spPr bwMode="auto">
              <a:xfrm flipV="1">
                <a:off x="3168" y="480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3163" name="Line 129"/>
              <p:cNvSpPr>
                <a:spLocks noChangeShapeType="1"/>
              </p:cNvSpPr>
              <p:nvPr/>
            </p:nvSpPr>
            <p:spPr bwMode="auto">
              <a:xfrm>
                <a:off x="3696" y="288"/>
                <a:ext cx="0" cy="19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sp>
          <p:nvSpPr>
            <p:cNvPr id="3159" name="Freeform 130"/>
            <p:cNvSpPr>
              <a:spLocks/>
            </p:cNvSpPr>
            <p:nvPr/>
          </p:nvSpPr>
          <p:spPr bwMode="auto">
            <a:xfrm>
              <a:off x="5364" y="2388"/>
              <a:ext cx="261" cy="148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44 h 159"/>
                <a:gd name="T4" fmla="*/ 41 w 291"/>
                <a:gd name="T5" fmla="*/ 32 h 159"/>
                <a:gd name="T6" fmla="*/ 41 w 291"/>
                <a:gd name="T7" fmla="*/ 11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91395" tIns="45697" rIns="91395" bIns="45697"/>
            <a:lstStyle>
              <a:lvl1pPr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grpSp>
        <p:nvGrpSpPr>
          <p:cNvPr id="25" name="Group 124"/>
          <p:cNvGrpSpPr>
            <a:grpSpLocks/>
          </p:cNvGrpSpPr>
          <p:nvPr/>
        </p:nvGrpSpPr>
        <p:grpSpPr bwMode="auto">
          <a:xfrm>
            <a:off x="279400" y="5737225"/>
            <a:ext cx="325438" cy="339725"/>
            <a:chOff x="5364" y="2382"/>
            <a:chExt cx="272" cy="272"/>
          </a:xfrm>
        </p:grpSpPr>
        <p:grpSp>
          <p:nvGrpSpPr>
            <p:cNvPr id="26" name="Group 125"/>
            <p:cNvGrpSpPr>
              <a:grpSpLocks/>
            </p:cNvGrpSpPr>
            <p:nvPr/>
          </p:nvGrpSpPr>
          <p:grpSpPr bwMode="auto">
            <a:xfrm>
              <a:off x="5364" y="2382"/>
              <a:ext cx="272" cy="272"/>
              <a:chOff x="3168" y="192"/>
              <a:chExt cx="528" cy="672"/>
            </a:xfrm>
          </p:grpSpPr>
          <p:sp>
            <p:nvSpPr>
              <p:cNvPr id="3154" name="Line 126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0" cy="67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3155" name="Line 127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3156" name="Line 128"/>
              <p:cNvSpPr>
                <a:spLocks noChangeShapeType="1"/>
              </p:cNvSpPr>
              <p:nvPr/>
            </p:nvSpPr>
            <p:spPr bwMode="auto">
              <a:xfrm flipV="1">
                <a:off x="3168" y="480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3157" name="Line 129"/>
              <p:cNvSpPr>
                <a:spLocks noChangeShapeType="1"/>
              </p:cNvSpPr>
              <p:nvPr/>
            </p:nvSpPr>
            <p:spPr bwMode="auto">
              <a:xfrm>
                <a:off x="3696" y="288"/>
                <a:ext cx="0" cy="19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sp>
          <p:nvSpPr>
            <p:cNvPr id="3153" name="Freeform 130"/>
            <p:cNvSpPr>
              <a:spLocks/>
            </p:cNvSpPr>
            <p:nvPr/>
          </p:nvSpPr>
          <p:spPr bwMode="auto">
            <a:xfrm>
              <a:off x="5364" y="2388"/>
              <a:ext cx="261" cy="148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44 h 159"/>
                <a:gd name="T4" fmla="*/ 41 w 291"/>
                <a:gd name="T5" fmla="*/ 32 h 159"/>
                <a:gd name="T6" fmla="*/ 41 w 291"/>
                <a:gd name="T7" fmla="*/ 11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91395" tIns="45697" rIns="91395" bIns="45697"/>
            <a:lstStyle>
              <a:lvl1pPr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grpSp>
        <p:nvGrpSpPr>
          <p:cNvPr id="27" name="Group 124"/>
          <p:cNvGrpSpPr>
            <a:grpSpLocks/>
          </p:cNvGrpSpPr>
          <p:nvPr/>
        </p:nvGrpSpPr>
        <p:grpSpPr bwMode="auto">
          <a:xfrm>
            <a:off x="279400" y="5253038"/>
            <a:ext cx="325438" cy="339725"/>
            <a:chOff x="5364" y="2382"/>
            <a:chExt cx="272" cy="272"/>
          </a:xfrm>
        </p:grpSpPr>
        <p:grpSp>
          <p:nvGrpSpPr>
            <p:cNvPr id="28" name="Group 125"/>
            <p:cNvGrpSpPr>
              <a:grpSpLocks/>
            </p:cNvGrpSpPr>
            <p:nvPr/>
          </p:nvGrpSpPr>
          <p:grpSpPr bwMode="auto">
            <a:xfrm>
              <a:off x="5364" y="2382"/>
              <a:ext cx="272" cy="272"/>
              <a:chOff x="3168" y="192"/>
              <a:chExt cx="528" cy="672"/>
            </a:xfrm>
          </p:grpSpPr>
          <p:sp>
            <p:nvSpPr>
              <p:cNvPr id="3148" name="Line 126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0" cy="67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3149" name="Line 127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3150" name="Line 128"/>
              <p:cNvSpPr>
                <a:spLocks noChangeShapeType="1"/>
              </p:cNvSpPr>
              <p:nvPr/>
            </p:nvSpPr>
            <p:spPr bwMode="auto">
              <a:xfrm flipV="1">
                <a:off x="3168" y="480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3151" name="Line 129"/>
              <p:cNvSpPr>
                <a:spLocks noChangeShapeType="1"/>
              </p:cNvSpPr>
              <p:nvPr/>
            </p:nvSpPr>
            <p:spPr bwMode="auto">
              <a:xfrm>
                <a:off x="3696" y="288"/>
                <a:ext cx="0" cy="19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sp>
          <p:nvSpPr>
            <p:cNvPr id="3147" name="Freeform 130"/>
            <p:cNvSpPr>
              <a:spLocks/>
            </p:cNvSpPr>
            <p:nvPr/>
          </p:nvSpPr>
          <p:spPr bwMode="auto">
            <a:xfrm>
              <a:off x="5364" y="2388"/>
              <a:ext cx="261" cy="148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44 h 159"/>
                <a:gd name="T4" fmla="*/ 41 w 291"/>
                <a:gd name="T5" fmla="*/ 32 h 159"/>
                <a:gd name="T6" fmla="*/ 41 w 291"/>
                <a:gd name="T7" fmla="*/ 11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91395" tIns="45697" rIns="91395" bIns="45697"/>
            <a:lstStyle>
              <a:lvl1pPr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5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sp>
        <p:nvSpPr>
          <p:cNvPr id="3141" name="Text Box 372"/>
          <p:cNvSpPr txBox="1">
            <a:spLocks noChangeArrowheads="1"/>
          </p:cNvSpPr>
          <p:nvPr/>
        </p:nvSpPr>
        <p:spPr bwMode="auto">
          <a:xfrm>
            <a:off x="836613" y="5253038"/>
            <a:ext cx="519112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ru-RU" altLang="ru-RU" sz="1200"/>
              <a:t>ФПС</a:t>
            </a:r>
          </a:p>
        </p:txBody>
      </p:sp>
      <p:sp>
        <p:nvSpPr>
          <p:cNvPr id="3142" name="Text Box 373"/>
          <p:cNvSpPr txBox="1">
            <a:spLocks noChangeArrowheads="1"/>
          </p:cNvSpPr>
          <p:nvPr/>
        </p:nvSpPr>
        <p:spPr bwMode="auto">
          <a:xfrm>
            <a:off x="855663" y="5737225"/>
            <a:ext cx="51117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279525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ru-RU" altLang="ru-RU" sz="1200"/>
              <a:t>АСФ</a:t>
            </a:r>
          </a:p>
        </p:txBody>
      </p:sp>
      <p:sp>
        <p:nvSpPr>
          <p:cNvPr id="3143" name="Oval 31"/>
          <p:cNvSpPr>
            <a:spLocks noChangeArrowheads="1"/>
          </p:cNvSpPr>
          <p:nvPr/>
        </p:nvSpPr>
        <p:spPr bwMode="auto">
          <a:xfrm>
            <a:off x="5176838" y="1776413"/>
            <a:ext cx="330200" cy="290512"/>
          </a:xfrm>
          <a:prstGeom prst="ellipse">
            <a:avLst/>
          </a:prstGeom>
          <a:solidFill>
            <a:schemeClr val="bg1"/>
          </a:solidFill>
          <a:ln w="57150">
            <a:solidFill>
              <a:srgbClr val="FF0000"/>
            </a:solidFill>
            <a:round/>
            <a:headEnd/>
            <a:tailEnd/>
          </a:ln>
        </p:spPr>
        <p:txBody>
          <a:bodyPr wrap="none" lIns="178800" tIns="89403" rIns="178800" bIns="89403" anchor="ctr"/>
          <a:lstStyle>
            <a:lvl1pPr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7907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7907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7907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7907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ru-RU" altLang="ru-RU" sz="1500" b="1">
                <a:latin typeface="Times New Roman" pitchFamily="18" charset="0"/>
                <a:cs typeface="Times New Roman" pitchFamily="18" charset="0"/>
              </a:rPr>
              <a:t>Т</a:t>
            </a:r>
          </a:p>
        </p:txBody>
      </p:sp>
      <p:sp>
        <p:nvSpPr>
          <p:cNvPr id="3144" name="Oval 31"/>
          <p:cNvSpPr>
            <a:spLocks noChangeArrowheads="1"/>
          </p:cNvSpPr>
          <p:nvPr/>
        </p:nvSpPr>
        <p:spPr bwMode="auto">
          <a:xfrm>
            <a:off x="2439988" y="2713038"/>
            <a:ext cx="330200" cy="290512"/>
          </a:xfrm>
          <a:prstGeom prst="ellipse">
            <a:avLst/>
          </a:prstGeom>
          <a:solidFill>
            <a:schemeClr val="bg1"/>
          </a:solidFill>
          <a:ln w="57150">
            <a:solidFill>
              <a:srgbClr val="FF0000"/>
            </a:solidFill>
            <a:round/>
            <a:headEnd/>
            <a:tailEnd/>
          </a:ln>
        </p:spPr>
        <p:txBody>
          <a:bodyPr wrap="none" lIns="178800" tIns="89403" rIns="178800" bIns="89403" anchor="ctr"/>
          <a:lstStyle>
            <a:lvl1pPr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790700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17907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17907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17907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17907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ru-RU" altLang="ru-RU" sz="1500" b="1">
                <a:latin typeface="Times New Roman" pitchFamily="18" charset="0"/>
                <a:cs typeface="Times New Roman" pitchFamily="18" charset="0"/>
              </a:rPr>
              <a:t>Т</a:t>
            </a:r>
          </a:p>
        </p:txBody>
      </p:sp>
      <p:cxnSp>
        <p:nvCxnSpPr>
          <p:cNvPr id="120" name="Прямая со стрелкой 119"/>
          <p:cNvCxnSpPr/>
          <p:nvPr/>
        </p:nvCxnSpPr>
        <p:spPr bwMode="auto">
          <a:xfrm>
            <a:off x="5257800" y="3943350"/>
            <a:ext cx="2714625" cy="142875"/>
          </a:xfrm>
          <a:prstGeom prst="straightConnector1">
            <a:avLst/>
          </a:prstGeom>
          <a:ln>
            <a:solidFill>
              <a:srgbClr val="00B050"/>
            </a:solidFill>
            <a:headEnd type="none" w="med" len="med"/>
            <a:tailEnd type="arrow"/>
          </a:ln>
        </p:spPr>
        <p:style>
          <a:lnRef idx="3">
            <a:schemeClr val="accent6"/>
          </a:lnRef>
          <a:fillRef idx="0">
            <a:schemeClr val="accent6"/>
          </a:fillRef>
          <a:effectRef idx="2">
            <a:schemeClr val="accent6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7218" name="Picture 229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942975"/>
            <a:ext cx="12801600" cy="865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7219" name="Овал 2"/>
          <p:cNvSpPr>
            <a:spLocks noChangeArrowheads="1"/>
          </p:cNvSpPr>
          <p:nvPr/>
        </p:nvSpPr>
        <p:spPr bwMode="auto">
          <a:xfrm>
            <a:off x="-1446213" y="901700"/>
            <a:ext cx="14760576" cy="11099800"/>
          </a:xfrm>
          <a:prstGeom prst="ellipse">
            <a:avLst/>
          </a:prstGeom>
          <a:solidFill>
            <a:schemeClr val="accent1">
              <a:alpha val="39999"/>
            </a:schemeClr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lIns="91406" tIns="45703" rIns="91406" bIns="45703" anchor="ctr"/>
          <a:lstStyle>
            <a:lvl1pPr defTabSz="127793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27793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27793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27793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27793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132" name="Text Box 15"/>
          <p:cNvSpPr txBox="1">
            <a:spLocks noChangeArrowheads="1"/>
          </p:cNvSpPr>
          <p:nvPr/>
        </p:nvSpPr>
        <p:spPr bwMode="auto">
          <a:xfrm>
            <a:off x="9525" y="0"/>
            <a:ext cx="12792075" cy="868363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lIns="127820" tIns="63913" rIns="127820" bIns="63913" anchor="ctr">
            <a:spAutoFit/>
          </a:bodyPr>
          <a:lstStyle/>
          <a:p>
            <a:pPr algn="ctr" defTabSz="1479550">
              <a:defRPr/>
            </a:pPr>
            <a:r>
              <a:rPr lang="ru-RU" sz="2400" b="1" dirty="0">
                <a:solidFill>
                  <a:srgbClr val="000000"/>
                </a:solidFill>
                <a:latin typeface="Times New Roman" pitchFamily="18" charset="0"/>
              </a:rPr>
              <a:t>Схема расположения станций спутниковой связи </a:t>
            </a:r>
            <a:r>
              <a:rPr lang="ru-RU" sz="2400" b="1" dirty="0">
                <a:solidFill>
                  <a:srgbClr val="000000"/>
                </a:solidFill>
              </a:rPr>
              <a:t/>
            </a:r>
            <a:br>
              <a:rPr lang="ru-RU" sz="2400" b="1" dirty="0">
                <a:solidFill>
                  <a:srgbClr val="000000"/>
                </a:solidFill>
              </a:rPr>
            </a:br>
            <a:r>
              <a:rPr lang="ru-RU" sz="2400" b="1" dirty="0">
                <a:solidFill>
                  <a:srgbClr val="000000"/>
                </a:solidFill>
                <a:latin typeface="Times New Roman" pitchFamily="18" charset="0"/>
              </a:rPr>
              <a:t>Ростовской области</a:t>
            </a:r>
          </a:p>
        </p:txBody>
      </p:sp>
      <p:sp>
        <p:nvSpPr>
          <p:cNvPr id="137221" name="Text Box 85"/>
          <p:cNvSpPr txBox="1">
            <a:spLocks noChangeArrowheads="1"/>
          </p:cNvSpPr>
          <p:nvPr/>
        </p:nvSpPr>
        <p:spPr bwMode="auto">
          <a:xfrm>
            <a:off x="6400800" y="5729288"/>
            <a:ext cx="485775" cy="180975"/>
          </a:xfrm>
          <a:prstGeom prst="rect">
            <a:avLst/>
          </a:prstGeom>
          <a:solidFill>
            <a:schemeClr val="bg1">
              <a:alpha val="50195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89967" tIns="44983" rIns="89967" bIns="44983">
            <a:spAutoFit/>
          </a:bodyPr>
          <a:lstStyle>
            <a:lvl1pPr defTabSz="900113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00113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00113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00113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00113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001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001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001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001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 eaLnBrk="0" hangingPunct="0">
              <a:defRPr/>
            </a:pPr>
            <a:r>
              <a:rPr lang="ru-RU" altLang="ru-RU" sz="600" b="1">
                <a:solidFill>
                  <a:srgbClr val="000000"/>
                </a:solidFill>
                <a:latin typeface="Times New Roman" pitchFamily="18" charset="0"/>
              </a:rPr>
              <a:t> ГУ МЧС</a:t>
            </a:r>
          </a:p>
        </p:txBody>
      </p:sp>
      <p:sp>
        <p:nvSpPr>
          <p:cNvPr id="137222" name="Oval 93"/>
          <p:cNvSpPr>
            <a:spLocks noChangeArrowheads="1"/>
          </p:cNvSpPr>
          <p:nvPr/>
        </p:nvSpPr>
        <p:spPr bwMode="auto">
          <a:xfrm>
            <a:off x="4000500" y="4445000"/>
            <a:ext cx="55563" cy="55563"/>
          </a:xfrm>
          <a:prstGeom prst="ellipse">
            <a:avLst/>
          </a:prstGeom>
          <a:solidFill>
            <a:srgbClr val="FF66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919" tIns="63962" rIns="127919" bIns="63962" anchor="ctr"/>
          <a:lstStyle>
            <a:lvl1pPr defTabSz="911225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1225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1225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1225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1225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defRPr/>
            </a:pPr>
            <a:endParaRPr lang="ru-RU" altLang="ru-RU" sz="600" b="1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37223" name="Text Box 101"/>
          <p:cNvSpPr txBox="1">
            <a:spLocks noChangeArrowheads="1"/>
          </p:cNvSpPr>
          <p:nvPr/>
        </p:nvSpPr>
        <p:spPr bwMode="auto">
          <a:xfrm rot="3046395">
            <a:off x="5865813" y="4429125"/>
            <a:ext cx="571500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74855" tIns="37432" rIns="74855" bIns="37432">
            <a:spAutoFit/>
          </a:bodyPr>
          <a:lstStyle>
            <a:lvl1pPr defTabSz="1209675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209675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209675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209675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209675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20967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20967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20967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20967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defRPr/>
            </a:pPr>
            <a:r>
              <a:rPr lang="ru-RU" altLang="ru-RU" sz="600" b="1" i="1">
                <a:solidFill>
                  <a:srgbClr val="333399"/>
                </a:solidFill>
                <a:latin typeface="Times New Roman" pitchFamily="18" charset="0"/>
              </a:rPr>
              <a:t>Сев. Двина</a:t>
            </a:r>
            <a:endParaRPr lang="ru-RU" altLang="ru-RU" sz="600" b="1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37224" name="Oval 217"/>
          <p:cNvSpPr>
            <a:spLocks noChangeArrowheads="1"/>
          </p:cNvSpPr>
          <p:nvPr/>
        </p:nvSpPr>
        <p:spPr bwMode="auto">
          <a:xfrm>
            <a:off x="2100263" y="5400675"/>
            <a:ext cx="55562" cy="55563"/>
          </a:xfrm>
          <a:prstGeom prst="ellipse">
            <a:avLst/>
          </a:prstGeom>
          <a:solidFill>
            <a:srgbClr val="FF66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919" tIns="63962" rIns="127919" bIns="63962" anchor="ctr"/>
          <a:lstStyle>
            <a:lvl1pPr defTabSz="911225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1225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1225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1225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1225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defRPr/>
            </a:pPr>
            <a:endParaRPr lang="ru-RU" altLang="ru-RU" sz="600" b="1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37225" name="Oval 239"/>
          <p:cNvSpPr>
            <a:spLocks noChangeArrowheads="1"/>
          </p:cNvSpPr>
          <p:nvPr/>
        </p:nvSpPr>
        <p:spPr bwMode="auto">
          <a:xfrm>
            <a:off x="2344738" y="5100638"/>
            <a:ext cx="55562" cy="55562"/>
          </a:xfrm>
          <a:prstGeom prst="ellipse">
            <a:avLst/>
          </a:prstGeom>
          <a:solidFill>
            <a:srgbClr val="FF66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919" tIns="63962" rIns="127919" bIns="63962" anchor="ctr"/>
          <a:lstStyle>
            <a:lvl1pPr defTabSz="911225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1225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1225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1225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1225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defRPr/>
            </a:pPr>
            <a:endParaRPr lang="ru-RU" altLang="ru-RU" sz="600" b="1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37226" name="Text Box 1112"/>
          <p:cNvSpPr txBox="1">
            <a:spLocks noChangeArrowheads="1"/>
          </p:cNvSpPr>
          <p:nvPr/>
        </p:nvSpPr>
        <p:spPr bwMode="auto">
          <a:xfrm>
            <a:off x="9345613" y="5038725"/>
            <a:ext cx="766762" cy="204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338" tIns="55170" rIns="110338" bIns="55170">
            <a:spAutoFit/>
          </a:bodyPr>
          <a:lstStyle>
            <a:lvl1pPr defTabSz="950913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50913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50913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50913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50913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509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509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509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509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defRPr/>
            </a:pPr>
            <a:r>
              <a:rPr lang="ru-RU" altLang="ru-RU" sz="600" b="1">
                <a:solidFill>
                  <a:srgbClr val="000000"/>
                </a:solidFill>
                <a:latin typeface="Times New Roman" pitchFamily="18" charset="0"/>
              </a:rPr>
              <a:t>СПСЧ</a:t>
            </a:r>
          </a:p>
        </p:txBody>
      </p:sp>
      <p:sp>
        <p:nvSpPr>
          <p:cNvPr id="137227" name="Text Box 85"/>
          <p:cNvSpPr txBox="1">
            <a:spLocks noChangeArrowheads="1"/>
          </p:cNvSpPr>
          <p:nvPr/>
        </p:nvSpPr>
        <p:spPr bwMode="auto">
          <a:xfrm>
            <a:off x="8534400" y="6835775"/>
            <a:ext cx="485775" cy="180975"/>
          </a:xfrm>
          <a:prstGeom prst="rect">
            <a:avLst/>
          </a:prstGeom>
          <a:solidFill>
            <a:schemeClr val="bg1">
              <a:alpha val="50195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89967" tIns="44983" rIns="89967" bIns="44983">
            <a:spAutoFit/>
          </a:bodyPr>
          <a:lstStyle>
            <a:lvl1pPr defTabSz="900113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00113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00113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00113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00113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001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001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001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001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 eaLnBrk="0" hangingPunct="0">
              <a:defRPr/>
            </a:pPr>
            <a:r>
              <a:rPr lang="ru-RU" altLang="ru-RU" sz="600" b="1">
                <a:solidFill>
                  <a:srgbClr val="000000"/>
                </a:solidFill>
                <a:latin typeface="Times New Roman" pitchFamily="18" charset="0"/>
              </a:rPr>
              <a:t> ГУ МЧС</a:t>
            </a:r>
          </a:p>
        </p:txBody>
      </p:sp>
      <p:sp>
        <p:nvSpPr>
          <p:cNvPr id="137228" name="Line 86"/>
          <p:cNvSpPr>
            <a:spLocks noChangeShapeType="1"/>
          </p:cNvSpPr>
          <p:nvPr/>
        </p:nvSpPr>
        <p:spPr bwMode="auto">
          <a:xfrm flipH="1">
            <a:off x="8516938" y="6813550"/>
            <a:ext cx="0" cy="349250"/>
          </a:xfrm>
          <a:prstGeom prst="line">
            <a:avLst/>
          </a:prstGeom>
          <a:noFill/>
          <a:ln w="1905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127985" tIns="63994" rIns="127985" bIns="63994" anchor="ctr"/>
          <a:lstStyle/>
          <a:p>
            <a:pPr eaLnBrk="0" hangingPunct="0">
              <a:defRPr/>
            </a:pPr>
            <a:endParaRPr lang="ru-RU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37229" name="Line 87"/>
          <p:cNvSpPr>
            <a:spLocks noChangeShapeType="1"/>
          </p:cNvSpPr>
          <p:nvPr/>
        </p:nvSpPr>
        <p:spPr bwMode="auto">
          <a:xfrm>
            <a:off x="8501063" y="6967538"/>
            <a:ext cx="533400" cy="4762"/>
          </a:xfrm>
          <a:prstGeom prst="line">
            <a:avLst/>
          </a:prstGeom>
          <a:noFill/>
          <a:ln w="1905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127985" tIns="63994" rIns="127985" bIns="63994" anchor="ctr"/>
          <a:lstStyle/>
          <a:p>
            <a:pPr eaLnBrk="0" hangingPunct="0">
              <a:defRPr/>
            </a:pPr>
            <a:endParaRPr lang="ru-RU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37230" name="Line 88"/>
          <p:cNvSpPr>
            <a:spLocks noChangeShapeType="1"/>
          </p:cNvSpPr>
          <p:nvPr/>
        </p:nvSpPr>
        <p:spPr bwMode="auto">
          <a:xfrm>
            <a:off x="8523288" y="7000875"/>
            <a:ext cx="531812" cy="6350"/>
          </a:xfrm>
          <a:prstGeom prst="line">
            <a:avLst/>
          </a:prstGeom>
          <a:noFill/>
          <a:ln w="1905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127985" tIns="63994" rIns="127985" bIns="63994" anchor="ctr"/>
          <a:lstStyle/>
          <a:p>
            <a:pPr eaLnBrk="0" hangingPunct="0">
              <a:defRPr/>
            </a:pPr>
            <a:endParaRPr lang="ru-RU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37231" name="Line 89"/>
          <p:cNvSpPr>
            <a:spLocks noChangeShapeType="1"/>
          </p:cNvSpPr>
          <p:nvPr/>
        </p:nvSpPr>
        <p:spPr bwMode="auto">
          <a:xfrm flipV="1">
            <a:off x="8507413" y="6813550"/>
            <a:ext cx="439737" cy="7938"/>
          </a:xfrm>
          <a:prstGeom prst="line">
            <a:avLst/>
          </a:prstGeom>
          <a:noFill/>
          <a:ln w="1905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127985" tIns="63994" rIns="127985" bIns="63994" anchor="ctr"/>
          <a:lstStyle/>
          <a:p>
            <a:pPr eaLnBrk="0" hangingPunct="0">
              <a:defRPr/>
            </a:pPr>
            <a:endParaRPr lang="ru-RU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37232" name="Line 90"/>
          <p:cNvSpPr>
            <a:spLocks noChangeShapeType="1"/>
          </p:cNvSpPr>
          <p:nvPr/>
        </p:nvSpPr>
        <p:spPr bwMode="auto">
          <a:xfrm flipV="1">
            <a:off x="8543925" y="6872288"/>
            <a:ext cx="447675" cy="0"/>
          </a:xfrm>
          <a:prstGeom prst="line">
            <a:avLst/>
          </a:prstGeom>
          <a:noFill/>
          <a:ln w="1905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127985" tIns="63994" rIns="127985" bIns="63994" anchor="ctr"/>
          <a:lstStyle/>
          <a:p>
            <a:pPr eaLnBrk="0" hangingPunct="0">
              <a:defRPr/>
            </a:pPr>
            <a:endParaRPr lang="ru-RU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37233" name="Line 91"/>
          <p:cNvSpPr>
            <a:spLocks noChangeShapeType="1"/>
          </p:cNvSpPr>
          <p:nvPr/>
        </p:nvSpPr>
        <p:spPr bwMode="auto">
          <a:xfrm>
            <a:off x="8947150" y="6807200"/>
            <a:ext cx="114300" cy="200025"/>
          </a:xfrm>
          <a:prstGeom prst="line">
            <a:avLst/>
          </a:prstGeom>
          <a:noFill/>
          <a:ln w="1905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127985" tIns="63994" rIns="127985" bIns="63994" anchor="ctr"/>
          <a:lstStyle/>
          <a:p>
            <a:pPr eaLnBrk="0" hangingPunct="0">
              <a:defRPr/>
            </a:pPr>
            <a:endParaRPr lang="ru-RU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37234" name="Freeform 6"/>
          <p:cNvSpPr>
            <a:spLocks/>
          </p:cNvSpPr>
          <p:nvPr/>
        </p:nvSpPr>
        <p:spPr bwMode="auto">
          <a:xfrm>
            <a:off x="5351463" y="8799513"/>
            <a:ext cx="3175" cy="1587"/>
          </a:xfrm>
          <a:custGeom>
            <a:avLst/>
            <a:gdLst>
              <a:gd name="T0" fmla="*/ 2147483646 w 2"/>
              <a:gd name="T1" fmla="*/ 0 h 2"/>
              <a:gd name="T2" fmla="*/ 2147483646 w 2"/>
              <a:gd name="T3" fmla="*/ 2147483646 h 2"/>
              <a:gd name="T4" fmla="*/ 0 w 2"/>
              <a:gd name="T5" fmla="*/ 0 h 2"/>
              <a:gd name="T6" fmla="*/ 2147483646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2"/>
              <a:gd name="T14" fmla="*/ 2 w 2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2">
                <a:moveTo>
                  <a:pt x="2" y="0"/>
                </a:moveTo>
                <a:lnTo>
                  <a:pt x="2" y="2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 w="6350">
            <a:solidFill>
              <a:srgbClr val="6E6E6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35" tIns="63969" rIns="127935" bIns="63969"/>
          <a:lstStyle/>
          <a:p>
            <a:pPr eaLnBrk="0" hangingPunct="0">
              <a:defRPr/>
            </a:pPr>
            <a:endParaRPr lang="ru-RU">
              <a:solidFill>
                <a:srgbClr val="000000"/>
              </a:solidFill>
              <a:latin typeface="Arial" pitchFamily="34" charset="0"/>
            </a:endParaRPr>
          </a:p>
        </p:txBody>
      </p:sp>
      <p:grpSp>
        <p:nvGrpSpPr>
          <p:cNvPr id="2" name="Group 194"/>
          <p:cNvGrpSpPr>
            <a:grpSpLocks/>
          </p:cNvGrpSpPr>
          <p:nvPr/>
        </p:nvGrpSpPr>
        <p:grpSpPr bwMode="auto">
          <a:xfrm>
            <a:off x="5257800" y="1085850"/>
            <a:ext cx="784225" cy="366713"/>
            <a:chOff x="2306" y="1519"/>
            <a:chExt cx="414" cy="167"/>
          </a:xfrm>
        </p:grpSpPr>
        <p:grpSp>
          <p:nvGrpSpPr>
            <p:cNvPr id="3" name="Group 195"/>
            <p:cNvGrpSpPr>
              <a:grpSpLocks/>
            </p:cNvGrpSpPr>
            <p:nvPr/>
          </p:nvGrpSpPr>
          <p:grpSpPr bwMode="auto">
            <a:xfrm>
              <a:off x="2362" y="1519"/>
              <a:ext cx="251" cy="167"/>
              <a:chOff x="2244" y="1157"/>
              <a:chExt cx="454" cy="411"/>
            </a:xfrm>
          </p:grpSpPr>
          <p:grpSp>
            <p:nvGrpSpPr>
              <p:cNvPr id="4" name="Group 196"/>
              <p:cNvGrpSpPr>
                <a:grpSpLocks/>
              </p:cNvGrpSpPr>
              <p:nvPr/>
            </p:nvGrpSpPr>
            <p:grpSpPr bwMode="auto">
              <a:xfrm>
                <a:off x="2244" y="1162"/>
                <a:ext cx="38" cy="406"/>
                <a:chOff x="3364" y="1709"/>
                <a:chExt cx="33" cy="406"/>
              </a:xfrm>
            </p:grpSpPr>
            <p:grpSp>
              <p:nvGrpSpPr>
                <p:cNvPr id="6" name="Group 197"/>
                <p:cNvGrpSpPr>
                  <a:grpSpLocks noChangeAspect="1"/>
                </p:cNvGrpSpPr>
                <p:nvPr/>
              </p:nvGrpSpPr>
              <p:grpSpPr bwMode="auto">
                <a:xfrm>
                  <a:off x="3364" y="1709"/>
                  <a:ext cx="32" cy="406"/>
                  <a:chOff x="901" y="2135"/>
                  <a:chExt cx="156" cy="3009"/>
                </a:xfrm>
              </p:grpSpPr>
              <p:sp>
                <p:nvSpPr>
                  <p:cNvPr id="137403" name="Freeform 198"/>
                  <p:cNvSpPr>
                    <a:spLocks noChangeAspect="1"/>
                  </p:cNvSpPr>
                  <p:nvPr/>
                </p:nvSpPr>
                <p:spPr bwMode="auto">
                  <a:xfrm>
                    <a:off x="973" y="2135"/>
                    <a:ext cx="84" cy="3001"/>
                  </a:xfrm>
                  <a:custGeom>
                    <a:avLst/>
                    <a:gdLst>
                      <a:gd name="T0" fmla="*/ 41 w 84"/>
                      <a:gd name="T1" fmla="*/ 0 h 3001"/>
                      <a:gd name="T2" fmla="*/ 83 w 84"/>
                      <a:gd name="T3" fmla="*/ 0 h 3001"/>
                      <a:gd name="T4" fmla="*/ 83 w 84"/>
                      <a:gd name="T5" fmla="*/ 3000 h 3001"/>
                      <a:gd name="T6" fmla="*/ 0 w 84"/>
                      <a:gd name="T7" fmla="*/ 3000 h 3001"/>
                      <a:gd name="T8" fmla="*/ 41 w 84"/>
                      <a:gd name="T9" fmla="*/ 0 h 300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84"/>
                      <a:gd name="T16" fmla="*/ 0 h 3001"/>
                      <a:gd name="T17" fmla="*/ 84 w 84"/>
                      <a:gd name="T18" fmla="*/ 3001 h 300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84" h="3001">
                        <a:moveTo>
                          <a:pt x="41" y="0"/>
                        </a:moveTo>
                        <a:lnTo>
                          <a:pt x="83" y="0"/>
                        </a:lnTo>
                        <a:lnTo>
                          <a:pt x="83" y="3000"/>
                        </a:lnTo>
                        <a:lnTo>
                          <a:pt x="0" y="3000"/>
                        </a:lnTo>
                        <a:lnTo>
                          <a:pt x="41" y="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999933"/>
                      </a:gs>
                      <a:gs pos="100000">
                        <a:srgbClr val="7A7A29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rnd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03" tIns="45702" rIns="91403" bIns="45702"/>
                  <a:lstStyle/>
                  <a:p>
                    <a:pPr eaLnBrk="0" hangingPunct="0"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137404" name="Freeform 199"/>
                  <p:cNvSpPr>
                    <a:spLocks noChangeAspect="1"/>
                  </p:cNvSpPr>
                  <p:nvPr/>
                </p:nvSpPr>
                <p:spPr bwMode="auto">
                  <a:xfrm>
                    <a:off x="901" y="2143"/>
                    <a:ext cx="121" cy="3001"/>
                  </a:xfrm>
                  <a:custGeom>
                    <a:avLst/>
                    <a:gdLst>
                      <a:gd name="T0" fmla="*/ 57 w 121"/>
                      <a:gd name="T1" fmla="*/ 0 h 3001"/>
                      <a:gd name="T2" fmla="*/ 111 w 121"/>
                      <a:gd name="T3" fmla="*/ 0 h 3001"/>
                      <a:gd name="T4" fmla="*/ 120 w 121"/>
                      <a:gd name="T5" fmla="*/ 3000 h 3001"/>
                      <a:gd name="T6" fmla="*/ 0 w 121"/>
                      <a:gd name="T7" fmla="*/ 3000 h 3001"/>
                      <a:gd name="T8" fmla="*/ 57 w 121"/>
                      <a:gd name="T9" fmla="*/ 0 h 300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21"/>
                      <a:gd name="T16" fmla="*/ 0 h 3001"/>
                      <a:gd name="T17" fmla="*/ 121 w 121"/>
                      <a:gd name="T18" fmla="*/ 3001 h 300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21" h="3001">
                        <a:moveTo>
                          <a:pt x="57" y="0"/>
                        </a:moveTo>
                        <a:lnTo>
                          <a:pt x="111" y="0"/>
                        </a:lnTo>
                        <a:lnTo>
                          <a:pt x="120" y="3000"/>
                        </a:lnTo>
                        <a:lnTo>
                          <a:pt x="0" y="3000"/>
                        </a:lnTo>
                        <a:lnTo>
                          <a:pt x="57" y="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663300"/>
                      </a:gs>
                      <a:gs pos="100000">
                        <a:srgbClr val="5229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rnd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03" tIns="45702" rIns="91403" bIns="45702"/>
                  <a:lstStyle/>
                  <a:p>
                    <a:pPr eaLnBrk="0" hangingPunct="0"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</p:grpSp>
            <p:sp>
              <p:nvSpPr>
                <p:cNvPr id="137401" name="Oval 200"/>
                <p:cNvSpPr>
                  <a:spLocks noChangeAspect="1" noChangeArrowheads="1"/>
                </p:cNvSpPr>
                <p:nvPr/>
              </p:nvSpPr>
              <p:spPr bwMode="auto">
                <a:xfrm>
                  <a:off x="3383" y="1940"/>
                  <a:ext cx="14" cy="9"/>
                </a:xfrm>
                <a:prstGeom prst="ellipse">
                  <a:avLst/>
                </a:prstGeom>
                <a:solidFill>
                  <a:schemeClr val="bg2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lIns="91392" tIns="45696" rIns="91392" bIns="45696" anchor="ctr"/>
                <a:lstStyle>
                  <a:lvl1pPr defTabSz="911225">
                    <a:defRPr sz="2500">
                      <a:solidFill>
                        <a:schemeClr val="tx1"/>
                      </a:solidFill>
                      <a:latin typeface="Arial" pitchFamily="34" charset="0"/>
                    </a:defRPr>
                  </a:lvl1pPr>
                  <a:lvl2pPr marL="742950" indent="-285750" defTabSz="911225">
                    <a:defRPr sz="25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 defTabSz="911225">
                    <a:defRPr sz="25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 defTabSz="911225">
                    <a:defRPr sz="25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 defTabSz="911225">
                    <a:defRPr sz="25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defTabSz="9112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defTabSz="9112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defTabSz="9112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defTabSz="9112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>
                    <a:defRPr/>
                  </a:pPr>
                  <a:endParaRPr lang="ru-RU" altLang="ru-RU" b="1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137402" name="Oval 201"/>
                <p:cNvSpPr>
                  <a:spLocks noChangeAspect="1" noChangeArrowheads="1"/>
                </p:cNvSpPr>
                <p:nvPr/>
              </p:nvSpPr>
              <p:spPr bwMode="auto">
                <a:xfrm>
                  <a:off x="3378" y="1722"/>
                  <a:ext cx="14" cy="9"/>
                </a:xfrm>
                <a:prstGeom prst="ellipse">
                  <a:avLst/>
                </a:prstGeom>
                <a:solidFill>
                  <a:schemeClr val="bg2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lIns="91392" tIns="45696" rIns="91392" bIns="45696" anchor="ctr"/>
                <a:lstStyle>
                  <a:lvl1pPr defTabSz="911225">
                    <a:defRPr sz="2500">
                      <a:solidFill>
                        <a:schemeClr val="tx1"/>
                      </a:solidFill>
                      <a:latin typeface="Arial" pitchFamily="34" charset="0"/>
                    </a:defRPr>
                  </a:lvl1pPr>
                  <a:lvl2pPr marL="742950" indent="-285750" defTabSz="911225">
                    <a:defRPr sz="25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 defTabSz="911225">
                    <a:defRPr sz="25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 defTabSz="911225">
                    <a:defRPr sz="25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 defTabSz="911225">
                    <a:defRPr sz="25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defTabSz="9112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defTabSz="9112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defTabSz="9112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defTabSz="9112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>
                    <a:defRPr/>
                  </a:pPr>
                  <a:endParaRPr lang="ru-RU" altLang="ru-RU" b="1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</p:grpSp>
          <p:pic>
            <p:nvPicPr>
              <p:cNvPr id="137399" name="Picture 202" descr="флаг"/>
              <p:cNvPicPr>
                <a:picLocks noChangeAspect="1" noChangeArrowheads="1" noCrop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45" y="1157"/>
                <a:ext cx="453" cy="30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471" name="Text Box 203"/>
            <p:cNvSpPr txBox="1">
              <a:spLocks noChangeArrowheads="1"/>
            </p:cNvSpPr>
            <p:nvPr/>
          </p:nvSpPr>
          <p:spPr bwMode="auto">
            <a:xfrm>
              <a:off x="2306" y="1548"/>
              <a:ext cx="414" cy="42"/>
            </a:xfrm>
            <a:prstGeom prst="rect">
              <a:avLst/>
            </a:prstGeom>
            <a:noFill/>
            <a:ln w="19050">
              <a:noFill/>
              <a:miter lim="800000"/>
              <a:headEnd/>
              <a:tailEnd/>
            </a:ln>
            <a:effectLst/>
          </p:spPr>
          <p:txBody>
            <a:bodyPr lIns="0" tIns="0" rIns="0" bIns="0">
              <a:spAutoFit/>
            </a:bodyPr>
            <a:lstStyle/>
            <a:p>
              <a:pPr defTabSz="873233">
                <a:defRPr/>
              </a:pPr>
              <a:r>
                <a:rPr lang="ru-RU" sz="6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</a:rPr>
                <a:t>ДВРЦ</a:t>
              </a:r>
            </a:p>
          </p:txBody>
        </p:sp>
      </p:grpSp>
      <p:sp>
        <p:nvSpPr>
          <p:cNvPr id="137236" name="Text Box 85"/>
          <p:cNvSpPr txBox="1">
            <a:spLocks noChangeArrowheads="1"/>
          </p:cNvSpPr>
          <p:nvPr/>
        </p:nvSpPr>
        <p:spPr bwMode="auto">
          <a:xfrm>
            <a:off x="5972175" y="1085850"/>
            <a:ext cx="485775" cy="180975"/>
          </a:xfrm>
          <a:prstGeom prst="rect">
            <a:avLst/>
          </a:prstGeom>
          <a:solidFill>
            <a:schemeClr val="bg1">
              <a:alpha val="50195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89967" tIns="44983" rIns="89967" bIns="44983">
            <a:spAutoFit/>
          </a:bodyPr>
          <a:lstStyle>
            <a:lvl1pPr defTabSz="900113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00113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00113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00113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00113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001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001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001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001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 eaLnBrk="0" hangingPunct="0">
              <a:defRPr/>
            </a:pPr>
            <a:r>
              <a:rPr lang="ru-RU" altLang="ru-RU" sz="600" b="1">
                <a:solidFill>
                  <a:srgbClr val="000000"/>
                </a:solidFill>
                <a:latin typeface="Times New Roman" pitchFamily="18" charset="0"/>
              </a:rPr>
              <a:t> ГУ МЧС</a:t>
            </a:r>
          </a:p>
        </p:txBody>
      </p:sp>
      <p:grpSp>
        <p:nvGrpSpPr>
          <p:cNvPr id="8" name="Group 36"/>
          <p:cNvGrpSpPr>
            <a:grpSpLocks/>
          </p:cNvGrpSpPr>
          <p:nvPr/>
        </p:nvGrpSpPr>
        <p:grpSpPr bwMode="auto">
          <a:xfrm>
            <a:off x="5972175" y="1085850"/>
            <a:ext cx="558800" cy="355600"/>
            <a:chOff x="2330" y="3738"/>
            <a:chExt cx="251" cy="160"/>
          </a:xfrm>
        </p:grpSpPr>
        <p:sp>
          <p:nvSpPr>
            <p:cNvPr id="137390" name="Line 86"/>
            <p:cNvSpPr>
              <a:spLocks noChangeShapeType="1"/>
            </p:cNvSpPr>
            <p:nvPr/>
          </p:nvSpPr>
          <p:spPr bwMode="auto">
            <a:xfrm flipH="1">
              <a:off x="2337" y="3741"/>
              <a:ext cx="0" cy="157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128016" tIns="64008" rIns="128016" bIns="64008" anchor="ctr"/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7391" name="Line 89"/>
            <p:cNvSpPr>
              <a:spLocks noChangeShapeType="1"/>
            </p:cNvSpPr>
            <p:nvPr/>
          </p:nvSpPr>
          <p:spPr bwMode="auto">
            <a:xfrm flipV="1">
              <a:off x="2332" y="3741"/>
              <a:ext cx="198" cy="3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128016" tIns="64008" rIns="128016" bIns="64008" anchor="ctr"/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7392" name="Line 90"/>
            <p:cNvSpPr>
              <a:spLocks noChangeShapeType="1"/>
            </p:cNvSpPr>
            <p:nvPr/>
          </p:nvSpPr>
          <p:spPr bwMode="auto">
            <a:xfrm flipV="1">
              <a:off x="2343" y="3761"/>
              <a:ext cx="201" cy="0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128016" tIns="64008" rIns="128016" bIns="64008" anchor="ctr"/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7393" name="Line 87"/>
            <p:cNvSpPr>
              <a:spLocks noChangeShapeType="1"/>
            </p:cNvSpPr>
            <p:nvPr/>
          </p:nvSpPr>
          <p:spPr bwMode="auto">
            <a:xfrm>
              <a:off x="2330" y="3810"/>
              <a:ext cx="239" cy="2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128016" tIns="64008" rIns="128016" bIns="64008" anchor="ctr"/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7394" name="Line 88"/>
            <p:cNvSpPr>
              <a:spLocks noChangeShapeType="1"/>
            </p:cNvSpPr>
            <p:nvPr/>
          </p:nvSpPr>
          <p:spPr bwMode="auto">
            <a:xfrm>
              <a:off x="2340" y="3825"/>
              <a:ext cx="238" cy="3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128016" tIns="64008" rIns="128016" bIns="64008" anchor="ctr"/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7395" name="Line 91"/>
            <p:cNvSpPr>
              <a:spLocks noChangeShapeType="1"/>
            </p:cNvSpPr>
            <p:nvPr/>
          </p:nvSpPr>
          <p:spPr bwMode="auto">
            <a:xfrm>
              <a:off x="2530" y="3738"/>
              <a:ext cx="51" cy="90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128016" tIns="64008" rIns="128016" bIns="64008" anchor="ctr"/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</p:grpSp>
      <p:grpSp>
        <p:nvGrpSpPr>
          <p:cNvPr id="9" name="Group 292"/>
          <p:cNvGrpSpPr>
            <a:grpSpLocks/>
          </p:cNvGrpSpPr>
          <p:nvPr/>
        </p:nvGrpSpPr>
        <p:grpSpPr bwMode="auto">
          <a:xfrm>
            <a:off x="6157913" y="8669338"/>
            <a:ext cx="138112" cy="65087"/>
            <a:chOff x="691" y="2698"/>
            <a:chExt cx="547" cy="304"/>
          </a:xfrm>
        </p:grpSpPr>
        <p:grpSp>
          <p:nvGrpSpPr>
            <p:cNvPr id="10" name="Group 293"/>
            <p:cNvGrpSpPr>
              <a:grpSpLocks/>
            </p:cNvGrpSpPr>
            <p:nvPr/>
          </p:nvGrpSpPr>
          <p:grpSpPr bwMode="auto">
            <a:xfrm>
              <a:off x="691" y="2823"/>
              <a:ext cx="273" cy="179"/>
              <a:chOff x="0" y="1"/>
              <a:chExt cx="20000" cy="19999"/>
            </a:xfrm>
          </p:grpSpPr>
          <p:grpSp>
            <p:nvGrpSpPr>
              <p:cNvPr id="11" name="Group 294"/>
              <p:cNvGrpSpPr>
                <a:grpSpLocks/>
              </p:cNvGrpSpPr>
              <p:nvPr/>
            </p:nvGrpSpPr>
            <p:grpSpPr bwMode="auto">
              <a:xfrm>
                <a:off x="3007" y="1"/>
                <a:ext cx="14014" cy="19999"/>
                <a:chOff x="0" y="1"/>
                <a:chExt cx="20000" cy="19999"/>
              </a:xfrm>
            </p:grpSpPr>
            <p:grpSp>
              <p:nvGrpSpPr>
                <p:cNvPr id="12" name="Group 295"/>
                <p:cNvGrpSpPr>
                  <a:grpSpLocks/>
                </p:cNvGrpSpPr>
                <p:nvPr/>
              </p:nvGrpSpPr>
              <p:grpSpPr bwMode="auto">
                <a:xfrm>
                  <a:off x="0" y="1"/>
                  <a:ext cx="20000" cy="18838"/>
                  <a:chOff x="0" y="2"/>
                  <a:chExt cx="20000" cy="19998"/>
                </a:xfrm>
              </p:grpSpPr>
              <p:sp>
                <p:nvSpPr>
                  <p:cNvPr id="137385" name="Oval 296"/>
                  <p:cNvSpPr>
                    <a:spLocks noChangeArrowheads="1"/>
                  </p:cNvSpPr>
                  <p:nvPr/>
                </p:nvSpPr>
                <p:spPr bwMode="auto">
                  <a:xfrm>
                    <a:off x="0" y="2560"/>
                    <a:ext cx="20000" cy="17440"/>
                  </a:xfrm>
                  <a:prstGeom prst="ellipse">
                    <a:avLst/>
                  </a:prstGeom>
                  <a:solidFill>
                    <a:srgbClr val="FFFF00"/>
                  </a:solidFill>
                  <a:ln w="317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91392" tIns="45696" rIns="91392" bIns="45696"/>
                  <a:lstStyle>
                    <a:lvl1pPr defTabSz="911225">
                      <a:defRPr sz="2500">
                        <a:solidFill>
                          <a:schemeClr val="tx1"/>
                        </a:solidFill>
                        <a:latin typeface="Arial" pitchFamily="34" charset="0"/>
                      </a:defRPr>
                    </a:lvl1pPr>
                    <a:lvl2pPr marL="742950" indent="-285750" defTabSz="911225">
                      <a:defRPr sz="2500">
                        <a:solidFill>
                          <a:schemeClr val="tx1"/>
                        </a:solidFill>
                        <a:latin typeface="Arial" pitchFamily="34" charset="0"/>
                      </a:defRPr>
                    </a:lvl2pPr>
                    <a:lvl3pPr marL="1143000" indent="-228600" defTabSz="911225">
                      <a:defRPr sz="2500">
                        <a:solidFill>
                          <a:schemeClr val="tx1"/>
                        </a:solidFill>
                        <a:latin typeface="Arial" pitchFamily="34" charset="0"/>
                      </a:defRPr>
                    </a:lvl3pPr>
                    <a:lvl4pPr marL="1600200" indent="-228600" defTabSz="911225">
                      <a:defRPr sz="2500">
                        <a:solidFill>
                          <a:schemeClr val="tx1"/>
                        </a:solidFill>
                        <a:latin typeface="Arial" pitchFamily="34" charset="0"/>
                      </a:defRPr>
                    </a:lvl4pPr>
                    <a:lvl5pPr marL="2057400" indent="-228600" defTabSz="911225">
                      <a:defRPr sz="2500">
                        <a:solidFill>
                          <a:schemeClr val="tx1"/>
                        </a:solidFill>
                        <a:latin typeface="Arial" pitchFamily="34" charset="0"/>
                      </a:defRPr>
                    </a:lvl5pPr>
                    <a:lvl6pPr marL="2514600" indent="-228600" defTabSz="911225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500">
                        <a:solidFill>
                          <a:schemeClr val="tx1"/>
                        </a:solidFill>
                        <a:latin typeface="Arial" pitchFamily="34" charset="0"/>
                      </a:defRPr>
                    </a:lvl6pPr>
                    <a:lvl7pPr marL="2971800" indent="-228600" defTabSz="911225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500">
                        <a:solidFill>
                          <a:schemeClr val="tx1"/>
                        </a:solidFill>
                        <a:latin typeface="Arial" pitchFamily="34" charset="0"/>
                      </a:defRPr>
                    </a:lvl7pPr>
                    <a:lvl8pPr marL="3429000" indent="-228600" defTabSz="911225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500">
                        <a:solidFill>
                          <a:schemeClr val="tx1"/>
                        </a:solidFill>
                        <a:latin typeface="Arial" pitchFamily="34" charset="0"/>
                      </a:defRPr>
                    </a:lvl8pPr>
                    <a:lvl9pPr marL="3886200" indent="-228600" defTabSz="911225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500">
                        <a:solidFill>
                          <a:schemeClr val="tx1"/>
                        </a:solidFill>
                        <a:latin typeface="Arial" pitchFamily="34" charset="0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b="1">
                      <a:solidFill>
                        <a:srgbClr val="000000"/>
                      </a:solidFill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137386" name="Freeform 297"/>
                  <p:cNvSpPr>
                    <a:spLocks/>
                  </p:cNvSpPr>
                  <p:nvPr/>
                </p:nvSpPr>
                <p:spPr bwMode="auto">
                  <a:xfrm>
                    <a:off x="7084" y="2"/>
                    <a:ext cx="5706" cy="3743"/>
                  </a:xfrm>
                  <a:custGeom>
                    <a:avLst/>
                    <a:gdLst>
                      <a:gd name="T0" fmla="*/ 0 w 20000"/>
                      <a:gd name="T1" fmla="*/ 0 h 20000"/>
                      <a:gd name="T2" fmla="*/ 0 w 20000"/>
                      <a:gd name="T3" fmla="*/ 0 h 20000"/>
                      <a:gd name="T4" fmla="*/ 0 w 20000"/>
                      <a:gd name="T5" fmla="*/ 0 h 20000"/>
                      <a:gd name="T6" fmla="*/ 0 w 20000"/>
                      <a:gd name="T7" fmla="*/ 0 h 2000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0000"/>
                      <a:gd name="T13" fmla="*/ 0 h 20000"/>
                      <a:gd name="T14" fmla="*/ 20000 w 20000"/>
                      <a:gd name="T15" fmla="*/ 20000 h 2000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0000" h="20000">
                        <a:moveTo>
                          <a:pt x="0" y="19747"/>
                        </a:moveTo>
                        <a:lnTo>
                          <a:pt x="0" y="0"/>
                        </a:lnTo>
                        <a:lnTo>
                          <a:pt x="19854" y="0"/>
                        </a:lnTo>
                        <a:lnTo>
                          <a:pt x="19854" y="19747"/>
                        </a:lnTo>
                      </a:path>
                    </a:pathLst>
                  </a:custGeom>
                  <a:solidFill>
                    <a:srgbClr val="FFFF00"/>
                  </a:solidFill>
                  <a:ln w="3175">
                    <a:solidFill>
                      <a:srgbClr val="FFFF00"/>
                    </a:solidFill>
                    <a:round/>
                    <a:headEnd type="none" w="sm" len="med"/>
                    <a:tailEnd type="none" w="sm" len="med"/>
                  </a:ln>
                </p:spPr>
                <p:txBody>
                  <a:bodyPr lIns="91403" tIns="45702" rIns="91403" bIns="45702"/>
                  <a:lstStyle/>
                  <a:p>
                    <a:pPr eaLnBrk="0" hangingPunct="0"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137387" name="Line 29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084" y="2"/>
                    <a:ext cx="40" cy="2513"/>
                  </a:xfrm>
                  <a:prstGeom prst="line">
                    <a:avLst/>
                  </a:prstGeom>
                  <a:noFill/>
                  <a:ln w="3175">
                    <a:solidFill>
                      <a:srgbClr val="000000"/>
                    </a:solidFill>
                    <a:round/>
                    <a:headEnd type="none" w="sm" len="med"/>
                    <a:tailEnd type="none" w="sm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137388" name="Line 299"/>
                  <p:cNvSpPr>
                    <a:spLocks noChangeShapeType="1"/>
                  </p:cNvSpPr>
                  <p:nvPr/>
                </p:nvSpPr>
                <p:spPr bwMode="auto">
                  <a:xfrm>
                    <a:off x="7084" y="2"/>
                    <a:ext cx="5706" cy="48"/>
                  </a:xfrm>
                  <a:prstGeom prst="line">
                    <a:avLst/>
                  </a:prstGeom>
                  <a:noFill/>
                  <a:ln w="3175">
                    <a:solidFill>
                      <a:srgbClr val="000000"/>
                    </a:solidFill>
                    <a:round/>
                    <a:headEnd type="none" w="sm" len="med"/>
                    <a:tailEnd type="none" w="sm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137389" name="Line 30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2834" y="2"/>
                    <a:ext cx="42" cy="2513"/>
                  </a:xfrm>
                  <a:prstGeom prst="line">
                    <a:avLst/>
                  </a:prstGeom>
                  <a:noFill/>
                  <a:ln w="3175">
                    <a:solidFill>
                      <a:srgbClr val="000000"/>
                    </a:solidFill>
                    <a:round/>
                    <a:headEnd type="none" w="sm" len="med"/>
                    <a:tailEnd type="none" w="sm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</p:grpSp>
            <p:sp>
              <p:nvSpPr>
                <p:cNvPr id="137384" name="Freeform 301"/>
                <p:cNvSpPr>
                  <a:spLocks/>
                </p:cNvSpPr>
                <p:nvPr/>
              </p:nvSpPr>
              <p:spPr bwMode="auto">
                <a:xfrm>
                  <a:off x="2833" y="17633"/>
                  <a:ext cx="14294" cy="2367"/>
                </a:xfrm>
                <a:custGeom>
                  <a:avLst/>
                  <a:gdLst>
                    <a:gd name="T0" fmla="*/ 1 w 20000"/>
                    <a:gd name="T1" fmla="*/ 0 h 20000"/>
                    <a:gd name="T2" fmla="*/ 0 w 20000"/>
                    <a:gd name="T3" fmla="*/ 0 h 20000"/>
                    <a:gd name="T4" fmla="*/ 1 w 20000"/>
                    <a:gd name="T5" fmla="*/ 0 h 20000"/>
                    <a:gd name="T6" fmla="*/ 1 w 20000"/>
                    <a:gd name="T7" fmla="*/ 0 h 20000"/>
                    <a:gd name="T8" fmla="*/ 1 w 20000"/>
                    <a:gd name="T9" fmla="*/ 0 h 20000"/>
                    <a:gd name="T10" fmla="*/ 1 w 20000"/>
                    <a:gd name="T11" fmla="*/ 0 h 20000"/>
                    <a:gd name="T12" fmla="*/ 1 w 20000"/>
                    <a:gd name="T13" fmla="*/ 0 h 2000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0000"/>
                    <a:gd name="T22" fmla="*/ 0 h 20000"/>
                    <a:gd name="T23" fmla="*/ 20000 w 20000"/>
                    <a:gd name="T24" fmla="*/ 20000 h 2000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0000" h="20000">
                      <a:moveTo>
                        <a:pt x="4023" y="0"/>
                      </a:moveTo>
                      <a:lnTo>
                        <a:pt x="0" y="19623"/>
                      </a:lnTo>
                      <a:lnTo>
                        <a:pt x="7988" y="9811"/>
                      </a:lnTo>
                      <a:lnTo>
                        <a:pt x="10029" y="19623"/>
                      </a:lnTo>
                      <a:lnTo>
                        <a:pt x="12012" y="9811"/>
                      </a:lnTo>
                      <a:lnTo>
                        <a:pt x="19942" y="19623"/>
                      </a:lnTo>
                      <a:lnTo>
                        <a:pt x="15977" y="0"/>
                      </a:lnTo>
                    </a:path>
                  </a:pathLst>
                </a:custGeom>
                <a:solidFill>
                  <a:srgbClr val="FFFF00"/>
                </a:solidFill>
                <a:ln w="3175">
                  <a:solidFill>
                    <a:srgbClr val="000000"/>
                  </a:solidFill>
                  <a:round/>
                  <a:headEnd type="none" w="sm" len="med"/>
                  <a:tailEnd type="none" w="sm" len="med"/>
                </a:ln>
              </p:spPr>
              <p:txBody>
                <a:bodyPr lIns="91403" tIns="45702" rIns="91403" bIns="45702"/>
                <a:lstStyle/>
                <a:p>
                  <a:pPr eaLnBrk="0" hangingPunct="0"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</a:endParaRPr>
                </a:p>
              </p:txBody>
            </p:sp>
          </p:grpSp>
          <p:sp>
            <p:nvSpPr>
              <p:cNvPr id="137381" name="Rectangle 302"/>
              <p:cNvSpPr>
                <a:spLocks noChangeArrowheads="1"/>
              </p:cNvSpPr>
              <p:nvPr/>
            </p:nvSpPr>
            <p:spPr bwMode="auto">
              <a:xfrm>
                <a:off x="0" y="9376"/>
                <a:ext cx="3007" cy="236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91392" tIns="45696" rIns="91392" bIns="45696"/>
              <a:lstStyle>
                <a:lvl1pPr defTabSz="911225">
                  <a:defRPr sz="25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 defTabSz="911225">
                  <a:defRPr sz="25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defTabSz="911225">
                  <a:defRPr sz="25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defTabSz="911225">
                  <a:defRPr sz="25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defTabSz="911225">
                  <a:defRPr sz="25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defTabSz="9112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defTabSz="9112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defTabSz="9112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defTabSz="9112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>
                  <a:defRPr/>
                </a:pPr>
                <a:endParaRPr lang="ru-RU" altLang="ru-RU" b="1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137382" name="Rectangle 303"/>
              <p:cNvSpPr>
                <a:spLocks noChangeArrowheads="1"/>
              </p:cNvSpPr>
              <p:nvPr/>
            </p:nvSpPr>
            <p:spPr bwMode="auto">
              <a:xfrm>
                <a:off x="16993" y="9376"/>
                <a:ext cx="3007" cy="2365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91392" tIns="45696" rIns="91392" bIns="45696"/>
              <a:lstStyle>
                <a:lvl1pPr defTabSz="911225">
                  <a:defRPr sz="25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 defTabSz="911225">
                  <a:defRPr sz="25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defTabSz="911225">
                  <a:defRPr sz="25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defTabSz="911225">
                  <a:defRPr sz="25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defTabSz="911225">
                  <a:defRPr sz="25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defTabSz="9112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defTabSz="9112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defTabSz="9112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defTabSz="9112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>
                  <a:defRPr/>
                </a:pPr>
                <a:endParaRPr lang="ru-RU" altLang="ru-RU" b="1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</p:grpSp>
        <p:grpSp>
          <p:nvGrpSpPr>
            <p:cNvPr id="13" name="Group 304"/>
            <p:cNvGrpSpPr>
              <a:grpSpLocks/>
            </p:cNvGrpSpPr>
            <p:nvPr/>
          </p:nvGrpSpPr>
          <p:grpSpPr bwMode="auto">
            <a:xfrm>
              <a:off x="827" y="2734"/>
              <a:ext cx="412" cy="268"/>
              <a:chOff x="0" y="1"/>
              <a:chExt cx="20000" cy="19999"/>
            </a:xfrm>
          </p:grpSpPr>
          <p:grpSp>
            <p:nvGrpSpPr>
              <p:cNvPr id="14" name="Group 305"/>
              <p:cNvGrpSpPr>
                <a:grpSpLocks/>
              </p:cNvGrpSpPr>
              <p:nvPr/>
            </p:nvGrpSpPr>
            <p:grpSpPr bwMode="auto">
              <a:xfrm>
                <a:off x="2999" y="1"/>
                <a:ext cx="14002" cy="19999"/>
                <a:chOff x="0" y="1"/>
                <a:chExt cx="20000" cy="19999"/>
              </a:xfrm>
            </p:grpSpPr>
            <p:grpSp>
              <p:nvGrpSpPr>
                <p:cNvPr id="15" name="Group 306"/>
                <p:cNvGrpSpPr>
                  <a:grpSpLocks/>
                </p:cNvGrpSpPr>
                <p:nvPr/>
              </p:nvGrpSpPr>
              <p:grpSpPr bwMode="auto">
                <a:xfrm>
                  <a:off x="0" y="1"/>
                  <a:ext cx="20000" cy="18865"/>
                  <a:chOff x="0" y="1"/>
                  <a:chExt cx="20000" cy="19999"/>
                </a:xfrm>
              </p:grpSpPr>
              <p:sp>
                <p:nvSpPr>
                  <p:cNvPr id="137375" name="Oval 307"/>
                  <p:cNvSpPr>
                    <a:spLocks noChangeArrowheads="1"/>
                  </p:cNvSpPr>
                  <p:nvPr/>
                </p:nvSpPr>
                <p:spPr bwMode="auto">
                  <a:xfrm>
                    <a:off x="0" y="2501"/>
                    <a:ext cx="20000" cy="17499"/>
                  </a:xfrm>
                  <a:prstGeom prst="ellipse">
                    <a:avLst/>
                  </a:prstGeom>
                  <a:solidFill>
                    <a:srgbClr val="FFFF00"/>
                  </a:solidFill>
                  <a:ln w="317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91392" tIns="45696" rIns="91392" bIns="45696"/>
                  <a:lstStyle>
                    <a:lvl1pPr defTabSz="911225">
                      <a:defRPr sz="2500">
                        <a:solidFill>
                          <a:schemeClr val="tx1"/>
                        </a:solidFill>
                        <a:latin typeface="Arial" pitchFamily="34" charset="0"/>
                      </a:defRPr>
                    </a:lvl1pPr>
                    <a:lvl2pPr marL="742950" indent="-285750" defTabSz="911225">
                      <a:defRPr sz="2500">
                        <a:solidFill>
                          <a:schemeClr val="tx1"/>
                        </a:solidFill>
                        <a:latin typeface="Arial" pitchFamily="34" charset="0"/>
                      </a:defRPr>
                    </a:lvl2pPr>
                    <a:lvl3pPr marL="1143000" indent="-228600" defTabSz="911225">
                      <a:defRPr sz="2500">
                        <a:solidFill>
                          <a:schemeClr val="tx1"/>
                        </a:solidFill>
                        <a:latin typeface="Arial" pitchFamily="34" charset="0"/>
                      </a:defRPr>
                    </a:lvl3pPr>
                    <a:lvl4pPr marL="1600200" indent="-228600" defTabSz="911225">
                      <a:defRPr sz="2500">
                        <a:solidFill>
                          <a:schemeClr val="tx1"/>
                        </a:solidFill>
                        <a:latin typeface="Arial" pitchFamily="34" charset="0"/>
                      </a:defRPr>
                    </a:lvl4pPr>
                    <a:lvl5pPr marL="2057400" indent="-228600" defTabSz="911225">
                      <a:defRPr sz="2500">
                        <a:solidFill>
                          <a:schemeClr val="tx1"/>
                        </a:solidFill>
                        <a:latin typeface="Arial" pitchFamily="34" charset="0"/>
                      </a:defRPr>
                    </a:lvl5pPr>
                    <a:lvl6pPr marL="2514600" indent="-228600" defTabSz="911225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500">
                        <a:solidFill>
                          <a:schemeClr val="tx1"/>
                        </a:solidFill>
                        <a:latin typeface="Arial" pitchFamily="34" charset="0"/>
                      </a:defRPr>
                    </a:lvl6pPr>
                    <a:lvl7pPr marL="2971800" indent="-228600" defTabSz="911225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500">
                        <a:solidFill>
                          <a:schemeClr val="tx1"/>
                        </a:solidFill>
                        <a:latin typeface="Arial" pitchFamily="34" charset="0"/>
                      </a:defRPr>
                    </a:lvl7pPr>
                    <a:lvl8pPr marL="3429000" indent="-228600" defTabSz="911225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500">
                        <a:solidFill>
                          <a:schemeClr val="tx1"/>
                        </a:solidFill>
                        <a:latin typeface="Arial" pitchFamily="34" charset="0"/>
                      </a:defRPr>
                    </a:lvl8pPr>
                    <a:lvl9pPr marL="3886200" indent="-228600" defTabSz="911225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500">
                        <a:solidFill>
                          <a:schemeClr val="tx1"/>
                        </a:solidFill>
                        <a:latin typeface="Arial" pitchFamily="34" charset="0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b="1">
                      <a:solidFill>
                        <a:srgbClr val="000000"/>
                      </a:solidFill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137376" name="Freeform 308"/>
                  <p:cNvSpPr>
                    <a:spLocks/>
                  </p:cNvSpPr>
                  <p:nvPr/>
                </p:nvSpPr>
                <p:spPr bwMode="auto">
                  <a:xfrm>
                    <a:off x="7120" y="1"/>
                    <a:ext cx="5731" cy="3766"/>
                  </a:xfrm>
                  <a:custGeom>
                    <a:avLst/>
                    <a:gdLst>
                      <a:gd name="T0" fmla="*/ 0 w 20000"/>
                      <a:gd name="T1" fmla="*/ 0 h 20000"/>
                      <a:gd name="T2" fmla="*/ 0 w 20000"/>
                      <a:gd name="T3" fmla="*/ 0 h 20000"/>
                      <a:gd name="T4" fmla="*/ 0 w 20000"/>
                      <a:gd name="T5" fmla="*/ 0 h 20000"/>
                      <a:gd name="T6" fmla="*/ 0 w 20000"/>
                      <a:gd name="T7" fmla="*/ 0 h 2000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0000"/>
                      <a:gd name="T13" fmla="*/ 0 h 20000"/>
                      <a:gd name="T14" fmla="*/ 20000 w 20000"/>
                      <a:gd name="T15" fmla="*/ 20000 h 2000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0000" h="20000">
                        <a:moveTo>
                          <a:pt x="0" y="19832"/>
                        </a:moveTo>
                        <a:lnTo>
                          <a:pt x="0" y="0"/>
                        </a:lnTo>
                        <a:lnTo>
                          <a:pt x="19903" y="0"/>
                        </a:lnTo>
                        <a:lnTo>
                          <a:pt x="19903" y="19832"/>
                        </a:lnTo>
                      </a:path>
                    </a:pathLst>
                  </a:custGeom>
                  <a:solidFill>
                    <a:srgbClr val="FFFF00"/>
                  </a:solidFill>
                  <a:ln w="3175">
                    <a:solidFill>
                      <a:srgbClr val="FFFF00"/>
                    </a:solidFill>
                    <a:round/>
                    <a:headEnd type="none" w="sm" len="med"/>
                    <a:tailEnd type="none" w="sm" len="med"/>
                  </a:ln>
                </p:spPr>
                <p:txBody>
                  <a:bodyPr lIns="91403" tIns="45702" rIns="91403" bIns="45702"/>
                  <a:lstStyle/>
                  <a:p>
                    <a:pPr eaLnBrk="0" hangingPunct="0"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137377" name="Line 30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120" y="1"/>
                    <a:ext cx="29" cy="2500"/>
                  </a:xfrm>
                  <a:prstGeom prst="line">
                    <a:avLst/>
                  </a:prstGeom>
                  <a:noFill/>
                  <a:ln w="3175">
                    <a:solidFill>
                      <a:srgbClr val="000000"/>
                    </a:solidFill>
                    <a:round/>
                    <a:headEnd type="none" w="sm" len="med"/>
                    <a:tailEnd type="none" w="sm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137378" name="Line 310"/>
                  <p:cNvSpPr>
                    <a:spLocks noChangeShapeType="1"/>
                  </p:cNvSpPr>
                  <p:nvPr/>
                </p:nvSpPr>
                <p:spPr bwMode="auto">
                  <a:xfrm>
                    <a:off x="7120" y="1"/>
                    <a:ext cx="5731" cy="32"/>
                  </a:xfrm>
                  <a:prstGeom prst="line">
                    <a:avLst/>
                  </a:prstGeom>
                  <a:noFill/>
                  <a:ln w="3175">
                    <a:solidFill>
                      <a:srgbClr val="000000"/>
                    </a:solidFill>
                    <a:round/>
                    <a:headEnd type="none" w="sm" len="med"/>
                    <a:tailEnd type="none" w="sm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137379" name="Line 31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2851" y="1"/>
                    <a:ext cx="27" cy="2500"/>
                  </a:xfrm>
                  <a:prstGeom prst="line">
                    <a:avLst/>
                  </a:prstGeom>
                  <a:noFill/>
                  <a:ln w="3175">
                    <a:solidFill>
                      <a:srgbClr val="000000"/>
                    </a:solidFill>
                    <a:round/>
                    <a:headEnd type="none" w="sm" len="med"/>
                    <a:tailEnd type="none" w="sm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</p:grpSp>
            <p:sp>
              <p:nvSpPr>
                <p:cNvPr id="137374" name="Freeform 312"/>
                <p:cNvSpPr>
                  <a:spLocks/>
                </p:cNvSpPr>
                <p:nvPr/>
              </p:nvSpPr>
              <p:spPr bwMode="auto">
                <a:xfrm>
                  <a:off x="2862" y="17643"/>
                  <a:ext cx="14300" cy="2357"/>
                </a:xfrm>
                <a:custGeom>
                  <a:avLst/>
                  <a:gdLst>
                    <a:gd name="T0" fmla="*/ 1 w 20000"/>
                    <a:gd name="T1" fmla="*/ 0 h 20000"/>
                    <a:gd name="T2" fmla="*/ 0 w 20000"/>
                    <a:gd name="T3" fmla="*/ 0 h 20000"/>
                    <a:gd name="T4" fmla="*/ 1 w 20000"/>
                    <a:gd name="T5" fmla="*/ 0 h 20000"/>
                    <a:gd name="T6" fmla="*/ 1 w 20000"/>
                    <a:gd name="T7" fmla="*/ 0 h 20000"/>
                    <a:gd name="T8" fmla="*/ 1 w 20000"/>
                    <a:gd name="T9" fmla="*/ 0 h 20000"/>
                    <a:gd name="T10" fmla="*/ 1 w 20000"/>
                    <a:gd name="T11" fmla="*/ 0 h 20000"/>
                    <a:gd name="T12" fmla="*/ 1 w 20000"/>
                    <a:gd name="T13" fmla="*/ 0 h 2000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0000"/>
                    <a:gd name="T22" fmla="*/ 0 h 20000"/>
                    <a:gd name="T23" fmla="*/ 20000 w 20000"/>
                    <a:gd name="T24" fmla="*/ 20000 h 2000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0000" h="20000">
                      <a:moveTo>
                        <a:pt x="4008" y="0"/>
                      </a:moveTo>
                      <a:lnTo>
                        <a:pt x="0" y="19747"/>
                      </a:lnTo>
                      <a:lnTo>
                        <a:pt x="7977" y="10127"/>
                      </a:lnTo>
                      <a:lnTo>
                        <a:pt x="10000" y="19747"/>
                      </a:lnTo>
                      <a:lnTo>
                        <a:pt x="11984" y="10127"/>
                      </a:lnTo>
                      <a:lnTo>
                        <a:pt x="19961" y="19747"/>
                      </a:lnTo>
                      <a:lnTo>
                        <a:pt x="15953" y="0"/>
                      </a:lnTo>
                    </a:path>
                  </a:pathLst>
                </a:custGeom>
                <a:solidFill>
                  <a:srgbClr val="FFFF00"/>
                </a:solidFill>
                <a:ln w="3175">
                  <a:solidFill>
                    <a:srgbClr val="000000"/>
                  </a:solidFill>
                  <a:round/>
                  <a:headEnd type="none" w="sm" len="med"/>
                  <a:tailEnd type="none" w="sm" len="med"/>
                </a:ln>
              </p:spPr>
              <p:txBody>
                <a:bodyPr lIns="91403" tIns="45702" rIns="91403" bIns="45702"/>
                <a:lstStyle/>
                <a:p>
                  <a:pPr eaLnBrk="0" hangingPunct="0"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</a:endParaRPr>
                </a:p>
              </p:txBody>
            </p:sp>
          </p:grpSp>
          <p:sp>
            <p:nvSpPr>
              <p:cNvPr id="137371" name="Rectangle 313"/>
              <p:cNvSpPr>
                <a:spLocks noChangeArrowheads="1"/>
              </p:cNvSpPr>
              <p:nvPr/>
            </p:nvSpPr>
            <p:spPr bwMode="auto">
              <a:xfrm>
                <a:off x="0" y="9404"/>
                <a:ext cx="3018" cy="2358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91392" tIns="45696" rIns="91392" bIns="45696"/>
              <a:lstStyle>
                <a:lvl1pPr defTabSz="911225">
                  <a:defRPr sz="25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 defTabSz="911225">
                  <a:defRPr sz="25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defTabSz="911225">
                  <a:defRPr sz="25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defTabSz="911225">
                  <a:defRPr sz="25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defTabSz="911225">
                  <a:defRPr sz="25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defTabSz="9112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defTabSz="9112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defTabSz="9112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defTabSz="9112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>
                  <a:defRPr/>
                </a:pPr>
                <a:endParaRPr lang="ru-RU" altLang="ru-RU" b="1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137372" name="Rectangle 314"/>
              <p:cNvSpPr>
                <a:spLocks noChangeArrowheads="1"/>
              </p:cNvSpPr>
              <p:nvPr/>
            </p:nvSpPr>
            <p:spPr bwMode="auto">
              <a:xfrm>
                <a:off x="16982" y="9404"/>
                <a:ext cx="3018" cy="2358"/>
              </a:xfrm>
              <a:prstGeom prst="rect">
                <a:avLst/>
              </a:prstGeom>
              <a:solidFill>
                <a:srgbClr val="000000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91392" tIns="45696" rIns="91392" bIns="45696"/>
              <a:lstStyle>
                <a:lvl1pPr defTabSz="911225">
                  <a:defRPr sz="25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 defTabSz="911225">
                  <a:defRPr sz="25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defTabSz="911225">
                  <a:defRPr sz="25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defTabSz="911225">
                  <a:defRPr sz="25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defTabSz="911225">
                  <a:defRPr sz="25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defTabSz="9112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defTabSz="9112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defTabSz="9112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defTabSz="9112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>
                  <a:defRPr/>
                </a:pPr>
                <a:endParaRPr lang="ru-RU" altLang="ru-RU" b="1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</p:grpSp>
        <p:sp>
          <p:nvSpPr>
            <p:cNvPr id="137366" name="Line 315"/>
            <p:cNvSpPr>
              <a:spLocks noChangeShapeType="1"/>
            </p:cNvSpPr>
            <p:nvPr/>
          </p:nvSpPr>
          <p:spPr bwMode="auto">
            <a:xfrm flipH="1">
              <a:off x="884" y="2698"/>
              <a:ext cx="103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7367" name="Arc 316"/>
            <p:cNvSpPr>
              <a:spLocks/>
            </p:cNvSpPr>
            <p:nvPr/>
          </p:nvSpPr>
          <p:spPr bwMode="auto">
            <a:xfrm>
              <a:off x="987" y="2698"/>
              <a:ext cx="46" cy="3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03" tIns="45702" rIns="91403" bIns="45702"/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7368" name="Arc 317"/>
            <p:cNvSpPr>
              <a:spLocks/>
            </p:cNvSpPr>
            <p:nvPr/>
          </p:nvSpPr>
          <p:spPr bwMode="auto">
            <a:xfrm flipH="1">
              <a:off x="827" y="2698"/>
              <a:ext cx="46" cy="3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03" tIns="45702" rIns="91403" bIns="45702"/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7369" name="Line 318"/>
            <p:cNvSpPr>
              <a:spLocks noChangeShapeType="1"/>
            </p:cNvSpPr>
            <p:nvPr/>
          </p:nvSpPr>
          <p:spPr bwMode="auto">
            <a:xfrm>
              <a:off x="827" y="2734"/>
              <a:ext cx="1" cy="9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</p:grpSp>
      <p:grpSp>
        <p:nvGrpSpPr>
          <p:cNvPr id="16" name="Group 70"/>
          <p:cNvGrpSpPr>
            <a:grpSpLocks/>
          </p:cNvGrpSpPr>
          <p:nvPr/>
        </p:nvGrpSpPr>
        <p:grpSpPr bwMode="auto">
          <a:xfrm>
            <a:off x="8329613" y="5800725"/>
            <a:ext cx="557212" cy="355600"/>
            <a:chOff x="2330" y="3738"/>
            <a:chExt cx="251" cy="160"/>
          </a:xfrm>
        </p:grpSpPr>
        <p:sp>
          <p:nvSpPr>
            <p:cNvPr id="137358" name="Line 86"/>
            <p:cNvSpPr>
              <a:spLocks noChangeShapeType="1"/>
            </p:cNvSpPr>
            <p:nvPr/>
          </p:nvSpPr>
          <p:spPr bwMode="auto">
            <a:xfrm flipH="1">
              <a:off x="2337" y="3741"/>
              <a:ext cx="0" cy="157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128016" tIns="64008" rIns="128016" bIns="64008" anchor="ctr"/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7359" name="Line 89"/>
            <p:cNvSpPr>
              <a:spLocks noChangeShapeType="1"/>
            </p:cNvSpPr>
            <p:nvPr/>
          </p:nvSpPr>
          <p:spPr bwMode="auto">
            <a:xfrm flipV="1">
              <a:off x="2332" y="3741"/>
              <a:ext cx="198" cy="3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128016" tIns="64008" rIns="128016" bIns="64008" anchor="ctr"/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7360" name="Line 90"/>
            <p:cNvSpPr>
              <a:spLocks noChangeShapeType="1"/>
            </p:cNvSpPr>
            <p:nvPr/>
          </p:nvSpPr>
          <p:spPr bwMode="auto">
            <a:xfrm flipV="1">
              <a:off x="2343" y="3761"/>
              <a:ext cx="201" cy="0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128016" tIns="64008" rIns="128016" bIns="64008" anchor="ctr"/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7361" name="Line 87"/>
            <p:cNvSpPr>
              <a:spLocks noChangeShapeType="1"/>
            </p:cNvSpPr>
            <p:nvPr/>
          </p:nvSpPr>
          <p:spPr bwMode="auto">
            <a:xfrm>
              <a:off x="2330" y="3810"/>
              <a:ext cx="239" cy="2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128016" tIns="64008" rIns="128016" bIns="64008" anchor="ctr"/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7362" name="Line 88"/>
            <p:cNvSpPr>
              <a:spLocks noChangeShapeType="1"/>
            </p:cNvSpPr>
            <p:nvPr/>
          </p:nvSpPr>
          <p:spPr bwMode="auto">
            <a:xfrm>
              <a:off x="2340" y="3825"/>
              <a:ext cx="238" cy="3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128016" tIns="64008" rIns="128016" bIns="64008" anchor="ctr"/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7363" name="Line 91"/>
            <p:cNvSpPr>
              <a:spLocks noChangeShapeType="1"/>
            </p:cNvSpPr>
            <p:nvPr/>
          </p:nvSpPr>
          <p:spPr bwMode="auto">
            <a:xfrm>
              <a:off x="2530" y="3738"/>
              <a:ext cx="51" cy="90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128016" tIns="64008" rIns="128016" bIns="64008" anchor="ctr"/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</p:grpSp>
      <p:grpSp>
        <p:nvGrpSpPr>
          <p:cNvPr id="17" name="Group 77"/>
          <p:cNvGrpSpPr>
            <a:grpSpLocks/>
          </p:cNvGrpSpPr>
          <p:nvPr/>
        </p:nvGrpSpPr>
        <p:grpSpPr bwMode="auto">
          <a:xfrm>
            <a:off x="6329363" y="5729288"/>
            <a:ext cx="557212" cy="355600"/>
            <a:chOff x="2330" y="3738"/>
            <a:chExt cx="251" cy="160"/>
          </a:xfrm>
        </p:grpSpPr>
        <p:sp>
          <p:nvSpPr>
            <p:cNvPr id="137352" name="Line 86"/>
            <p:cNvSpPr>
              <a:spLocks noChangeShapeType="1"/>
            </p:cNvSpPr>
            <p:nvPr/>
          </p:nvSpPr>
          <p:spPr bwMode="auto">
            <a:xfrm flipH="1">
              <a:off x="2337" y="3741"/>
              <a:ext cx="0" cy="157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128016" tIns="64008" rIns="128016" bIns="64008" anchor="ctr"/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7353" name="Line 89"/>
            <p:cNvSpPr>
              <a:spLocks noChangeShapeType="1"/>
            </p:cNvSpPr>
            <p:nvPr/>
          </p:nvSpPr>
          <p:spPr bwMode="auto">
            <a:xfrm flipV="1">
              <a:off x="2332" y="3741"/>
              <a:ext cx="198" cy="3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128016" tIns="64008" rIns="128016" bIns="64008" anchor="ctr"/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7354" name="Line 90"/>
            <p:cNvSpPr>
              <a:spLocks noChangeShapeType="1"/>
            </p:cNvSpPr>
            <p:nvPr/>
          </p:nvSpPr>
          <p:spPr bwMode="auto">
            <a:xfrm flipV="1">
              <a:off x="2343" y="3761"/>
              <a:ext cx="201" cy="0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128016" tIns="64008" rIns="128016" bIns="64008" anchor="ctr"/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7355" name="Line 87"/>
            <p:cNvSpPr>
              <a:spLocks noChangeShapeType="1"/>
            </p:cNvSpPr>
            <p:nvPr/>
          </p:nvSpPr>
          <p:spPr bwMode="auto">
            <a:xfrm>
              <a:off x="2330" y="3810"/>
              <a:ext cx="239" cy="2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128016" tIns="64008" rIns="128016" bIns="64008" anchor="ctr"/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7356" name="Line 88"/>
            <p:cNvSpPr>
              <a:spLocks noChangeShapeType="1"/>
            </p:cNvSpPr>
            <p:nvPr/>
          </p:nvSpPr>
          <p:spPr bwMode="auto">
            <a:xfrm>
              <a:off x="2340" y="3825"/>
              <a:ext cx="238" cy="3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128016" tIns="64008" rIns="128016" bIns="64008" anchor="ctr"/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7357" name="Line 91"/>
            <p:cNvSpPr>
              <a:spLocks noChangeShapeType="1"/>
            </p:cNvSpPr>
            <p:nvPr/>
          </p:nvSpPr>
          <p:spPr bwMode="auto">
            <a:xfrm>
              <a:off x="2530" y="3738"/>
              <a:ext cx="51" cy="90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128016" tIns="64008" rIns="128016" bIns="64008" anchor="ctr"/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</p:grpSp>
      <p:grpSp>
        <p:nvGrpSpPr>
          <p:cNvPr id="18" name="Group 84"/>
          <p:cNvGrpSpPr>
            <a:grpSpLocks/>
          </p:cNvGrpSpPr>
          <p:nvPr/>
        </p:nvGrpSpPr>
        <p:grpSpPr bwMode="auto">
          <a:xfrm>
            <a:off x="5972175" y="6872288"/>
            <a:ext cx="557213" cy="355600"/>
            <a:chOff x="2330" y="3738"/>
            <a:chExt cx="251" cy="160"/>
          </a:xfrm>
        </p:grpSpPr>
        <p:sp>
          <p:nvSpPr>
            <p:cNvPr id="137346" name="Line 86"/>
            <p:cNvSpPr>
              <a:spLocks noChangeShapeType="1"/>
            </p:cNvSpPr>
            <p:nvPr/>
          </p:nvSpPr>
          <p:spPr bwMode="auto">
            <a:xfrm flipH="1">
              <a:off x="2337" y="3741"/>
              <a:ext cx="0" cy="157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128016" tIns="64008" rIns="128016" bIns="64008" anchor="ctr"/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7347" name="Line 89"/>
            <p:cNvSpPr>
              <a:spLocks noChangeShapeType="1"/>
            </p:cNvSpPr>
            <p:nvPr/>
          </p:nvSpPr>
          <p:spPr bwMode="auto">
            <a:xfrm flipV="1">
              <a:off x="2332" y="3741"/>
              <a:ext cx="198" cy="3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128016" tIns="64008" rIns="128016" bIns="64008" anchor="ctr"/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7348" name="Line 90"/>
            <p:cNvSpPr>
              <a:spLocks noChangeShapeType="1"/>
            </p:cNvSpPr>
            <p:nvPr/>
          </p:nvSpPr>
          <p:spPr bwMode="auto">
            <a:xfrm flipV="1">
              <a:off x="2343" y="3761"/>
              <a:ext cx="201" cy="0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128016" tIns="64008" rIns="128016" bIns="64008" anchor="ctr"/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7349" name="Line 87"/>
            <p:cNvSpPr>
              <a:spLocks noChangeShapeType="1"/>
            </p:cNvSpPr>
            <p:nvPr/>
          </p:nvSpPr>
          <p:spPr bwMode="auto">
            <a:xfrm>
              <a:off x="2330" y="3810"/>
              <a:ext cx="239" cy="2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128016" tIns="64008" rIns="128016" bIns="64008" anchor="ctr"/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7350" name="Line 88"/>
            <p:cNvSpPr>
              <a:spLocks noChangeShapeType="1"/>
            </p:cNvSpPr>
            <p:nvPr/>
          </p:nvSpPr>
          <p:spPr bwMode="auto">
            <a:xfrm>
              <a:off x="2340" y="3825"/>
              <a:ext cx="238" cy="3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128016" tIns="64008" rIns="128016" bIns="64008" anchor="ctr"/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7351" name="Line 91"/>
            <p:cNvSpPr>
              <a:spLocks noChangeShapeType="1"/>
            </p:cNvSpPr>
            <p:nvPr/>
          </p:nvSpPr>
          <p:spPr bwMode="auto">
            <a:xfrm>
              <a:off x="2530" y="3738"/>
              <a:ext cx="51" cy="90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128016" tIns="64008" rIns="128016" bIns="64008" anchor="ctr"/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</p:grpSp>
      <p:grpSp>
        <p:nvGrpSpPr>
          <p:cNvPr id="19" name="Group 91"/>
          <p:cNvGrpSpPr>
            <a:grpSpLocks/>
          </p:cNvGrpSpPr>
          <p:nvPr/>
        </p:nvGrpSpPr>
        <p:grpSpPr bwMode="auto">
          <a:xfrm>
            <a:off x="8258175" y="4800600"/>
            <a:ext cx="558800" cy="355600"/>
            <a:chOff x="2330" y="3738"/>
            <a:chExt cx="251" cy="160"/>
          </a:xfrm>
        </p:grpSpPr>
        <p:sp>
          <p:nvSpPr>
            <p:cNvPr id="137340" name="Line 86"/>
            <p:cNvSpPr>
              <a:spLocks noChangeShapeType="1"/>
            </p:cNvSpPr>
            <p:nvPr/>
          </p:nvSpPr>
          <p:spPr bwMode="auto">
            <a:xfrm flipH="1">
              <a:off x="2337" y="3741"/>
              <a:ext cx="0" cy="157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128016" tIns="64008" rIns="128016" bIns="64008" anchor="ctr"/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7341" name="Line 89"/>
            <p:cNvSpPr>
              <a:spLocks noChangeShapeType="1"/>
            </p:cNvSpPr>
            <p:nvPr/>
          </p:nvSpPr>
          <p:spPr bwMode="auto">
            <a:xfrm flipV="1">
              <a:off x="2332" y="3741"/>
              <a:ext cx="198" cy="3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128016" tIns="64008" rIns="128016" bIns="64008" anchor="ctr"/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7342" name="Line 90"/>
            <p:cNvSpPr>
              <a:spLocks noChangeShapeType="1"/>
            </p:cNvSpPr>
            <p:nvPr/>
          </p:nvSpPr>
          <p:spPr bwMode="auto">
            <a:xfrm flipV="1">
              <a:off x="2343" y="3761"/>
              <a:ext cx="201" cy="0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128016" tIns="64008" rIns="128016" bIns="64008" anchor="ctr"/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7343" name="Line 87"/>
            <p:cNvSpPr>
              <a:spLocks noChangeShapeType="1"/>
            </p:cNvSpPr>
            <p:nvPr/>
          </p:nvSpPr>
          <p:spPr bwMode="auto">
            <a:xfrm>
              <a:off x="2330" y="3810"/>
              <a:ext cx="239" cy="2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128016" tIns="64008" rIns="128016" bIns="64008" anchor="ctr"/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7344" name="Line 88"/>
            <p:cNvSpPr>
              <a:spLocks noChangeShapeType="1"/>
            </p:cNvSpPr>
            <p:nvPr/>
          </p:nvSpPr>
          <p:spPr bwMode="auto">
            <a:xfrm>
              <a:off x="2340" y="3825"/>
              <a:ext cx="238" cy="3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128016" tIns="64008" rIns="128016" bIns="64008" anchor="ctr"/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7345" name="Line 91"/>
            <p:cNvSpPr>
              <a:spLocks noChangeShapeType="1"/>
            </p:cNvSpPr>
            <p:nvPr/>
          </p:nvSpPr>
          <p:spPr bwMode="auto">
            <a:xfrm>
              <a:off x="2530" y="3738"/>
              <a:ext cx="51" cy="90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128016" tIns="64008" rIns="128016" bIns="64008" anchor="ctr"/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</p:grpSp>
      <p:grpSp>
        <p:nvGrpSpPr>
          <p:cNvPr id="20" name="Group 105"/>
          <p:cNvGrpSpPr>
            <a:grpSpLocks/>
          </p:cNvGrpSpPr>
          <p:nvPr/>
        </p:nvGrpSpPr>
        <p:grpSpPr bwMode="auto">
          <a:xfrm>
            <a:off x="9401175" y="5872163"/>
            <a:ext cx="557213" cy="355600"/>
            <a:chOff x="2330" y="3738"/>
            <a:chExt cx="251" cy="160"/>
          </a:xfrm>
        </p:grpSpPr>
        <p:sp>
          <p:nvSpPr>
            <p:cNvPr id="137334" name="Line 86"/>
            <p:cNvSpPr>
              <a:spLocks noChangeShapeType="1"/>
            </p:cNvSpPr>
            <p:nvPr/>
          </p:nvSpPr>
          <p:spPr bwMode="auto">
            <a:xfrm flipH="1">
              <a:off x="2337" y="3741"/>
              <a:ext cx="0" cy="157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128016" tIns="64008" rIns="128016" bIns="64008" anchor="ctr"/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7335" name="Line 89"/>
            <p:cNvSpPr>
              <a:spLocks noChangeShapeType="1"/>
            </p:cNvSpPr>
            <p:nvPr/>
          </p:nvSpPr>
          <p:spPr bwMode="auto">
            <a:xfrm flipV="1">
              <a:off x="2332" y="3741"/>
              <a:ext cx="198" cy="3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128016" tIns="64008" rIns="128016" bIns="64008" anchor="ctr"/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7336" name="Line 90"/>
            <p:cNvSpPr>
              <a:spLocks noChangeShapeType="1"/>
            </p:cNvSpPr>
            <p:nvPr/>
          </p:nvSpPr>
          <p:spPr bwMode="auto">
            <a:xfrm flipV="1">
              <a:off x="2343" y="3761"/>
              <a:ext cx="201" cy="0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128016" tIns="64008" rIns="128016" bIns="64008" anchor="ctr"/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7337" name="Line 87"/>
            <p:cNvSpPr>
              <a:spLocks noChangeShapeType="1"/>
            </p:cNvSpPr>
            <p:nvPr/>
          </p:nvSpPr>
          <p:spPr bwMode="auto">
            <a:xfrm>
              <a:off x="2330" y="3810"/>
              <a:ext cx="239" cy="2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128016" tIns="64008" rIns="128016" bIns="64008" anchor="ctr"/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7338" name="Line 88"/>
            <p:cNvSpPr>
              <a:spLocks noChangeShapeType="1"/>
            </p:cNvSpPr>
            <p:nvPr/>
          </p:nvSpPr>
          <p:spPr bwMode="auto">
            <a:xfrm>
              <a:off x="2340" y="3825"/>
              <a:ext cx="238" cy="3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128016" tIns="64008" rIns="128016" bIns="64008" anchor="ctr"/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7339" name="Line 91"/>
            <p:cNvSpPr>
              <a:spLocks noChangeShapeType="1"/>
            </p:cNvSpPr>
            <p:nvPr/>
          </p:nvSpPr>
          <p:spPr bwMode="auto">
            <a:xfrm>
              <a:off x="2530" y="3738"/>
              <a:ext cx="51" cy="90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128016" tIns="64008" rIns="128016" bIns="64008" anchor="ctr"/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</p:grpSp>
      <p:sp>
        <p:nvSpPr>
          <p:cNvPr id="137244" name="Oval 77"/>
          <p:cNvSpPr>
            <a:spLocks noChangeArrowheads="1"/>
          </p:cNvSpPr>
          <p:nvPr/>
        </p:nvSpPr>
        <p:spPr bwMode="auto">
          <a:xfrm>
            <a:off x="6329363" y="6372225"/>
            <a:ext cx="100012" cy="92075"/>
          </a:xfrm>
          <a:prstGeom prst="ellipse">
            <a:avLst/>
          </a:prstGeom>
          <a:solidFill>
            <a:srgbClr val="FF66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919" tIns="63962" rIns="127919" bIns="63962" anchor="ctr"/>
          <a:lstStyle>
            <a:lvl1pPr defTabSz="911225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1225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1225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1225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1225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defRPr/>
            </a:pPr>
            <a:endParaRPr lang="ru-RU" altLang="ru-RU" sz="600" b="1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37245" name="Oval 77"/>
          <p:cNvSpPr>
            <a:spLocks noChangeArrowheads="1"/>
          </p:cNvSpPr>
          <p:nvPr/>
        </p:nvSpPr>
        <p:spPr bwMode="auto">
          <a:xfrm>
            <a:off x="8258175" y="5157788"/>
            <a:ext cx="100013" cy="90487"/>
          </a:xfrm>
          <a:prstGeom prst="ellipse">
            <a:avLst/>
          </a:prstGeom>
          <a:solidFill>
            <a:srgbClr val="FF66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919" tIns="63962" rIns="127919" bIns="63962" anchor="ctr"/>
          <a:lstStyle>
            <a:lvl1pPr defTabSz="911225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1225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1225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1225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1225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defRPr/>
            </a:pPr>
            <a:endParaRPr lang="ru-RU" altLang="ru-RU" sz="600" b="1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37246" name="Oval 77"/>
          <p:cNvSpPr>
            <a:spLocks noChangeArrowheads="1"/>
          </p:cNvSpPr>
          <p:nvPr/>
        </p:nvSpPr>
        <p:spPr bwMode="auto">
          <a:xfrm>
            <a:off x="8428038" y="7146925"/>
            <a:ext cx="100012" cy="92075"/>
          </a:xfrm>
          <a:prstGeom prst="ellipse">
            <a:avLst/>
          </a:prstGeom>
          <a:solidFill>
            <a:srgbClr val="FF66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919" tIns="63962" rIns="127919" bIns="63962" anchor="ctr"/>
          <a:lstStyle>
            <a:lvl1pPr defTabSz="911225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1225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1225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1225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1225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defRPr/>
            </a:pPr>
            <a:endParaRPr lang="ru-RU" altLang="ru-RU" sz="600" b="1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37247" name="Oval 77"/>
          <p:cNvSpPr>
            <a:spLocks noChangeArrowheads="1"/>
          </p:cNvSpPr>
          <p:nvPr/>
        </p:nvSpPr>
        <p:spPr bwMode="auto">
          <a:xfrm>
            <a:off x="8543925" y="6443663"/>
            <a:ext cx="100013" cy="92075"/>
          </a:xfrm>
          <a:prstGeom prst="ellipse">
            <a:avLst/>
          </a:prstGeom>
          <a:solidFill>
            <a:srgbClr val="FF66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919" tIns="63962" rIns="127919" bIns="63962" anchor="ctr"/>
          <a:lstStyle>
            <a:lvl1pPr defTabSz="911225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1225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1225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1225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1225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defRPr/>
            </a:pPr>
            <a:endParaRPr lang="ru-RU" altLang="ru-RU" sz="600" b="1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37248" name="Oval 77"/>
          <p:cNvSpPr>
            <a:spLocks noChangeArrowheads="1"/>
          </p:cNvSpPr>
          <p:nvPr/>
        </p:nvSpPr>
        <p:spPr bwMode="auto">
          <a:xfrm>
            <a:off x="9329738" y="7086600"/>
            <a:ext cx="100012" cy="90488"/>
          </a:xfrm>
          <a:prstGeom prst="ellipse">
            <a:avLst/>
          </a:prstGeom>
          <a:solidFill>
            <a:srgbClr val="FF66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919" tIns="63962" rIns="127919" bIns="63962" anchor="ctr"/>
          <a:lstStyle>
            <a:lvl1pPr defTabSz="911225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1225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1225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1225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1225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defRPr/>
            </a:pPr>
            <a:endParaRPr lang="ru-RU" altLang="ru-RU" sz="600" b="1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37249" name="Oval 77"/>
          <p:cNvSpPr>
            <a:spLocks noChangeArrowheads="1"/>
          </p:cNvSpPr>
          <p:nvPr/>
        </p:nvSpPr>
        <p:spPr bwMode="auto">
          <a:xfrm>
            <a:off x="5900738" y="7443788"/>
            <a:ext cx="100012" cy="90487"/>
          </a:xfrm>
          <a:prstGeom prst="ellipse">
            <a:avLst/>
          </a:prstGeom>
          <a:solidFill>
            <a:srgbClr val="FF66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919" tIns="63962" rIns="127919" bIns="63962" anchor="ctr"/>
          <a:lstStyle>
            <a:lvl1pPr defTabSz="911225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1225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1225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1225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1225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defRPr/>
            </a:pPr>
            <a:endParaRPr lang="ru-RU" altLang="ru-RU" sz="600" b="1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37250" name="Rectangle 121"/>
          <p:cNvSpPr>
            <a:spLocks noChangeArrowheads="1"/>
          </p:cNvSpPr>
          <p:nvPr/>
        </p:nvSpPr>
        <p:spPr bwMode="auto">
          <a:xfrm>
            <a:off x="9637713" y="7512050"/>
            <a:ext cx="3163887" cy="2089150"/>
          </a:xfrm>
          <a:prstGeom prst="rect">
            <a:avLst/>
          </a:prstGeom>
          <a:solidFill>
            <a:schemeClr val="accent1">
              <a:alpha val="49019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954" tIns="63980" rIns="127954" bIns="63980" anchor="ctr"/>
          <a:lstStyle>
            <a:lvl1pPr defTabSz="1789113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789113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789113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789113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789113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7891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7891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7891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7891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defRPr/>
            </a:pPr>
            <a:endParaRPr lang="ru-RU" altLang="ru-RU" b="1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37251" name="Rectangle 122"/>
          <p:cNvSpPr>
            <a:spLocks noChangeArrowheads="1"/>
          </p:cNvSpPr>
          <p:nvPr/>
        </p:nvSpPr>
        <p:spPr bwMode="auto">
          <a:xfrm>
            <a:off x="10285413" y="8515350"/>
            <a:ext cx="2516187" cy="585788"/>
          </a:xfrm>
          <a:prstGeom prst="rect">
            <a:avLst/>
          </a:prstGeom>
          <a:noFill/>
          <a:ln w="9525" algn="ctr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127954" tIns="63980" rIns="127954" bIns="63980" anchor="ctr"/>
          <a:lstStyle>
            <a:lvl1pPr defTabSz="1789113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789113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789113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789113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789113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7891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7891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7891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7891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defRPr/>
            </a:pPr>
            <a:r>
              <a:rPr lang="ru-RU" altLang="ru-RU" sz="1400" b="1">
                <a:solidFill>
                  <a:srgbClr val="000000"/>
                </a:solidFill>
                <a:latin typeface="Times New Roman" pitchFamily="18" charset="0"/>
              </a:rPr>
              <a:t>мобильная станция </a:t>
            </a:r>
          </a:p>
          <a:p>
            <a:pPr>
              <a:defRPr/>
            </a:pPr>
            <a:r>
              <a:rPr lang="ru-RU" altLang="ru-RU" sz="1400" b="1">
                <a:solidFill>
                  <a:srgbClr val="000000"/>
                </a:solidFill>
                <a:latin typeface="Times New Roman" pitchFamily="18" charset="0"/>
              </a:rPr>
              <a:t>спутниковой</a:t>
            </a:r>
          </a:p>
          <a:p>
            <a:pPr>
              <a:defRPr/>
            </a:pPr>
            <a:r>
              <a:rPr lang="ru-RU" altLang="ru-RU" sz="1400" b="1">
                <a:solidFill>
                  <a:srgbClr val="000000"/>
                </a:solidFill>
                <a:latin typeface="Times New Roman" pitchFamily="18" charset="0"/>
              </a:rPr>
              <a:t> связи</a:t>
            </a:r>
          </a:p>
        </p:txBody>
      </p:sp>
      <p:sp>
        <p:nvSpPr>
          <p:cNvPr id="137252" name="Freeform 239"/>
          <p:cNvSpPr>
            <a:spLocks/>
          </p:cNvSpPr>
          <p:nvPr/>
        </p:nvSpPr>
        <p:spPr bwMode="auto">
          <a:xfrm>
            <a:off x="1246188" y="901700"/>
            <a:ext cx="2259012" cy="6350000"/>
          </a:xfrm>
          <a:custGeom>
            <a:avLst/>
            <a:gdLst>
              <a:gd name="T0" fmla="*/ 2147483646 w 1422"/>
              <a:gd name="T1" fmla="*/ 2147483646 h 4000"/>
              <a:gd name="T2" fmla="*/ 2147483646 w 1422"/>
              <a:gd name="T3" fmla="*/ 2147483646 h 4000"/>
              <a:gd name="T4" fmla="*/ 2147483646 w 1422"/>
              <a:gd name="T5" fmla="*/ 2147483646 h 4000"/>
              <a:gd name="T6" fmla="*/ 2147483646 w 1422"/>
              <a:gd name="T7" fmla="*/ 2147483646 h 4000"/>
              <a:gd name="T8" fmla="*/ 2147483646 w 1422"/>
              <a:gd name="T9" fmla="*/ 2147483646 h 4000"/>
              <a:gd name="T10" fmla="*/ 2147483646 w 1422"/>
              <a:gd name="T11" fmla="*/ 2147483646 h 4000"/>
              <a:gd name="T12" fmla="*/ 2147483646 w 1422"/>
              <a:gd name="T13" fmla="*/ 2147483646 h 4000"/>
              <a:gd name="T14" fmla="*/ 2147483646 w 1422"/>
              <a:gd name="T15" fmla="*/ 2147483646 h 4000"/>
              <a:gd name="T16" fmla="*/ 2147483646 w 1422"/>
              <a:gd name="T17" fmla="*/ 2147483646 h 4000"/>
              <a:gd name="T18" fmla="*/ 2147483646 w 1422"/>
              <a:gd name="T19" fmla="*/ 2147483646 h 4000"/>
              <a:gd name="T20" fmla="*/ 2147483646 w 1422"/>
              <a:gd name="T21" fmla="*/ 2147483646 h 4000"/>
              <a:gd name="T22" fmla="*/ 2147483646 w 1422"/>
              <a:gd name="T23" fmla="*/ 2147483646 h 4000"/>
              <a:gd name="T24" fmla="*/ 2147483646 w 1422"/>
              <a:gd name="T25" fmla="*/ 2147483646 h 4000"/>
              <a:gd name="T26" fmla="*/ 2147483646 w 1422"/>
              <a:gd name="T27" fmla="*/ 2147483646 h 4000"/>
              <a:gd name="T28" fmla="*/ 2147483646 w 1422"/>
              <a:gd name="T29" fmla="*/ 2147483646 h 4000"/>
              <a:gd name="T30" fmla="*/ 2147483646 w 1422"/>
              <a:gd name="T31" fmla="*/ 2147483646 h 4000"/>
              <a:gd name="T32" fmla="*/ 2147483646 w 1422"/>
              <a:gd name="T33" fmla="*/ 2147483646 h 4000"/>
              <a:gd name="T34" fmla="*/ 2147483646 w 1422"/>
              <a:gd name="T35" fmla="*/ 2147483646 h 4000"/>
              <a:gd name="T36" fmla="*/ 2147483646 w 1422"/>
              <a:gd name="T37" fmla="*/ 2147483646 h 4000"/>
              <a:gd name="T38" fmla="*/ 2147483646 w 1422"/>
              <a:gd name="T39" fmla="*/ 2147483646 h 4000"/>
              <a:gd name="T40" fmla="*/ 2147483646 w 1422"/>
              <a:gd name="T41" fmla="*/ 2147483646 h 4000"/>
              <a:gd name="T42" fmla="*/ 2147483646 w 1422"/>
              <a:gd name="T43" fmla="*/ 2147483646 h 4000"/>
              <a:gd name="T44" fmla="*/ 2147483646 w 1422"/>
              <a:gd name="T45" fmla="*/ 2147483646 h 4000"/>
              <a:gd name="T46" fmla="*/ 2147483646 w 1422"/>
              <a:gd name="T47" fmla="*/ 2147483646 h 4000"/>
              <a:gd name="T48" fmla="*/ 2147483646 w 1422"/>
              <a:gd name="T49" fmla="*/ 2147483646 h 4000"/>
              <a:gd name="T50" fmla="*/ 2147483646 w 1422"/>
              <a:gd name="T51" fmla="*/ 2147483646 h 4000"/>
              <a:gd name="T52" fmla="*/ 2147483646 w 1422"/>
              <a:gd name="T53" fmla="*/ 2147483646 h 4000"/>
              <a:gd name="T54" fmla="*/ 2147483646 w 1422"/>
              <a:gd name="T55" fmla="*/ 2147483646 h 4000"/>
              <a:gd name="T56" fmla="*/ 2147483646 w 1422"/>
              <a:gd name="T57" fmla="*/ 2147483646 h 4000"/>
              <a:gd name="T58" fmla="*/ 2147483646 w 1422"/>
              <a:gd name="T59" fmla="*/ 2147483646 h 4000"/>
              <a:gd name="T60" fmla="*/ 2147483646 w 1422"/>
              <a:gd name="T61" fmla="*/ 2147483646 h 4000"/>
              <a:gd name="T62" fmla="*/ 2147483646 w 1422"/>
              <a:gd name="T63" fmla="*/ 2147483646 h 4000"/>
              <a:gd name="T64" fmla="*/ 2147483646 w 1422"/>
              <a:gd name="T65" fmla="*/ 2147483646 h 400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422"/>
              <a:gd name="T100" fmla="*/ 0 h 4000"/>
              <a:gd name="T101" fmla="*/ 1422 w 1422"/>
              <a:gd name="T102" fmla="*/ 4000 h 4000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422" h="4000">
                <a:moveTo>
                  <a:pt x="1398" y="4000"/>
                </a:moveTo>
                <a:cubicBezTo>
                  <a:pt x="1392" y="3949"/>
                  <a:pt x="1393" y="3928"/>
                  <a:pt x="1366" y="3888"/>
                </a:cubicBezTo>
                <a:cubicBezTo>
                  <a:pt x="1404" y="3831"/>
                  <a:pt x="1364" y="3878"/>
                  <a:pt x="1390" y="3888"/>
                </a:cubicBezTo>
                <a:cubicBezTo>
                  <a:pt x="1400" y="3892"/>
                  <a:pt x="1411" y="3883"/>
                  <a:pt x="1422" y="3880"/>
                </a:cubicBezTo>
                <a:cubicBezTo>
                  <a:pt x="1411" y="3864"/>
                  <a:pt x="1401" y="3848"/>
                  <a:pt x="1390" y="3832"/>
                </a:cubicBezTo>
                <a:cubicBezTo>
                  <a:pt x="1384" y="3823"/>
                  <a:pt x="1395" y="3811"/>
                  <a:pt x="1398" y="3800"/>
                </a:cubicBezTo>
                <a:cubicBezTo>
                  <a:pt x="1403" y="3784"/>
                  <a:pt x="1414" y="3752"/>
                  <a:pt x="1414" y="3752"/>
                </a:cubicBezTo>
                <a:cubicBezTo>
                  <a:pt x="1405" y="3667"/>
                  <a:pt x="1420" y="3663"/>
                  <a:pt x="1358" y="3704"/>
                </a:cubicBezTo>
                <a:cubicBezTo>
                  <a:pt x="1349" y="3678"/>
                  <a:pt x="1361" y="3643"/>
                  <a:pt x="1342" y="3624"/>
                </a:cubicBezTo>
                <a:cubicBezTo>
                  <a:pt x="1337" y="3619"/>
                  <a:pt x="1288" y="3637"/>
                  <a:pt x="1278" y="3640"/>
                </a:cubicBezTo>
                <a:cubicBezTo>
                  <a:pt x="1252" y="3601"/>
                  <a:pt x="1271" y="3579"/>
                  <a:pt x="1230" y="3552"/>
                </a:cubicBezTo>
                <a:cubicBezTo>
                  <a:pt x="1215" y="3506"/>
                  <a:pt x="1234" y="3478"/>
                  <a:pt x="1190" y="3448"/>
                </a:cubicBezTo>
                <a:cubicBezTo>
                  <a:pt x="1201" y="3403"/>
                  <a:pt x="1199" y="3377"/>
                  <a:pt x="1166" y="3344"/>
                </a:cubicBezTo>
                <a:cubicBezTo>
                  <a:pt x="1157" y="3318"/>
                  <a:pt x="1162" y="3288"/>
                  <a:pt x="1150" y="3264"/>
                </a:cubicBezTo>
                <a:cubicBezTo>
                  <a:pt x="1148" y="3261"/>
                  <a:pt x="1104" y="3251"/>
                  <a:pt x="1094" y="3248"/>
                </a:cubicBezTo>
                <a:cubicBezTo>
                  <a:pt x="1097" y="3240"/>
                  <a:pt x="1095" y="3228"/>
                  <a:pt x="1102" y="3224"/>
                </a:cubicBezTo>
                <a:cubicBezTo>
                  <a:pt x="1116" y="3216"/>
                  <a:pt x="1143" y="3231"/>
                  <a:pt x="1150" y="3216"/>
                </a:cubicBezTo>
                <a:cubicBezTo>
                  <a:pt x="1161" y="3194"/>
                  <a:pt x="1147" y="3168"/>
                  <a:pt x="1142" y="3144"/>
                </a:cubicBezTo>
                <a:cubicBezTo>
                  <a:pt x="1136" y="3112"/>
                  <a:pt x="1128" y="3079"/>
                  <a:pt x="1118" y="3048"/>
                </a:cubicBezTo>
                <a:cubicBezTo>
                  <a:pt x="1115" y="3039"/>
                  <a:pt x="1111" y="3027"/>
                  <a:pt x="1102" y="3024"/>
                </a:cubicBezTo>
                <a:cubicBezTo>
                  <a:pt x="1079" y="3016"/>
                  <a:pt x="1054" y="3019"/>
                  <a:pt x="1030" y="3016"/>
                </a:cubicBezTo>
                <a:cubicBezTo>
                  <a:pt x="1027" y="3008"/>
                  <a:pt x="1024" y="3000"/>
                  <a:pt x="1022" y="2992"/>
                </a:cubicBezTo>
                <a:cubicBezTo>
                  <a:pt x="1018" y="2971"/>
                  <a:pt x="1020" y="2949"/>
                  <a:pt x="1014" y="2928"/>
                </a:cubicBezTo>
                <a:cubicBezTo>
                  <a:pt x="1004" y="2891"/>
                  <a:pt x="953" y="2882"/>
                  <a:pt x="926" y="2864"/>
                </a:cubicBezTo>
                <a:cubicBezTo>
                  <a:pt x="870" y="2867"/>
                  <a:pt x="814" y="2865"/>
                  <a:pt x="758" y="2872"/>
                </a:cubicBezTo>
                <a:cubicBezTo>
                  <a:pt x="728" y="2876"/>
                  <a:pt x="736" y="2894"/>
                  <a:pt x="726" y="2912"/>
                </a:cubicBezTo>
                <a:cubicBezTo>
                  <a:pt x="694" y="2970"/>
                  <a:pt x="673" y="3014"/>
                  <a:pt x="662" y="3080"/>
                </a:cubicBezTo>
                <a:cubicBezTo>
                  <a:pt x="563" y="3071"/>
                  <a:pt x="526" y="3065"/>
                  <a:pt x="422" y="3072"/>
                </a:cubicBezTo>
                <a:cubicBezTo>
                  <a:pt x="365" y="3091"/>
                  <a:pt x="383" y="3102"/>
                  <a:pt x="358" y="3064"/>
                </a:cubicBezTo>
                <a:cubicBezTo>
                  <a:pt x="368" y="2975"/>
                  <a:pt x="358" y="3015"/>
                  <a:pt x="382" y="2944"/>
                </a:cubicBezTo>
                <a:cubicBezTo>
                  <a:pt x="387" y="2928"/>
                  <a:pt x="398" y="2896"/>
                  <a:pt x="398" y="2896"/>
                </a:cubicBezTo>
                <a:cubicBezTo>
                  <a:pt x="394" y="2770"/>
                  <a:pt x="425" y="2696"/>
                  <a:pt x="366" y="2608"/>
                </a:cubicBezTo>
                <a:cubicBezTo>
                  <a:pt x="374" y="2584"/>
                  <a:pt x="397" y="2539"/>
                  <a:pt x="374" y="2512"/>
                </a:cubicBezTo>
                <a:cubicBezTo>
                  <a:pt x="363" y="2499"/>
                  <a:pt x="326" y="2496"/>
                  <a:pt x="326" y="2496"/>
                </a:cubicBezTo>
                <a:cubicBezTo>
                  <a:pt x="343" y="2426"/>
                  <a:pt x="341" y="2322"/>
                  <a:pt x="262" y="2296"/>
                </a:cubicBezTo>
                <a:cubicBezTo>
                  <a:pt x="247" y="2251"/>
                  <a:pt x="247" y="2244"/>
                  <a:pt x="294" y="2232"/>
                </a:cubicBezTo>
                <a:cubicBezTo>
                  <a:pt x="283" y="2187"/>
                  <a:pt x="270" y="2196"/>
                  <a:pt x="246" y="2160"/>
                </a:cubicBezTo>
                <a:cubicBezTo>
                  <a:pt x="249" y="2152"/>
                  <a:pt x="262" y="2140"/>
                  <a:pt x="254" y="2136"/>
                </a:cubicBezTo>
                <a:cubicBezTo>
                  <a:pt x="232" y="2125"/>
                  <a:pt x="205" y="2136"/>
                  <a:pt x="182" y="2128"/>
                </a:cubicBezTo>
                <a:cubicBezTo>
                  <a:pt x="164" y="2122"/>
                  <a:pt x="150" y="2107"/>
                  <a:pt x="134" y="2096"/>
                </a:cubicBezTo>
                <a:cubicBezTo>
                  <a:pt x="109" y="2079"/>
                  <a:pt x="75" y="2070"/>
                  <a:pt x="46" y="2064"/>
                </a:cubicBezTo>
                <a:cubicBezTo>
                  <a:pt x="49" y="2035"/>
                  <a:pt x="45" y="2004"/>
                  <a:pt x="54" y="1976"/>
                </a:cubicBezTo>
                <a:cubicBezTo>
                  <a:pt x="57" y="1968"/>
                  <a:pt x="72" y="1974"/>
                  <a:pt x="78" y="1968"/>
                </a:cubicBezTo>
                <a:cubicBezTo>
                  <a:pt x="92" y="1954"/>
                  <a:pt x="110" y="1920"/>
                  <a:pt x="110" y="1920"/>
                </a:cubicBezTo>
                <a:cubicBezTo>
                  <a:pt x="105" y="1865"/>
                  <a:pt x="118" y="1781"/>
                  <a:pt x="54" y="1760"/>
                </a:cubicBezTo>
                <a:cubicBezTo>
                  <a:pt x="28" y="1720"/>
                  <a:pt x="42" y="1720"/>
                  <a:pt x="78" y="1696"/>
                </a:cubicBezTo>
                <a:cubicBezTo>
                  <a:pt x="91" y="1656"/>
                  <a:pt x="79" y="1654"/>
                  <a:pt x="46" y="1632"/>
                </a:cubicBezTo>
                <a:cubicBezTo>
                  <a:pt x="41" y="1624"/>
                  <a:pt x="33" y="1617"/>
                  <a:pt x="30" y="1608"/>
                </a:cubicBezTo>
                <a:cubicBezTo>
                  <a:pt x="0" y="1529"/>
                  <a:pt x="55" y="1538"/>
                  <a:pt x="110" y="1520"/>
                </a:cubicBezTo>
                <a:cubicBezTo>
                  <a:pt x="117" y="1408"/>
                  <a:pt x="132" y="1254"/>
                  <a:pt x="110" y="1152"/>
                </a:cubicBezTo>
                <a:cubicBezTo>
                  <a:pt x="105" y="1126"/>
                  <a:pt x="60" y="1135"/>
                  <a:pt x="38" y="1120"/>
                </a:cubicBezTo>
                <a:cubicBezTo>
                  <a:pt x="24" y="1078"/>
                  <a:pt x="42" y="1084"/>
                  <a:pt x="78" y="1072"/>
                </a:cubicBezTo>
                <a:cubicBezTo>
                  <a:pt x="93" y="1027"/>
                  <a:pt x="68" y="1017"/>
                  <a:pt x="54" y="976"/>
                </a:cubicBezTo>
                <a:cubicBezTo>
                  <a:pt x="108" y="958"/>
                  <a:pt x="158" y="950"/>
                  <a:pt x="214" y="936"/>
                </a:cubicBezTo>
                <a:cubicBezTo>
                  <a:pt x="222" y="931"/>
                  <a:pt x="232" y="928"/>
                  <a:pt x="238" y="920"/>
                </a:cubicBezTo>
                <a:cubicBezTo>
                  <a:pt x="246" y="910"/>
                  <a:pt x="245" y="877"/>
                  <a:pt x="262" y="872"/>
                </a:cubicBezTo>
                <a:cubicBezTo>
                  <a:pt x="296" y="863"/>
                  <a:pt x="331" y="867"/>
                  <a:pt x="366" y="864"/>
                </a:cubicBezTo>
                <a:cubicBezTo>
                  <a:pt x="369" y="856"/>
                  <a:pt x="375" y="848"/>
                  <a:pt x="374" y="840"/>
                </a:cubicBezTo>
                <a:cubicBezTo>
                  <a:pt x="372" y="823"/>
                  <a:pt x="358" y="792"/>
                  <a:pt x="358" y="792"/>
                </a:cubicBezTo>
                <a:cubicBezTo>
                  <a:pt x="380" y="725"/>
                  <a:pt x="366" y="742"/>
                  <a:pt x="438" y="728"/>
                </a:cubicBezTo>
                <a:cubicBezTo>
                  <a:pt x="410" y="709"/>
                  <a:pt x="401" y="696"/>
                  <a:pt x="390" y="664"/>
                </a:cubicBezTo>
                <a:cubicBezTo>
                  <a:pt x="406" y="617"/>
                  <a:pt x="445" y="629"/>
                  <a:pt x="494" y="624"/>
                </a:cubicBezTo>
                <a:cubicBezTo>
                  <a:pt x="534" y="597"/>
                  <a:pt x="513" y="616"/>
                  <a:pt x="550" y="560"/>
                </a:cubicBezTo>
                <a:cubicBezTo>
                  <a:pt x="555" y="552"/>
                  <a:pt x="566" y="536"/>
                  <a:pt x="566" y="536"/>
                </a:cubicBezTo>
                <a:cubicBezTo>
                  <a:pt x="572" y="457"/>
                  <a:pt x="593" y="263"/>
                  <a:pt x="510" y="208"/>
                </a:cubicBezTo>
                <a:cubicBezTo>
                  <a:pt x="503" y="140"/>
                  <a:pt x="513" y="122"/>
                  <a:pt x="462" y="88"/>
                </a:cubicBezTo>
                <a:cubicBezTo>
                  <a:pt x="446" y="39"/>
                  <a:pt x="478" y="42"/>
                  <a:pt x="478" y="0"/>
                </a:cubicBezTo>
              </a:path>
            </a:pathLst>
          </a:custGeom>
          <a:noFill/>
          <a:ln w="9525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17" tIns="45709" rIns="91417" bIns="45709"/>
          <a:lstStyle/>
          <a:p>
            <a:pPr eaLnBrk="0" hangingPunct="0">
              <a:defRPr/>
            </a:pPr>
            <a:endParaRPr lang="ru-RU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37253" name="TextBox 154"/>
          <p:cNvSpPr txBox="1">
            <a:spLocks noChangeArrowheads="1"/>
          </p:cNvSpPr>
          <p:nvPr/>
        </p:nvSpPr>
        <p:spPr bwMode="auto">
          <a:xfrm>
            <a:off x="11806238" y="9263063"/>
            <a:ext cx="9906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06" tIns="45703" rIns="91406" bIns="45703">
            <a:spAutoFit/>
          </a:bodyPr>
          <a:lstStyle>
            <a:lvl1pPr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800">
                <a:solidFill>
                  <a:srgbClr val="000000"/>
                </a:solidFill>
                <a:latin typeface="Times New Roman" pitchFamily="18" charset="0"/>
              </a:rPr>
              <a:t>По состоянию на</a:t>
            </a:r>
          </a:p>
          <a:p>
            <a:pPr algn="ctr">
              <a:defRPr/>
            </a:pPr>
            <a:r>
              <a:rPr lang="ru-RU" altLang="ru-RU" sz="800">
                <a:solidFill>
                  <a:srgbClr val="000000"/>
                </a:solidFill>
                <a:latin typeface="Times New Roman" pitchFamily="18" charset="0"/>
              </a:rPr>
              <a:t>дд.мм.гг</a:t>
            </a:r>
          </a:p>
        </p:txBody>
      </p:sp>
      <p:pic>
        <p:nvPicPr>
          <p:cNvPr id="137254" name="Picture 2" descr="C:\Users\bsvs\Desktop\пейзажи\готовое\спутник.pn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9363" y="8586788"/>
            <a:ext cx="1050925" cy="704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40165" name="Group 229"/>
          <p:cNvGraphicFramePr>
            <a:graphicFrameLocks noGrp="1"/>
          </p:cNvGraphicFramePr>
          <p:nvPr/>
        </p:nvGraphicFramePr>
        <p:xfrm>
          <a:off x="65088" y="1143000"/>
          <a:ext cx="4548187" cy="4603751"/>
        </p:xfrm>
        <a:graphic>
          <a:graphicData uri="http://schemas.openxmlformats.org/drawingml/2006/table">
            <a:tbl>
              <a:tblPr/>
              <a:tblGrid>
                <a:gridCol w="41275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10172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760412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758825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757238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57237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1119187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№ </a:t>
                      </a:r>
                      <a:r>
                        <a:rPr kumimoji="0" lang="ru-RU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п</a:t>
                      </a: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/</a:t>
                      </a:r>
                      <a:r>
                        <a:rPr kumimoji="0" lang="ru-RU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п</a:t>
                      </a:r>
                      <a:endParaRPr kumimoji="0" lang="ru-RU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85" marR="127985" marT="63997" marB="63997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Наимен.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субъекта</a:t>
                      </a:r>
                    </a:p>
                  </a:txBody>
                  <a:tcPr marL="127985" marR="127985" marT="63997" marB="6399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NERA</a:t>
                      </a: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85" marR="127985" marT="63997" marB="6399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BGAN</a:t>
                      </a: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85" marR="127985" marT="63997" marB="6399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NEC</a:t>
                      </a: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85" marR="127985" marT="63997" marB="6399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Globalstar</a:t>
                      </a:r>
                      <a:endParaRPr kumimoji="0" lang="ru-RU" sz="4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85" marR="127985" marT="63997" marB="6399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</a:p>
                  </a:txBody>
                  <a:tcPr marL="127985" marR="127985" marT="63997" marB="63997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ЮРЦ</a:t>
                      </a:r>
                    </a:p>
                  </a:txBody>
                  <a:tcPr marL="127985" marR="127985" marT="63997" marB="6399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+</a:t>
                      </a:r>
                    </a:p>
                  </a:txBody>
                  <a:tcPr marL="127985" marR="127985" marT="63997" marB="6399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</a:p>
                  </a:txBody>
                  <a:tcPr marL="127985" marR="127985" marT="63997" marB="6399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</a:p>
                  </a:txBody>
                  <a:tcPr marL="127985" marR="127985" marT="63997" marB="6399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85" marR="127985" marT="63997" marB="6399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25463"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</a:p>
                  </a:txBody>
                  <a:tcPr marL="127985" marR="127985" marT="63997" marB="63997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Ростовская область</a:t>
                      </a:r>
                    </a:p>
                  </a:txBody>
                  <a:tcPr marL="127985" marR="127985" marT="63997" marB="6399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85" marR="127985" marT="63997" marB="6399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+</a:t>
                      </a: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85" marR="127985" marT="63997" marB="6399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</a:p>
                  </a:txBody>
                  <a:tcPr marL="127985" marR="127985" marT="63997" marB="6399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+</a:t>
                      </a:r>
                    </a:p>
                  </a:txBody>
                  <a:tcPr marL="127985" marR="127985" marT="63997" marB="6399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23875"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</a:p>
                  </a:txBody>
                  <a:tcPr marL="127985" marR="127985" marT="63997" marB="63997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Волгоградская область</a:t>
                      </a:r>
                    </a:p>
                  </a:txBody>
                  <a:tcPr marL="127985" marR="127985" marT="63997" marB="6399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</a:p>
                  </a:txBody>
                  <a:tcPr marL="127985" marR="127985" marT="63997" marB="6399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+</a:t>
                      </a: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85" marR="127985" marT="63997" marB="6399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</a:p>
                  </a:txBody>
                  <a:tcPr marL="127985" marR="127985" marT="63997" marB="6399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+</a:t>
                      </a: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85" marR="127985" marT="63997" marB="6399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525463"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</a:p>
                  </a:txBody>
                  <a:tcPr marL="127985" marR="127985" marT="63997" marB="63997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Краснодарский край</a:t>
                      </a:r>
                    </a:p>
                  </a:txBody>
                  <a:tcPr marL="127985" marR="127985" marT="63997" marB="6399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85" marR="127985" marT="63997" marB="6399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+</a:t>
                      </a: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85" marR="127985" marT="63997" marB="6399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</a:p>
                  </a:txBody>
                  <a:tcPr marL="127985" marR="127985" marT="63997" marB="6399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</a:p>
                  </a:txBody>
                  <a:tcPr marL="127985" marR="127985" marT="63997" marB="6399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23875"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</a:p>
                  </a:txBody>
                  <a:tcPr marL="127985" marR="127985" marT="63997" marB="63997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Республика Адыгея</a:t>
                      </a:r>
                    </a:p>
                  </a:txBody>
                  <a:tcPr marL="127985" marR="127985" marT="63997" marB="6399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</a:p>
                  </a:txBody>
                  <a:tcPr marL="127985" marR="127985" marT="63997" marB="6399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+</a:t>
                      </a: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85" marR="127985" marT="63997" marB="6399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</a:p>
                  </a:txBody>
                  <a:tcPr marL="127985" marR="127985" marT="63997" marB="6399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</a:p>
                  </a:txBody>
                  <a:tcPr marL="127985" marR="127985" marT="63997" marB="6399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523875"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</a:p>
                  </a:txBody>
                  <a:tcPr marL="127985" marR="127985" marT="63997" marB="63997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Республика Калмыкия</a:t>
                      </a:r>
                    </a:p>
                  </a:txBody>
                  <a:tcPr marL="127985" marR="127985" marT="63997" marB="6399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+</a:t>
                      </a:r>
                      <a:endParaRPr kumimoji="0" lang="ru-RU" sz="13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85" marR="127985" marT="63997" marB="6399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+</a:t>
                      </a: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85" marR="127985" marT="63997" marB="6399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</a:p>
                  </a:txBody>
                  <a:tcPr marL="127985" marR="127985" marT="63997" marB="6399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</a:p>
                  </a:txBody>
                  <a:tcPr marL="127985" marR="127985" marT="63997" marB="6399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522288"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</a:p>
                  </a:txBody>
                  <a:tcPr marL="127985" marR="127985" marT="63997" marB="63997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Астраханская область</a:t>
                      </a:r>
                    </a:p>
                  </a:txBody>
                  <a:tcPr marL="127985" marR="127985" marT="63997" marB="6399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</a:p>
                  </a:txBody>
                  <a:tcPr marL="127985" marR="127985" marT="63997" marB="6399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+</a:t>
                      </a:r>
                      <a:endParaRPr kumimoji="0" lang="ru-RU" sz="13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85" marR="127985" marT="63997" marB="6399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</a:p>
                  </a:txBody>
                  <a:tcPr marL="127985" marR="127985" marT="63997" marB="6399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+</a:t>
                      </a:r>
                      <a:endParaRPr kumimoji="0" lang="ru-RU" sz="13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85" marR="127985" marT="63997" marB="6399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  <p:cxnSp>
        <p:nvCxnSpPr>
          <p:cNvPr id="5" name="Прямая соединительная линия 4"/>
          <p:cNvCxnSpPr/>
          <p:nvPr/>
        </p:nvCxnSpPr>
        <p:spPr>
          <a:xfrm rot="10800000">
            <a:off x="-1385888" y="5157788"/>
            <a:ext cx="7762876" cy="378777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Прямая соединительная линия 6"/>
          <p:cNvCxnSpPr/>
          <p:nvPr/>
        </p:nvCxnSpPr>
        <p:spPr>
          <a:xfrm flipV="1">
            <a:off x="7115175" y="3228975"/>
            <a:ext cx="6543675" cy="578643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322" name="TextBox 9"/>
          <p:cNvSpPr txBox="1">
            <a:spLocks noChangeArrowheads="1"/>
          </p:cNvSpPr>
          <p:nvPr/>
        </p:nvSpPr>
        <p:spPr bwMode="auto">
          <a:xfrm>
            <a:off x="6159500" y="1550988"/>
            <a:ext cx="1270000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06" tIns="45703" rIns="91406" bIns="45703">
            <a:spAutoFit/>
          </a:bodyPr>
          <a:lstStyle>
            <a:lvl1pPr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1300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Спутник </a:t>
            </a:r>
          </a:p>
          <a:p>
            <a:pPr algn="ctr">
              <a:defRPr/>
            </a:pPr>
            <a:r>
              <a:rPr lang="ru-RU" altLang="ru-RU" sz="1300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Экспресс АМ3</a:t>
            </a:r>
          </a:p>
        </p:txBody>
      </p:sp>
      <p:sp>
        <p:nvSpPr>
          <p:cNvPr id="137323" name="Овал 160"/>
          <p:cNvSpPr>
            <a:spLocks noChangeArrowheads="1"/>
          </p:cNvSpPr>
          <p:nvPr/>
        </p:nvSpPr>
        <p:spPr bwMode="auto">
          <a:xfrm>
            <a:off x="9615488" y="7658100"/>
            <a:ext cx="488950" cy="388938"/>
          </a:xfrm>
          <a:prstGeom prst="ellipse">
            <a:avLst/>
          </a:prstGeom>
          <a:solidFill>
            <a:schemeClr val="accent1">
              <a:alpha val="39999"/>
            </a:schemeClr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lIns="91406" tIns="45703" rIns="91406" bIns="45703" anchor="ctr"/>
          <a:lstStyle>
            <a:lvl1pPr defTabSz="127793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27793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27793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27793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27793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137324" name="Rectangle 122"/>
          <p:cNvSpPr>
            <a:spLocks noChangeArrowheads="1"/>
          </p:cNvSpPr>
          <p:nvPr/>
        </p:nvSpPr>
        <p:spPr bwMode="auto">
          <a:xfrm>
            <a:off x="10285413" y="7586663"/>
            <a:ext cx="2516187" cy="588962"/>
          </a:xfrm>
          <a:prstGeom prst="rect">
            <a:avLst/>
          </a:prstGeom>
          <a:noFill/>
          <a:ln w="9525" algn="ctr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127954" tIns="63980" rIns="127954" bIns="63980" anchor="ctr"/>
          <a:lstStyle>
            <a:lvl1pPr defTabSz="1789113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789113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789113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789113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789113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7891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7891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7891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7891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defRPr/>
            </a:pPr>
            <a:r>
              <a:rPr lang="ru-RU" altLang="ru-RU" sz="1400" b="1">
                <a:solidFill>
                  <a:srgbClr val="000000"/>
                </a:solidFill>
                <a:latin typeface="Times New Roman" pitchFamily="18" charset="0"/>
              </a:rPr>
              <a:t>Зона покрытия спутником </a:t>
            </a:r>
          </a:p>
          <a:p>
            <a:pPr>
              <a:defRPr/>
            </a:pPr>
            <a:r>
              <a:rPr lang="ru-RU" altLang="ru-RU" sz="1400" b="1">
                <a:solidFill>
                  <a:srgbClr val="000000"/>
                </a:solidFill>
                <a:latin typeface="Times New Roman" pitchFamily="18" charset="0"/>
              </a:rPr>
              <a:t>ЭКСПРЕСС АМ3</a:t>
            </a:r>
          </a:p>
        </p:txBody>
      </p:sp>
      <p:graphicFrame>
        <p:nvGraphicFramePr>
          <p:cNvPr id="137325" name="Объект 5"/>
          <p:cNvGraphicFramePr>
            <a:graphicFrameLocks noChangeAspect="1"/>
          </p:cNvGraphicFramePr>
          <p:nvPr/>
        </p:nvGraphicFramePr>
        <p:xfrm>
          <a:off x="5829300" y="5800725"/>
          <a:ext cx="438150" cy="6508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242" name="Visio" r:id="rId7" imgW="594495" imgH="880526" progId="">
                  <p:embed/>
                </p:oleObj>
              </mc:Choice>
              <mc:Fallback>
                <p:oleObj name="Visio" r:id="rId7" imgW="594495" imgH="880526" progId="">
                  <p:embed/>
                  <p:pic>
                    <p:nvPicPr>
                      <p:cNvPr id="0" name="Picture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829300" y="5800725"/>
                        <a:ext cx="438150" cy="6508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37326" name="Объект 7"/>
          <p:cNvGraphicFramePr>
            <a:graphicFrameLocks noChangeAspect="1"/>
          </p:cNvGraphicFramePr>
          <p:nvPr/>
        </p:nvGraphicFramePr>
        <p:xfrm>
          <a:off x="5472113" y="7015163"/>
          <a:ext cx="441325" cy="654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243" name="Visio" r:id="rId9" imgW="594495" imgH="880526" progId="">
                  <p:embed/>
                </p:oleObj>
              </mc:Choice>
              <mc:Fallback>
                <p:oleObj name="Visio" r:id="rId9" imgW="594495" imgH="880526" progId="">
                  <p:embed/>
                  <p:pic>
                    <p:nvPicPr>
                      <p:cNvPr id="0" name="Picture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472113" y="7015163"/>
                        <a:ext cx="441325" cy="6540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37327" name="Объект 8"/>
          <p:cNvGraphicFramePr>
            <a:graphicFrameLocks noChangeAspect="1"/>
          </p:cNvGraphicFramePr>
          <p:nvPr/>
        </p:nvGraphicFramePr>
        <p:xfrm>
          <a:off x="4900613" y="942975"/>
          <a:ext cx="439737" cy="652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244" name="Visio" r:id="rId10" imgW="594495" imgH="880526" progId="">
                  <p:embed/>
                </p:oleObj>
              </mc:Choice>
              <mc:Fallback>
                <p:oleObj name="Visio" r:id="rId10" imgW="594495" imgH="880526" progId="">
                  <p:embed/>
                  <p:pic>
                    <p:nvPicPr>
                      <p:cNvPr id="0" name="Picture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900613" y="942975"/>
                        <a:ext cx="439737" cy="65246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37328" name="Объект 10"/>
          <p:cNvGraphicFramePr>
            <a:graphicFrameLocks noChangeAspect="1"/>
          </p:cNvGraphicFramePr>
          <p:nvPr/>
        </p:nvGraphicFramePr>
        <p:xfrm>
          <a:off x="8901113" y="5657850"/>
          <a:ext cx="439737" cy="652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245" name="Visio" r:id="rId11" imgW="594495" imgH="880526" progId="">
                  <p:embed/>
                </p:oleObj>
              </mc:Choice>
              <mc:Fallback>
                <p:oleObj name="Visio" r:id="rId11" imgW="594495" imgH="880526" progId="">
                  <p:embed/>
                  <p:pic>
                    <p:nvPicPr>
                      <p:cNvPr id="0" name="Picture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901113" y="5657850"/>
                        <a:ext cx="439737" cy="65246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37329" name="Объект 11"/>
          <p:cNvGraphicFramePr>
            <a:graphicFrameLocks noChangeAspect="1"/>
          </p:cNvGraphicFramePr>
          <p:nvPr/>
        </p:nvGraphicFramePr>
        <p:xfrm>
          <a:off x="8115300" y="6157913"/>
          <a:ext cx="439738" cy="6524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246" name="Visio" r:id="rId12" imgW="594495" imgH="880526" progId="">
                  <p:embed/>
                </p:oleObj>
              </mc:Choice>
              <mc:Fallback>
                <p:oleObj name="Visio" r:id="rId12" imgW="594495" imgH="880526" progId="">
                  <p:embed/>
                  <p:pic>
                    <p:nvPicPr>
                      <p:cNvPr id="0" name="Picture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115300" y="6157913"/>
                        <a:ext cx="439738" cy="65246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37330" name="Объект 13"/>
          <p:cNvGraphicFramePr>
            <a:graphicFrameLocks noChangeAspect="1"/>
          </p:cNvGraphicFramePr>
          <p:nvPr/>
        </p:nvGraphicFramePr>
        <p:xfrm>
          <a:off x="8686800" y="7086600"/>
          <a:ext cx="441325" cy="654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247" name="Visio" r:id="rId13" imgW="594495" imgH="880526" progId="">
                  <p:embed/>
                </p:oleObj>
              </mc:Choice>
              <mc:Fallback>
                <p:oleObj name="Visio" r:id="rId13" imgW="594495" imgH="880526" progId="">
                  <p:embed/>
                  <p:pic>
                    <p:nvPicPr>
                      <p:cNvPr id="0" name="Picture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686800" y="7086600"/>
                        <a:ext cx="441325" cy="6540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37331" name="Объект 14"/>
          <p:cNvGraphicFramePr>
            <a:graphicFrameLocks noChangeAspect="1"/>
          </p:cNvGraphicFramePr>
          <p:nvPr/>
        </p:nvGraphicFramePr>
        <p:xfrm>
          <a:off x="7829550" y="4800600"/>
          <a:ext cx="441325" cy="654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248" name="Visio" r:id="rId14" imgW="594495" imgH="880526" progId="">
                  <p:embed/>
                </p:oleObj>
              </mc:Choice>
              <mc:Fallback>
                <p:oleObj name="Visio" r:id="rId14" imgW="594495" imgH="880526" progId="">
                  <p:embed/>
                  <p:pic>
                    <p:nvPicPr>
                      <p:cNvPr id="0" name="Picture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829550" y="4800600"/>
                        <a:ext cx="441325" cy="6540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37332" name="Объект 15"/>
          <p:cNvGraphicFramePr>
            <a:graphicFrameLocks noChangeAspect="1"/>
          </p:cNvGraphicFramePr>
          <p:nvPr/>
        </p:nvGraphicFramePr>
        <p:xfrm>
          <a:off x="9686925" y="8515350"/>
          <a:ext cx="439738" cy="652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249" name="Visio" r:id="rId15" imgW="594495" imgH="880526" progId="">
                  <p:embed/>
                </p:oleObj>
              </mc:Choice>
              <mc:Fallback>
                <p:oleObj name="Visio" r:id="rId15" imgW="594495" imgH="880526" progId="">
                  <p:embed/>
                  <p:pic>
                    <p:nvPicPr>
                      <p:cNvPr id="0" name="Picture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686925" y="8515350"/>
                        <a:ext cx="439738" cy="65246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7333" name="TextBox 73"/>
          <p:cNvSpPr txBox="1">
            <a:spLocks noChangeArrowheads="1"/>
          </p:cNvSpPr>
          <p:nvPr/>
        </p:nvSpPr>
        <p:spPr bwMode="auto">
          <a:xfrm>
            <a:off x="5199063" y="3228975"/>
            <a:ext cx="6143625" cy="1246188"/>
          </a:xfrm>
          <a:prstGeom prst="rect">
            <a:avLst/>
          </a:pr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>
                <a:solidFill>
                  <a:srgbClr val="000000"/>
                </a:solidFill>
                <a:latin typeface="Times New Roman" pitchFamily="18" charset="0"/>
              </a:rPr>
              <a:t>Станций спутниковой связи на территории </a:t>
            </a:r>
          </a:p>
          <a:p>
            <a:pPr algn="ctr">
              <a:defRPr/>
            </a:pPr>
            <a:r>
              <a:rPr lang="ru-RU" altLang="ru-RU">
                <a:solidFill>
                  <a:srgbClr val="000000"/>
                </a:solidFill>
                <a:latin typeface="Times New Roman" pitchFamily="18" charset="0"/>
              </a:rPr>
              <a:t>Цимлянского района нет </a:t>
            </a:r>
          </a:p>
        </p:txBody>
      </p:sp>
    </p:spTree>
    <p:extLst>
      <p:ext uri="{BB962C8B-B14F-4D97-AF65-F5344CB8AC3E}">
        <p14:creationId xmlns:p14="http://schemas.microsoft.com/office/powerpoint/2010/main" val="29019146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9266" name="Picture 229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942975"/>
            <a:ext cx="12801600" cy="865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267" name="Rectangle 137"/>
          <p:cNvSpPr>
            <a:spLocks noChangeArrowheads="1"/>
          </p:cNvSpPr>
          <p:nvPr/>
        </p:nvSpPr>
        <p:spPr bwMode="auto">
          <a:xfrm>
            <a:off x="8747125" y="6335713"/>
            <a:ext cx="4011613" cy="2874962"/>
          </a:xfrm>
          <a:prstGeom prst="rect">
            <a:avLst/>
          </a:prstGeom>
          <a:solidFill>
            <a:schemeClr val="accent1">
              <a:alpha val="49019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954" tIns="63980" rIns="127954" bIns="63980" anchor="ctr"/>
          <a:lstStyle>
            <a:lvl1pPr defTabSz="1789113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789113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789113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789113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789113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7891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7891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7891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7891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defRPr/>
            </a:pPr>
            <a:endParaRPr lang="ru-RU" altLang="ru-RU" b="1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39268" name="Овал 148"/>
          <p:cNvSpPr>
            <a:spLocks noChangeArrowheads="1"/>
          </p:cNvSpPr>
          <p:nvPr/>
        </p:nvSpPr>
        <p:spPr bwMode="auto">
          <a:xfrm>
            <a:off x="-2384425" y="900113"/>
            <a:ext cx="17497425" cy="12114212"/>
          </a:xfrm>
          <a:prstGeom prst="ellipse">
            <a:avLst/>
          </a:prstGeom>
          <a:solidFill>
            <a:schemeClr val="accent1">
              <a:alpha val="39999"/>
            </a:schemeClr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lIns="91406" tIns="45703" rIns="91406" bIns="45703" anchor="ctr"/>
          <a:lstStyle>
            <a:lvl1pPr defTabSz="127793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27793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27793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27793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27793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139269" name="Text Box 103"/>
          <p:cNvSpPr txBox="1">
            <a:spLocks noChangeArrowheads="1"/>
          </p:cNvSpPr>
          <p:nvPr/>
        </p:nvSpPr>
        <p:spPr bwMode="auto">
          <a:xfrm>
            <a:off x="9310688" y="6989763"/>
            <a:ext cx="3024187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39" tIns="45668" rIns="91339" bIns="45668">
            <a:spAutoFit/>
          </a:bodyPr>
          <a:lstStyle>
            <a:lvl1pPr defTabSz="912813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2813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2813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2813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2813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ru-RU" altLang="ru-RU" sz="2000" b="1">
                <a:solidFill>
                  <a:srgbClr val="000000"/>
                </a:solidFill>
                <a:latin typeface="Times New Roman" pitchFamily="18" charset="0"/>
              </a:rPr>
              <a:t>Условные обозначения</a:t>
            </a:r>
          </a:p>
        </p:txBody>
      </p:sp>
      <p:sp>
        <p:nvSpPr>
          <p:cNvPr id="139270" name="Text Box 343"/>
          <p:cNvSpPr txBox="1">
            <a:spLocks noChangeArrowheads="1"/>
          </p:cNvSpPr>
          <p:nvPr/>
        </p:nvSpPr>
        <p:spPr bwMode="auto">
          <a:xfrm>
            <a:off x="9613900" y="8274050"/>
            <a:ext cx="2620963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70" tIns="45685" rIns="91370" bIns="45685">
            <a:spAutoFit/>
          </a:bodyPr>
          <a:lstStyle>
            <a:lvl1pPr defTabSz="912813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2813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2813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2813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2813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ru-RU" altLang="ru-RU" sz="1300" b="1">
                <a:solidFill>
                  <a:srgbClr val="000000"/>
                </a:solidFill>
                <a:latin typeface="Times New Roman" pitchFamily="18" charset="0"/>
              </a:rPr>
              <a:t>-стационарная радиостанция</a:t>
            </a:r>
          </a:p>
        </p:txBody>
      </p:sp>
      <p:sp>
        <p:nvSpPr>
          <p:cNvPr id="139271" name="Text Box 365"/>
          <p:cNvSpPr txBox="1">
            <a:spLocks noChangeArrowheads="1"/>
          </p:cNvSpPr>
          <p:nvPr/>
        </p:nvSpPr>
        <p:spPr bwMode="auto">
          <a:xfrm>
            <a:off x="9613900" y="8702675"/>
            <a:ext cx="2620963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70" tIns="45685" rIns="91370" bIns="45685">
            <a:spAutoFit/>
          </a:bodyPr>
          <a:lstStyle>
            <a:lvl1pPr defTabSz="912813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2813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2813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2813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2813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ru-RU" altLang="ru-RU" sz="1300" b="1">
                <a:solidFill>
                  <a:srgbClr val="000000"/>
                </a:solidFill>
                <a:latin typeface="Times New Roman" pitchFamily="18" charset="0"/>
              </a:rPr>
              <a:t>- портативная/мобильная радиостанция;</a:t>
            </a:r>
          </a:p>
        </p:txBody>
      </p:sp>
      <p:sp>
        <p:nvSpPr>
          <p:cNvPr id="139272" name="Freeform 6"/>
          <p:cNvSpPr>
            <a:spLocks/>
          </p:cNvSpPr>
          <p:nvPr/>
        </p:nvSpPr>
        <p:spPr bwMode="auto">
          <a:xfrm>
            <a:off x="5351463" y="8799513"/>
            <a:ext cx="3175" cy="1587"/>
          </a:xfrm>
          <a:custGeom>
            <a:avLst/>
            <a:gdLst>
              <a:gd name="T0" fmla="*/ 2147483646 w 2"/>
              <a:gd name="T1" fmla="*/ 0 h 2"/>
              <a:gd name="T2" fmla="*/ 2147483646 w 2"/>
              <a:gd name="T3" fmla="*/ 2147483646 h 2"/>
              <a:gd name="T4" fmla="*/ 0 w 2"/>
              <a:gd name="T5" fmla="*/ 0 h 2"/>
              <a:gd name="T6" fmla="*/ 2147483646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2"/>
              <a:gd name="T14" fmla="*/ 2 w 2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2">
                <a:moveTo>
                  <a:pt x="2" y="0"/>
                </a:moveTo>
                <a:lnTo>
                  <a:pt x="2" y="2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 w="6350">
            <a:solidFill>
              <a:srgbClr val="6E6E6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35" tIns="63969" rIns="127935" bIns="63969"/>
          <a:lstStyle/>
          <a:p>
            <a:pPr eaLnBrk="0" hangingPunct="0">
              <a:defRPr/>
            </a:pPr>
            <a:endParaRPr lang="ru-RU">
              <a:solidFill>
                <a:srgbClr val="000000"/>
              </a:solidFill>
              <a:latin typeface="Arial" pitchFamily="34" charset="0"/>
            </a:endParaRPr>
          </a:p>
        </p:txBody>
      </p:sp>
      <p:grpSp>
        <p:nvGrpSpPr>
          <p:cNvPr id="2" name="Group 194"/>
          <p:cNvGrpSpPr>
            <a:grpSpLocks/>
          </p:cNvGrpSpPr>
          <p:nvPr/>
        </p:nvGrpSpPr>
        <p:grpSpPr bwMode="auto">
          <a:xfrm>
            <a:off x="6472238" y="5729288"/>
            <a:ext cx="784225" cy="366712"/>
            <a:chOff x="2306" y="1519"/>
            <a:chExt cx="414" cy="167"/>
          </a:xfrm>
        </p:grpSpPr>
        <p:grpSp>
          <p:nvGrpSpPr>
            <p:cNvPr id="3" name="Group 195"/>
            <p:cNvGrpSpPr>
              <a:grpSpLocks/>
            </p:cNvGrpSpPr>
            <p:nvPr/>
          </p:nvGrpSpPr>
          <p:grpSpPr bwMode="auto">
            <a:xfrm>
              <a:off x="2362" y="1519"/>
              <a:ext cx="251" cy="167"/>
              <a:chOff x="2244" y="1157"/>
              <a:chExt cx="454" cy="411"/>
            </a:xfrm>
          </p:grpSpPr>
          <p:grpSp>
            <p:nvGrpSpPr>
              <p:cNvPr id="4" name="Group 196"/>
              <p:cNvGrpSpPr>
                <a:grpSpLocks/>
              </p:cNvGrpSpPr>
              <p:nvPr/>
            </p:nvGrpSpPr>
            <p:grpSpPr bwMode="auto">
              <a:xfrm>
                <a:off x="2244" y="1162"/>
                <a:ext cx="38" cy="406"/>
                <a:chOff x="3364" y="1709"/>
                <a:chExt cx="33" cy="406"/>
              </a:xfrm>
            </p:grpSpPr>
            <p:grpSp>
              <p:nvGrpSpPr>
                <p:cNvPr id="5" name="Group 197"/>
                <p:cNvGrpSpPr>
                  <a:grpSpLocks noChangeAspect="1"/>
                </p:cNvGrpSpPr>
                <p:nvPr/>
              </p:nvGrpSpPr>
              <p:grpSpPr bwMode="auto">
                <a:xfrm>
                  <a:off x="3364" y="1709"/>
                  <a:ext cx="32" cy="406"/>
                  <a:chOff x="901" y="2135"/>
                  <a:chExt cx="156" cy="3009"/>
                </a:xfrm>
              </p:grpSpPr>
              <p:sp>
                <p:nvSpPr>
                  <p:cNvPr id="139288" name="Freeform 198"/>
                  <p:cNvSpPr>
                    <a:spLocks noChangeAspect="1"/>
                  </p:cNvSpPr>
                  <p:nvPr/>
                </p:nvSpPr>
                <p:spPr bwMode="auto">
                  <a:xfrm>
                    <a:off x="973" y="2135"/>
                    <a:ext cx="84" cy="3001"/>
                  </a:xfrm>
                  <a:custGeom>
                    <a:avLst/>
                    <a:gdLst>
                      <a:gd name="T0" fmla="*/ 41 w 84"/>
                      <a:gd name="T1" fmla="*/ 0 h 3001"/>
                      <a:gd name="T2" fmla="*/ 83 w 84"/>
                      <a:gd name="T3" fmla="*/ 0 h 3001"/>
                      <a:gd name="T4" fmla="*/ 83 w 84"/>
                      <a:gd name="T5" fmla="*/ 3000 h 3001"/>
                      <a:gd name="T6" fmla="*/ 0 w 84"/>
                      <a:gd name="T7" fmla="*/ 3000 h 3001"/>
                      <a:gd name="T8" fmla="*/ 41 w 84"/>
                      <a:gd name="T9" fmla="*/ 0 h 300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84"/>
                      <a:gd name="T16" fmla="*/ 0 h 3001"/>
                      <a:gd name="T17" fmla="*/ 84 w 84"/>
                      <a:gd name="T18" fmla="*/ 3001 h 300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84" h="3001">
                        <a:moveTo>
                          <a:pt x="41" y="0"/>
                        </a:moveTo>
                        <a:lnTo>
                          <a:pt x="83" y="0"/>
                        </a:lnTo>
                        <a:lnTo>
                          <a:pt x="83" y="3000"/>
                        </a:lnTo>
                        <a:lnTo>
                          <a:pt x="0" y="3000"/>
                        </a:lnTo>
                        <a:lnTo>
                          <a:pt x="41" y="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999933"/>
                      </a:gs>
                      <a:gs pos="100000">
                        <a:srgbClr val="7A7A29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rnd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03" tIns="45702" rIns="91403" bIns="45702"/>
                  <a:lstStyle/>
                  <a:p>
                    <a:pPr eaLnBrk="0" hangingPunct="0"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139289" name="Freeform 199"/>
                  <p:cNvSpPr>
                    <a:spLocks noChangeAspect="1"/>
                  </p:cNvSpPr>
                  <p:nvPr/>
                </p:nvSpPr>
                <p:spPr bwMode="auto">
                  <a:xfrm>
                    <a:off x="901" y="2143"/>
                    <a:ext cx="121" cy="3001"/>
                  </a:xfrm>
                  <a:custGeom>
                    <a:avLst/>
                    <a:gdLst>
                      <a:gd name="T0" fmla="*/ 57 w 121"/>
                      <a:gd name="T1" fmla="*/ 0 h 3001"/>
                      <a:gd name="T2" fmla="*/ 111 w 121"/>
                      <a:gd name="T3" fmla="*/ 0 h 3001"/>
                      <a:gd name="T4" fmla="*/ 120 w 121"/>
                      <a:gd name="T5" fmla="*/ 3000 h 3001"/>
                      <a:gd name="T6" fmla="*/ 0 w 121"/>
                      <a:gd name="T7" fmla="*/ 3000 h 3001"/>
                      <a:gd name="T8" fmla="*/ 57 w 121"/>
                      <a:gd name="T9" fmla="*/ 0 h 300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21"/>
                      <a:gd name="T16" fmla="*/ 0 h 3001"/>
                      <a:gd name="T17" fmla="*/ 121 w 121"/>
                      <a:gd name="T18" fmla="*/ 3001 h 300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21" h="3001">
                        <a:moveTo>
                          <a:pt x="57" y="0"/>
                        </a:moveTo>
                        <a:lnTo>
                          <a:pt x="111" y="0"/>
                        </a:lnTo>
                        <a:lnTo>
                          <a:pt x="120" y="3000"/>
                        </a:lnTo>
                        <a:lnTo>
                          <a:pt x="0" y="3000"/>
                        </a:lnTo>
                        <a:lnTo>
                          <a:pt x="57" y="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663300"/>
                      </a:gs>
                      <a:gs pos="100000">
                        <a:srgbClr val="5229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rnd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03" tIns="45702" rIns="91403" bIns="45702"/>
                  <a:lstStyle/>
                  <a:p>
                    <a:pPr eaLnBrk="0" hangingPunct="0"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</p:grpSp>
            <p:sp>
              <p:nvSpPr>
                <p:cNvPr id="139286" name="Oval 200"/>
                <p:cNvSpPr>
                  <a:spLocks noChangeAspect="1" noChangeArrowheads="1"/>
                </p:cNvSpPr>
                <p:nvPr/>
              </p:nvSpPr>
              <p:spPr bwMode="auto">
                <a:xfrm>
                  <a:off x="3383" y="1940"/>
                  <a:ext cx="14" cy="9"/>
                </a:xfrm>
                <a:prstGeom prst="ellipse">
                  <a:avLst/>
                </a:prstGeom>
                <a:solidFill>
                  <a:schemeClr val="bg2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lIns="91392" tIns="45696" rIns="91392" bIns="45696" anchor="ctr"/>
                <a:lstStyle>
                  <a:lvl1pPr defTabSz="911225">
                    <a:defRPr sz="2500">
                      <a:solidFill>
                        <a:schemeClr val="tx1"/>
                      </a:solidFill>
                      <a:latin typeface="Arial" pitchFamily="34" charset="0"/>
                    </a:defRPr>
                  </a:lvl1pPr>
                  <a:lvl2pPr marL="742950" indent="-285750" defTabSz="911225">
                    <a:defRPr sz="25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 defTabSz="911225">
                    <a:defRPr sz="25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 defTabSz="911225">
                    <a:defRPr sz="25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 defTabSz="911225">
                    <a:defRPr sz="25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defTabSz="9112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defTabSz="9112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defTabSz="9112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defTabSz="9112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>
                    <a:defRPr/>
                  </a:pPr>
                  <a:endParaRPr lang="ru-RU" altLang="ru-RU" b="1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139287" name="Oval 201"/>
                <p:cNvSpPr>
                  <a:spLocks noChangeAspect="1" noChangeArrowheads="1"/>
                </p:cNvSpPr>
                <p:nvPr/>
              </p:nvSpPr>
              <p:spPr bwMode="auto">
                <a:xfrm>
                  <a:off x="3378" y="1722"/>
                  <a:ext cx="14" cy="9"/>
                </a:xfrm>
                <a:prstGeom prst="ellipse">
                  <a:avLst/>
                </a:prstGeom>
                <a:solidFill>
                  <a:schemeClr val="bg2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lIns="91392" tIns="45696" rIns="91392" bIns="45696" anchor="ctr"/>
                <a:lstStyle>
                  <a:lvl1pPr defTabSz="911225">
                    <a:defRPr sz="2500">
                      <a:solidFill>
                        <a:schemeClr val="tx1"/>
                      </a:solidFill>
                      <a:latin typeface="Arial" pitchFamily="34" charset="0"/>
                    </a:defRPr>
                  </a:lvl1pPr>
                  <a:lvl2pPr marL="742950" indent="-285750" defTabSz="911225">
                    <a:defRPr sz="25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 defTabSz="911225">
                    <a:defRPr sz="25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 defTabSz="911225">
                    <a:defRPr sz="25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 defTabSz="911225">
                    <a:defRPr sz="25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defTabSz="9112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defTabSz="9112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defTabSz="9112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defTabSz="9112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>
                    <a:defRPr/>
                  </a:pPr>
                  <a:endParaRPr lang="ru-RU" altLang="ru-RU" b="1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</p:grpSp>
          <p:pic>
            <p:nvPicPr>
              <p:cNvPr id="139284" name="Picture 202" descr="флаг"/>
              <p:cNvPicPr>
                <a:picLocks noChangeAspect="1" noChangeArrowheads="1" noCrop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45" y="1157"/>
                <a:ext cx="453" cy="30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471" name="Text Box 203"/>
            <p:cNvSpPr txBox="1">
              <a:spLocks noChangeArrowheads="1"/>
            </p:cNvSpPr>
            <p:nvPr/>
          </p:nvSpPr>
          <p:spPr bwMode="auto">
            <a:xfrm>
              <a:off x="2306" y="1548"/>
              <a:ext cx="414" cy="42"/>
            </a:xfrm>
            <a:prstGeom prst="rect">
              <a:avLst/>
            </a:prstGeom>
            <a:noFill/>
            <a:ln w="19050">
              <a:noFill/>
              <a:miter lim="800000"/>
              <a:headEnd/>
              <a:tailEnd/>
            </a:ln>
            <a:effectLst/>
          </p:spPr>
          <p:txBody>
            <a:bodyPr lIns="0" tIns="0" rIns="0" bIns="0">
              <a:spAutoFit/>
            </a:bodyPr>
            <a:lstStyle/>
            <a:p>
              <a:pPr defTabSz="873233">
                <a:defRPr/>
              </a:pPr>
              <a:r>
                <a:rPr lang="ru-RU" sz="6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</a:rPr>
                <a:t>ДВРЦ</a:t>
              </a:r>
            </a:p>
          </p:txBody>
        </p:sp>
      </p:grpSp>
      <p:sp>
        <p:nvSpPr>
          <p:cNvPr id="139274" name="TextBox 147"/>
          <p:cNvSpPr txBox="1">
            <a:spLocks noChangeArrowheads="1"/>
          </p:cNvSpPr>
          <p:nvPr/>
        </p:nvSpPr>
        <p:spPr bwMode="auto">
          <a:xfrm>
            <a:off x="11628438" y="9191625"/>
            <a:ext cx="9906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06" tIns="45703" rIns="91406" bIns="45703">
            <a:spAutoFit/>
          </a:bodyPr>
          <a:lstStyle>
            <a:lvl1pPr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800">
                <a:solidFill>
                  <a:srgbClr val="000000"/>
                </a:solidFill>
                <a:latin typeface="Times New Roman" pitchFamily="18" charset="0"/>
              </a:rPr>
              <a:t>По состоянию на</a:t>
            </a:r>
          </a:p>
          <a:p>
            <a:pPr algn="ctr">
              <a:defRPr/>
            </a:pPr>
            <a:r>
              <a:rPr lang="ru-RU" altLang="ru-RU" sz="800">
                <a:solidFill>
                  <a:srgbClr val="000000"/>
                </a:solidFill>
                <a:latin typeface="Times New Roman" pitchFamily="18" charset="0"/>
              </a:rPr>
              <a:t>дд.мм.гг</a:t>
            </a:r>
          </a:p>
        </p:txBody>
      </p:sp>
      <p:sp>
        <p:nvSpPr>
          <p:cNvPr id="6157" name="Text Box 15"/>
          <p:cNvSpPr txBox="1">
            <a:spLocks noChangeArrowheads="1"/>
          </p:cNvSpPr>
          <p:nvPr/>
        </p:nvSpPr>
        <p:spPr bwMode="auto">
          <a:xfrm>
            <a:off x="9525" y="0"/>
            <a:ext cx="12792075" cy="868363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lIns="127820" tIns="63913" rIns="127820" bIns="63913" anchor="ctr">
            <a:spAutoFit/>
          </a:bodyPr>
          <a:lstStyle/>
          <a:p>
            <a:pPr algn="ctr" defTabSz="1479550">
              <a:defRPr/>
            </a:pPr>
            <a:r>
              <a:rPr lang="ru-RU" sz="2400" b="1" dirty="0">
                <a:solidFill>
                  <a:srgbClr val="000000"/>
                </a:solidFill>
                <a:latin typeface="Times New Roman" pitchFamily="18" charset="0"/>
              </a:rPr>
              <a:t>Места расположения КВ радиостанций </a:t>
            </a:r>
            <a:r>
              <a:rPr lang="ru-RU" sz="2400" b="1" dirty="0">
                <a:solidFill>
                  <a:srgbClr val="000000"/>
                </a:solidFill>
              </a:rPr>
              <a:t/>
            </a:r>
            <a:br>
              <a:rPr lang="ru-RU" sz="2400" b="1" dirty="0">
                <a:solidFill>
                  <a:srgbClr val="000000"/>
                </a:solidFill>
              </a:rPr>
            </a:br>
            <a:r>
              <a:rPr lang="ru-RU" sz="2400" b="1" dirty="0">
                <a:solidFill>
                  <a:srgbClr val="000000"/>
                </a:solidFill>
              </a:rPr>
              <a:t>ЦИМЛЯНСКОГО РАЙОНА  РОСТОВСКОЙ  ОБЛАСТИ</a:t>
            </a:r>
            <a:endParaRPr lang="ru-RU" sz="2400" b="1" dirty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39276" name="Овал 149"/>
          <p:cNvSpPr>
            <a:spLocks noChangeArrowheads="1"/>
          </p:cNvSpPr>
          <p:nvPr/>
        </p:nvSpPr>
        <p:spPr bwMode="auto">
          <a:xfrm>
            <a:off x="9032875" y="7523163"/>
            <a:ext cx="581025" cy="520700"/>
          </a:xfrm>
          <a:prstGeom prst="ellipse">
            <a:avLst/>
          </a:prstGeom>
          <a:solidFill>
            <a:schemeClr val="accent1">
              <a:alpha val="39999"/>
            </a:schemeClr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lIns="91406" tIns="45703" rIns="91406" bIns="45703" anchor="ctr"/>
          <a:lstStyle>
            <a:lvl1pPr defTabSz="1277938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277938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277938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277938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277938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139277" name="Text Box 343"/>
          <p:cNvSpPr txBox="1">
            <a:spLocks noChangeArrowheads="1"/>
          </p:cNvSpPr>
          <p:nvPr/>
        </p:nvSpPr>
        <p:spPr bwMode="auto">
          <a:xfrm>
            <a:off x="9613900" y="7569200"/>
            <a:ext cx="3097213" cy="290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70" tIns="45685" rIns="91370" bIns="45685">
            <a:spAutoFit/>
          </a:bodyPr>
          <a:lstStyle>
            <a:lvl1pPr defTabSz="912813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2813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2813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2813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2813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ru-RU" altLang="ru-RU" sz="1300" b="1">
                <a:solidFill>
                  <a:srgbClr val="000000"/>
                </a:solidFill>
                <a:latin typeface="Times New Roman" pitchFamily="18" charset="0"/>
              </a:rPr>
              <a:t>-Зона покрытия КВ радиостанций</a:t>
            </a:r>
          </a:p>
        </p:txBody>
      </p:sp>
      <p:graphicFrame>
        <p:nvGraphicFramePr>
          <p:cNvPr id="139278" name="Объект 21"/>
          <p:cNvGraphicFramePr>
            <a:graphicFrameLocks noChangeAspect="1"/>
          </p:cNvGraphicFramePr>
          <p:nvPr/>
        </p:nvGraphicFramePr>
        <p:xfrm>
          <a:off x="9132888" y="8012113"/>
          <a:ext cx="444500" cy="5572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254" name="Visio" r:id="rId6" imgW="594495" imgH="744894" progId="">
                  <p:embed/>
                </p:oleObj>
              </mc:Choice>
              <mc:Fallback>
                <p:oleObj name="Visio" r:id="rId6" imgW="594495" imgH="744894" progId="">
                  <p:embed/>
                  <p:pic>
                    <p:nvPicPr>
                      <p:cNvPr id="0" name="Picture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132888" y="8012113"/>
                        <a:ext cx="444500" cy="55721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39279" name="Объект 22"/>
          <p:cNvGraphicFramePr>
            <a:graphicFrameLocks noChangeAspect="1"/>
          </p:cNvGraphicFramePr>
          <p:nvPr/>
        </p:nvGraphicFramePr>
        <p:xfrm>
          <a:off x="9148763" y="8588375"/>
          <a:ext cx="395287" cy="5889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255" name="Visio" r:id="rId8" imgW="638192" imgH="948612" progId="">
                  <p:embed/>
                </p:oleObj>
              </mc:Choice>
              <mc:Fallback>
                <p:oleObj name="Visio" r:id="rId8" imgW="638192" imgH="948612" progId="">
                  <p:embed/>
                  <p:pic>
                    <p:nvPicPr>
                      <p:cNvPr id="0" name="Picture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148763" y="8588375"/>
                        <a:ext cx="395287" cy="58896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9280" name="TextBox 73"/>
          <p:cNvSpPr txBox="1">
            <a:spLocks noChangeArrowheads="1"/>
          </p:cNvSpPr>
          <p:nvPr/>
        </p:nvSpPr>
        <p:spPr bwMode="auto">
          <a:xfrm>
            <a:off x="3829050" y="3300413"/>
            <a:ext cx="6143625" cy="862012"/>
          </a:xfrm>
          <a:prstGeom prst="rect">
            <a:avLst/>
          </a:pr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>
                <a:solidFill>
                  <a:srgbClr val="000000"/>
                </a:solidFill>
                <a:latin typeface="Times New Roman" pitchFamily="18" charset="0"/>
              </a:rPr>
              <a:t>КВ радиостанций на территории </a:t>
            </a:r>
          </a:p>
          <a:p>
            <a:pPr algn="ctr">
              <a:defRPr/>
            </a:pPr>
            <a:r>
              <a:rPr lang="ru-RU" altLang="ru-RU">
                <a:solidFill>
                  <a:srgbClr val="000000"/>
                </a:solidFill>
                <a:latin typeface="Times New Roman" pitchFamily="18" charset="0"/>
              </a:rPr>
              <a:t>Цимлянского района нет </a:t>
            </a:r>
          </a:p>
        </p:txBody>
      </p:sp>
    </p:spTree>
    <p:extLst>
      <p:ext uri="{BB962C8B-B14F-4D97-AF65-F5344CB8AC3E}">
        <p14:creationId xmlns:p14="http://schemas.microsoft.com/office/powerpoint/2010/main" val="31869351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1314" name="Picture 22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942975"/>
            <a:ext cx="12801600" cy="865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675" name="Text Box 15"/>
          <p:cNvSpPr txBox="1">
            <a:spLocks noChangeArrowheads="1"/>
          </p:cNvSpPr>
          <p:nvPr/>
        </p:nvSpPr>
        <p:spPr bwMode="auto">
          <a:xfrm>
            <a:off x="-28575" y="109538"/>
            <a:ext cx="12793663" cy="868362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lIns="127820" tIns="63913" rIns="127820" bIns="63913" anchor="ctr">
            <a:spAutoFit/>
          </a:bodyPr>
          <a:lstStyle/>
          <a:p>
            <a:pPr algn="ctr" defTabSz="1479550">
              <a:defRPr/>
            </a:pPr>
            <a:r>
              <a:rPr lang="ru-RU" sz="2400" b="1" dirty="0">
                <a:solidFill>
                  <a:srgbClr val="000000"/>
                </a:solidFill>
                <a:latin typeface="Times New Roman" pitchFamily="18" charset="0"/>
              </a:rPr>
              <a:t>Схема проводной связи с подразделениями ВГСЧ</a:t>
            </a:r>
            <a:r>
              <a:rPr lang="ru-RU" sz="2400" b="1" dirty="0">
                <a:solidFill>
                  <a:srgbClr val="000000"/>
                </a:solidFill>
              </a:rPr>
              <a:t/>
            </a:r>
            <a:br>
              <a:rPr lang="ru-RU" sz="2400" b="1" dirty="0">
                <a:solidFill>
                  <a:srgbClr val="000000"/>
                </a:solidFill>
              </a:rPr>
            </a:br>
            <a:r>
              <a:rPr lang="ru-RU" sz="2400" b="1" dirty="0">
                <a:solidFill>
                  <a:srgbClr val="000000"/>
                </a:solidFill>
              </a:rPr>
              <a:t>ЦИМЛЯНСКОГО РАЙОНА  РОСТОВСКОЙ  ОБЛАСТИ</a:t>
            </a:r>
            <a:endParaRPr lang="ru-RU" sz="2400" b="1" dirty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41316" name="Freeform 6"/>
          <p:cNvSpPr>
            <a:spLocks/>
          </p:cNvSpPr>
          <p:nvPr/>
        </p:nvSpPr>
        <p:spPr bwMode="auto">
          <a:xfrm>
            <a:off x="5351463" y="8799513"/>
            <a:ext cx="3175" cy="1587"/>
          </a:xfrm>
          <a:custGeom>
            <a:avLst/>
            <a:gdLst>
              <a:gd name="T0" fmla="*/ 2147483646 w 2"/>
              <a:gd name="T1" fmla="*/ 0 h 2"/>
              <a:gd name="T2" fmla="*/ 2147483646 w 2"/>
              <a:gd name="T3" fmla="*/ 2147483646 h 2"/>
              <a:gd name="T4" fmla="*/ 0 w 2"/>
              <a:gd name="T5" fmla="*/ 0 h 2"/>
              <a:gd name="T6" fmla="*/ 2147483646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2"/>
              <a:gd name="T14" fmla="*/ 2 w 2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2">
                <a:moveTo>
                  <a:pt x="2" y="0"/>
                </a:moveTo>
                <a:lnTo>
                  <a:pt x="2" y="2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 w="6350">
            <a:solidFill>
              <a:srgbClr val="6E6E6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35" tIns="63969" rIns="127935" bIns="63969"/>
          <a:lstStyle/>
          <a:p>
            <a:pPr eaLnBrk="0" hangingPunct="0">
              <a:defRPr/>
            </a:pPr>
            <a:endParaRPr lang="ru-RU">
              <a:solidFill>
                <a:srgbClr val="000000"/>
              </a:solidFill>
              <a:latin typeface="Arial" pitchFamily="34" charset="0"/>
            </a:endParaRPr>
          </a:p>
        </p:txBody>
      </p:sp>
      <p:grpSp>
        <p:nvGrpSpPr>
          <p:cNvPr id="2" name="Group 194"/>
          <p:cNvGrpSpPr>
            <a:grpSpLocks/>
          </p:cNvGrpSpPr>
          <p:nvPr/>
        </p:nvGrpSpPr>
        <p:grpSpPr bwMode="auto">
          <a:xfrm>
            <a:off x="6257925" y="5657850"/>
            <a:ext cx="784225" cy="366713"/>
            <a:chOff x="2306" y="1519"/>
            <a:chExt cx="414" cy="167"/>
          </a:xfrm>
        </p:grpSpPr>
        <p:grpSp>
          <p:nvGrpSpPr>
            <p:cNvPr id="3" name="Group 195"/>
            <p:cNvGrpSpPr>
              <a:grpSpLocks/>
            </p:cNvGrpSpPr>
            <p:nvPr/>
          </p:nvGrpSpPr>
          <p:grpSpPr bwMode="auto">
            <a:xfrm>
              <a:off x="2362" y="1519"/>
              <a:ext cx="251" cy="167"/>
              <a:chOff x="2244" y="1157"/>
              <a:chExt cx="454" cy="411"/>
            </a:xfrm>
          </p:grpSpPr>
          <p:grpSp>
            <p:nvGrpSpPr>
              <p:cNvPr id="4" name="Group 196"/>
              <p:cNvGrpSpPr>
                <a:grpSpLocks/>
              </p:cNvGrpSpPr>
              <p:nvPr/>
            </p:nvGrpSpPr>
            <p:grpSpPr bwMode="auto">
              <a:xfrm>
                <a:off x="2244" y="1162"/>
                <a:ext cx="38" cy="406"/>
                <a:chOff x="3364" y="1709"/>
                <a:chExt cx="33" cy="406"/>
              </a:xfrm>
            </p:grpSpPr>
            <p:grpSp>
              <p:nvGrpSpPr>
                <p:cNvPr id="5" name="Group 197"/>
                <p:cNvGrpSpPr>
                  <a:grpSpLocks noChangeAspect="1"/>
                </p:cNvGrpSpPr>
                <p:nvPr/>
              </p:nvGrpSpPr>
              <p:grpSpPr bwMode="auto">
                <a:xfrm>
                  <a:off x="3364" y="1709"/>
                  <a:ext cx="32" cy="406"/>
                  <a:chOff x="901" y="2135"/>
                  <a:chExt cx="156" cy="3009"/>
                </a:xfrm>
              </p:grpSpPr>
              <p:sp>
                <p:nvSpPr>
                  <p:cNvPr id="141342" name="Freeform 198"/>
                  <p:cNvSpPr>
                    <a:spLocks noChangeAspect="1"/>
                  </p:cNvSpPr>
                  <p:nvPr/>
                </p:nvSpPr>
                <p:spPr bwMode="auto">
                  <a:xfrm>
                    <a:off x="973" y="2135"/>
                    <a:ext cx="84" cy="3001"/>
                  </a:xfrm>
                  <a:custGeom>
                    <a:avLst/>
                    <a:gdLst>
                      <a:gd name="T0" fmla="*/ 41 w 84"/>
                      <a:gd name="T1" fmla="*/ 0 h 3001"/>
                      <a:gd name="T2" fmla="*/ 83 w 84"/>
                      <a:gd name="T3" fmla="*/ 0 h 3001"/>
                      <a:gd name="T4" fmla="*/ 83 w 84"/>
                      <a:gd name="T5" fmla="*/ 3000 h 3001"/>
                      <a:gd name="T6" fmla="*/ 0 w 84"/>
                      <a:gd name="T7" fmla="*/ 3000 h 3001"/>
                      <a:gd name="T8" fmla="*/ 41 w 84"/>
                      <a:gd name="T9" fmla="*/ 0 h 300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84"/>
                      <a:gd name="T16" fmla="*/ 0 h 3001"/>
                      <a:gd name="T17" fmla="*/ 84 w 84"/>
                      <a:gd name="T18" fmla="*/ 3001 h 300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84" h="3001">
                        <a:moveTo>
                          <a:pt x="41" y="0"/>
                        </a:moveTo>
                        <a:lnTo>
                          <a:pt x="83" y="0"/>
                        </a:lnTo>
                        <a:lnTo>
                          <a:pt x="83" y="3000"/>
                        </a:lnTo>
                        <a:lnTo>
                          <a:pt x="0" y="3000"/>
                        </a:lnTo>
                        <a:lnTo>
                          <a:pt x="41" y="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999933"/>
                      </a:gs>
                      <a:gs pos="100000">
                        <a:srgbClr val="7A7A29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rnd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03" tIns="45702" rIns="91403" bIns="45702"/>
                  <a:lstStyle/>
                  <a:p>
                    <a:pPr eaLnBrk="0" hangingPunct="0"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141343" name="Freeform 199"/>
                  <p:cNvSpPr>
                    <a:spLocks noChangeAspect="1"/>
                  </p:cNvSpPr>
                  <p:nvPr/>
                </p:nvSpPr>
                <p:spPr bwMode="auto">
                  <a:xfrm>
                    <a:off x="901" y="2143"/>
                    <a:ext cx="121" cy="3001"/>
                  </a:xfrm>
                  <a:custGeom>
                    <a:avLst/>
                    <a:gdLst>
                      <a:gd name="T0" fmla="*/ 57 w 121"/>
                      <a:gd name="T1" fmla="*/ 0 h 3001"/>
                      <a:gd name="T2" fmla="*/ 111 w 121"/>
                      <a:gd name="T3" fmla="*/ 0 h 3001"/>
                      <a:gd name="T4" fmla="*/ 120 w 121"/>
                      <a:gd name="T5" fmla="*/ 3000 h 3001"/>
                      <a:gd name="T6" fmla="*/ 0 w 121"/>
                      <a:gd name="T7" fmla="*/ 3000 h 3001"/>
                      <a:gd name="T8" fmla="*/ 57 w 121"/>
                      <a:gd name="T9" fmla="*/ 0 h 300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21"/>
                      <a:gd name="T16" fmla="*/ 0 h 3001"/>
                      <a:gd name="T17" fmla="*/ 121 w 121"/>
                      <a:gd name="T18" fmla="*/ 3001 h 300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21" h="3001">
                        <a:moveTo>
                          <a:pt x="57" y="0"/>
                        </a:moveTo>
                        <a:lnTo>
                          <a:pt x="111" y="0"/>
                        </a:lnTo>
                        <a:lnTo>
                          <a:pt x="120" y="3000"/>
                        </a:lnTo>
                        <a:lnTo>
                          <a:pt x="0" y="3000"/>
                        </a:lnTo>
                        <a:lnTo>
                          <a:pt x="57" y="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663300"/>
                      </a:gs>
                      <a:gs pos="100000">
                        <a:srgbClr val="52290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rnd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91403" tIns="45702" rIns="91403" bIns="45702"/>
                  <a:lstStyle/>
                  <a:p>
                    <a:pPr eaLnBrk="0" hangingPunct="0"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</p:grpSp>
            <p:sp>
              <p:nvSpPr>
                <p:cNvPr id="141340" name="Oval 200"/>
                <p:cNvSpPr>
                  <a:spLocks noChangeAspect="1" noChangeArrowheads="1"/>
                </p:cNvSpPr>
                <p:nvPr/>
              </p:nvSpPr>
              <p:spPr bwMode="auto">
                <a:xfrm>
                  <a:off x="3383" y="1940"/>
                  <a:ext cx="14" cy="9"/>
                </a:xfrm>
                <a:prstGeom prst="ellipse">
                  <a:avLst/>
                </a:prstGeom>
                <a:solidFill>
                  <a:schemeClr val="bg2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lIns="91392" tIns="45696" rIns="91392" bIns="45696" anchor="ctr"/>
                <a:lstStyle>
                  <a:lvl1pPr defTabSz="911225">
                    <a:defRPr sz="2500">
                      <a:solidFill>
                        <a:schemeClr val="tx1"/>
                      </a:solidFill>
                      <a:latin typeface="Arial" pitchFamily="34" charset="0"/>
                    </a:defRPr>
                  </a:lvl1pPr>
                  <a:lvl2pPr marL="742950" indent="-285750" defTabSz="911225">
                    <a:defRPr sz="25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 defTabSz="911225">
                    <a:defRPr sz="25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 defTabSz="911225">
                    <a:defRPr sz="25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 defTabSz="911225">
                    <a:defRPr sz="25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defTabSz="9112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defTabSz="9112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defTabSz="9112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defTabSz="9112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>
                    <a:defRPr/>
                  </a:pPr>
                  <a:endParaRPr lang="ru-RU" altLang="ru-RU" b="1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141341" name="Oval 201"/>
                <p:cNvSpPr>
                  <a:spLocks noChangeAspect="1" noChangeArrowheads="1"/>
                </p:cNvSpPr>
                <p:nvPr/>
              </p:nvSpPr>
              <p:spPr bwMode="auto">
                <a:xfrm>
                  <a:off x="3378" y="1722"/>
                  <a:ext cx="14" cy="9"/>
                </a:xfrm>
                <a:prstGeom prst="ellipse">
                  <a:avLst/>
                </a:prstGeom>
                <a:solidFill>
                  <a:schemeClr val="bg2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lIns="91392" tIns="45696" rIns="91392" bIns="45696" anchor="ctr"/>
                <a:lstStyle>
                  <a:lvl1pPr defTabSz="911225">
                    <a:defRPr sz="2500">
                      <a:solidFill>
                        <a:schemeClr val="tx1"/>
                      </a:solidFill>
                      <a:latin typeface="Arial" pitchFamily="34" charset="0"/>
                    </a:defRPr>
                  </a:lvl1pPr>
                  <a:lvl2pPr marL="742950" indent="-285750" defTabSz="911225">
                    <a:defRPr sz="25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 defTabSz="911225">
                    <a:defRPr sz="25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 defTabSz="911225">
                    <a:defRPr sz="25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 defTabSz="911225">
                    <a:defRPr sz="25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defTabSz="9112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defTabSz="9112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defTabSz="9112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defTabSz="9112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5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>
                    <a:defRPr/>
                  </a:pPr>
                  <a:endParaRPr lang="ru-RU" altLang="ru-RU" b="1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</p:grpSp>
          <p:pic>
            <p:nvPicPr>
              <p:cNvPr id="141338" name="Picture 202" descr="флаг"/>
              <p:cNvPicPr>
                <a:picLocks noChangeAspect="1" noChangeArrowheads="1" noCrop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45" y="1157"/>
                <a:ext cx="453" cy="30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471" name="Text Box 203"/>
            <p:cNvSpPr txBox="1">
              <a:spLocks noChangeArrowheads="1"/>
            </p:cNvSpPr>
            <p:nvPr/>
          </p:nvSpPr>
          <p:spPr bwMode="auto">
            <a:xfrm>
              <a:off x="2306" y="1548"/>
              <a:ext cx="414" cy="42"/>
            </a:xfrm>
            <a:prstGeom prst="rect">
              <a:avLst/>
            </a:prstGeom>
            <a:noFill/>
            <a:ln w="19050">
              <a:noFill/>
              <a:miter lim="800000"/>
              <a:headEnd/>
              <a:tailEnd/>
            </a:ln>
            <a:effectLst/>
          </p:spPr>
          <p:txBody>
            <a:bodyPr lIns="0" tIns="0" rIns="0" bIns="0">
              <a:spAutoFit/>
            </a:bodyPr>
            <a:lstStyle/>
            <a:p>
              <a:pPr defTabSz="873233">
                <a:defRPr/>
              </a:pPr>
              <a:r>
                <a:rPr lang="ru-RU" sz="6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</a:rPr>
                <a:t>ДВРЦ</a:t>
              </a:r>
            </a:p>
          </p:txBody>
        </p:sp>
      </p:grpSp>
      <p:sp>
        <p:nvSpPr>
          <p:cNvPr id="141318" name="Rectangle 137"/>
          <p:cNvSpPr>
            <a:spLocks noChangeArrowheads="1"/>
          </p:cNvSpPr>
          <p:nvPr/>
        </p:nvSpPr>
        <p:spPr bwMode="auto">
          <a:xfrm>
            <a:off x="10028238" y="6372225"/>
            <a:ext cx="2773362" cy="2873375"/>
          </a:xfrm>
          <a:prstGeom prst="rect">
            <a:avLst/>
          </a:prstGeom>
          <a:solidFill>
            <a:schemeClr val="accent1">
              <a:alpha val="49019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954" tIns="63980" rIns="127954" bIns="63980" anchor="ctr"/>
          <a:lstStyle>
            <a:lvl1pPr defTabSz="1789113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789113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789113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789113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789113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7891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7891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7891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7891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defRPr/>
            </a:pPr>
            <a:endParaRPr lang="ru-RU" altLang="ru-RU" b="1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41319" name="Line 138"/>
          <p:cNvSpPr>
            <a:spLocks noChangeShapeType="1"/>
          </p:cNvSpPr>
          <p:nvPr/>
        </p:nvSpPr>
        <p:spPr bwMode="auto">
          <a:xfrm flipH="1">
            <a:off x="10240963" y="8054975"/>
            <a:ext cx="427037" cy="0"/>
          </a:xfrm>
          <a:prstGeom prst="line">
            <a:avLst/>
          </a:prstGeom>
          <a:noFill/>
          <a:ln w="317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17" tIns="45709" rIns="91417" bIns="45709"/>
          <a:lstStyle/>
          <a:p>
            <a:pPr eaLnBrk="0" hangingPunct="0">
              <a:defRPr/>
            </a:pPr>
            <a:endParaRPr lang="ru-RU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41320" name="Rectangle 139"/>
          <p:cNvSpPr>
            <a:spLocks noChangeArrowheads="1"/>
          </p:cNvSpPr>
          <p:nvPr/>
        </p:nvSpPr>
        <p:spPr bwMode="auto">
          <a:xfrm>
            <a:off x="10774363" y="7958138"/>
            <a:ext cx="1839912" cy="233362"/>
          </a:xfrm>
          <a:prstGeom prst="rect">
            <a:avLst/>
          </a:prstGeom>
          <a:noFill/>
          <a:ln w="9525" algn="ctr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127954" tIns="63980" rIns="127954" bIns="63980" anchor="ctr"/>
          <a:lstStyle>
            <a:lvl1pPr defTabSz="1789113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789113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789113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789113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789113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7891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7891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7891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7891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defRPr/>
            </a:pPr>
            <a:r>
              <a:rPr lang="ru-RU" altLang="ru-RU" sz="1400" b="1">
                <a:solidFill>
                  <a:srgbClr val="000000"/>
                </a:solidFill>
                <a:latin typeface="Times New Roman" pitchFamily="18" charset="0"/>
              </a:rPr>
              <a:t>Цифровые каналы</a:t>
            </a:r>
          </a:p>
        </p:txBody>
      </p:sp>
      <p:sp>
        <p:nvSpPr>
          <p:cNvPr id="141321" name="Line 140"/>
          <p:cNvSpPr>
            <a:spLocks noChangeShapeType="1"/>
          </p:cNvSpPr>
          <p:nvPr/>
        </p:nvSpPr>
        <p:spPr bwMode="auto">
          <a:xfrm flipH="1">
            <a:off x="10240963" y="8535988"/>
            <a:ext cx="427037" cy="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17" tIns="45709" rIns="91417" bIns="45709"/>
          <a:lstStyle/>
          <a:p>
            <a:pPr eaLnBrk="0" hangingPunct="0">
              <a:defRPr/>
            </a:pPr>
            <a:endParaRPr lang="ru-RU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41322" name="Rectangle 141"/>
          <p:cNvSpPr>
            <a:spLocks noChangeArrowheads="1"/>
          </p:cNvSpPr>
          <p:nvPr/>
        </p:nvSpPr>
        <p:spPr bwMode="auto">
          <a:xfrm>
            <a:off x="10774363" y="8440738"/>
            <a:ext cx="1706562" cy="288925"/>
          </a:xfrm>
          <a:prstGeom prst="rect">
            <a:avLst/>
          </a:prstGeom>
          <a:noFill/>
          <a:ln w="9525" algn="ctr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127954" tIns="63980" rIns="127954" bIns="63980" anchor="ctr"/>
          <a:lstStyle>
            <a:lvl1pPr defTabSz="1789113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789113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789113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789113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789113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7891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7891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7891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7891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defRPr/>
            </a:pPr>
            <a:r>
              <a:rPr lang="ru-RU" altLang="ru-RU" sz="1400" b="1">
                <a:solidFill>
                  <a:srgbClr val="000000"/>
                </a:solidFill>
                <a:latin typeface="Times New Roman" pitchFamily="18" charset="0"/>
              </a:rPr>
              <a:t>Аналог. каналы</a:t>
            </a:r>
          </a:p>
        </p:txBody>
      </p:sp>
      <p:sp>
        <p:nvSpPr>
          <p:cNvPr id="195" name="Трапеция 194"/>
          <p:cNvSpPr/>
          <p:nvPr/>
        </p:nvSpPr>
        <p:spPr>
          <a:xfrm rot="5400000">
            <a:off x="10225882" y="6550818"/>
            <a:ext cx="425450" cy="500063"/>
          </a:xfrm>
          <a:prstGeom prst="trapezoid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9" rIns="91417" bIns="45709" anchor="ctr"/>
          <a:lstStyle/>
          <a:p>
            <a:pPr algn="ctr" defTabSz="1279218">
              <a:defRPr/>
            </a:pPr>
            <a:endParaRPr lang="ru-RU" b="1" dirty="0">
              <a:solidFill>
                <a:srgbClr val="FFFFFF"/>
              </a:solidFill>
            </a:endParaRPr>
          </a:p>
        </p:txBody>
      </p:sp>
      <p:sp>
        <p:nvSpPr>
          <p:cNvPr id="141324" name="TextBox 195"/>
          <p:cNvSpPr txBox="1">
            <a:spLocks noChangeArrowheads="1"/>
          </p:cNvSpPr>
          <p:nvPr/>
        </p:nvSpPr>
        <p:spPr bwMode="auto">
          <a:xfrm>
            <a:off x="10113963" y="6657975"/>
            <a:ext cx="644525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06" tIns="45703" rIns="91406" bIns="45703">
            <a:spAutoFit/>
          </a:bodyPr>
          <a:lstStyle>
            <a:lvl1pPr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defRPr/>
            </a:pPr>
            <a:r>
              <a:rPr lang="ru-RU" altLang="ru-RU" sz="1300" b="1">
                <a:solidFill>
                  <a:srgbClr val="FFFF00"/>
                </a:solidFill>
                <a:latin typeface="Times New Roman" pitchFamily="18" charset="0"/>
              </a:rPr>
              <a:t>ВГСО</a:t>
            </a:r>
          </a:p>
        </p:txBody>
      </p:sp>
      <p:cxnSp>
        <p:nvCxnSpPr>
          <p:cNvPr id="197" name="Прямая соединительная линия 196"/>
          <p:cNvCxnSpPr/>
          <p:nvPr/>
        </p:nvCxnSpPr>
        <p:spPr>
          <a:xfrm rot="5400000">
            <a:off x="9972675" y="7015163"/>
            <a:ext cx="428625" cy="0"/>
          </a:xfrm>
          <a:prstGeom prst="line">
            <a:avLst/>
          </a:prstGeom>
          <a:ln w="15875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9" name="Трапеция 198"/>
          <p:cNvSpPr/>
          <p:nvPr/>
        </p:nvSpPr>
        <p:spPr>
          <a:xfrm rot="5400000">
            <a:off x="10224294" y="7265194"/>
            <a:ext cx="428625" cy="500063"/>
          </a:xfrm>
          <a:prstGeom prst="trapezoid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9" rIns="91417" bIns="45709" anchor="ctr"/>
          <a:lstStyle/>
          <a:p>
            <a:pPr algn="ctr" defTabSz="1279218">
              <a:defRPr/>
            </a:pPr>
            <a:endParaRPr lang="ru-RU" b="1" dirty="0">
              <a:solidFill>
                <a:srgbClr val="FFFFFF"/>
              </a:solidFill>
            </a:endParaRPr>
          </a:p>
        </p:txBody>
      </p:sp>
      <p:sp>
        <p:nvSpPr>
          <p:cNvPr id="141327" name="TextBox 199"/>
          <p:cNvSpPr txBox="1">
            <a:spLocks noChangeArrowheads="1"/>
          </p:cNvSpPr>
          <p:nvPr/>
        </p:nvSpPr>
        <p:spPr bwMode="auto">
          <a:xfrm>
            <a:off x="10113963" y="7372350"/>
            <a:ext cx="644525" cy="290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06" tIns="45703" rIns="91406" bIns="45703">
            <a:spAutoFit/>
          </a:bodyPr>
          <a:lstStyle>
            <a:lvl1pPr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defRPr/>
            </a:pPr>
            <a:r>
              <a:rPr lang="ru-RU" altLang="ru-RU" sz="1300" b="1">
                <a:solidFill>
                  <a:srgbClr val="FFFF00"/>
                </a:solidFill>
                <a:latin typeface="Times New Roman" pitchFamily="18" charset="0"/>
              </a:rPr>
              <a:t>ВГСО</a:t>
            </a:r>
          </a:p>
        </p:txBody>
      </p:sp>
      <p:cxnSp>
        <p:nvCxnSpPr>
          <p:cNvPr id="201" name="Прямая соединительная линия 200"/>
          <p:cNvCxnSpPr/>
          <p:nvPr/>
        </p:nvCxnSpPr>
        <p:spPr>
          <a:xfrm rot="5400000">
            <a:off x="9972675" y="7729538"/>
            <a:ext cx="428625" cy="0"/>
          </a:xfrm>
          <a:prstGeom prst="line">
            <a:avLst/>
          </a:prstGeom>
          <a:ln w="158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329" name="Rectangle 139"/>
          <p:cNvSpPr>
            <a:spLocks noChangeArrowheads="1"/>
          </p:cNvSpPr>
          <p:nvPr/>
        </p:nvSpPr>
        <p:spPr bwMode="auto">
          <a:xfrm>
            <a:off x="10688638" y="6513513"/>
            <a:ext cx="2112962" cy="500062"/>
          </a:xfrm>
          <a:prstGeom prst="rect">
            <a:avLst/>
          </a:prstGeom>
          <a:noFill/>
          <a:ln w="9525" algn="ctr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127954" tIns="63980" rIns="127954" bIns="63980" anchor="ctr"/>
          <a:lstStyle>
            <a:lvl1pPr defTabSz="1789113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789113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789113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789113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789113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7891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7891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7891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7891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defRPr/>
            </a:pPr>
            <a:r>
              <a:rPr lang="ru-RU" altLang="ru-RU" sz="1000" b="1">
                <a:solidFill>
                  <a:srgbClr val="000000"/>
                </a:solidFill>
                <a:latin typeface="Times New Roman" pitchFamily="18" charset="0"/>
              </a:rPr>
              <a:t>Подразделения ВГСЧ </a:t>
            </a:r>
          </a:p>
          <a:p>
            <a:pPr>
              <a:defRPr/>
            </a:pPr>
            <a:r>
              <a:rPr lang="ru-RU" altLang="ru-RU" sz="1000" b="1">
                <a:solidFill>
                  <a:srgbClr val="000000"/>
                </a:solidFill>
                <a:latin typeface="Times New Roman" pitchFamily="18" charset="0"/>
              </a:rPr>
              <a:t>Находящиеся в ведении ФГУ </a:t>
            </a:r>
          </a:p>
          <a:p>
            <a:pPr>
              <a:defRPr/>
            </a:pPr>
            <a:r>
              <a:rPr lang="ru-RU" altLang="ru-RU" sz="1000" b="1">
                <a:solidFill>
                  <a:srgbClr val="000000"/>
                </a:solidFill>
                <a:latin typeface="Times New Roman" pitchFamily="18" charset="0"/>
              </a:rPr>
              <a:t>«СПО Металургбезопасность»</a:t>
            </a:r>
          </a:p>
        </p:txBody>
      </p:sp>
      <p:sp>
        <p:nvSpPr>
          <p:cNvPr id="141330" name="Rectangle 139"/>
          <p:cNvSpPr>
            <a:spLocks noChangeArrowheads="1"/>
          </p:cNvSpPr>
          <p:nvPr/>
        </p:nvSpPr>
        <p:spPr bwMode="auto">
          <a:xfrm>
            <a:off x="10688638" y="7300913"/>
            <a:ext cx="2112962" cy="500062"/>
          </a:xfrm>
          <a:prstGeom prst="rect">
            <a:avLst/>
          </a:prstGeom>
          <a:noFill/>
          <a:ln w="9525" algn="ctr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127954" tIns="63980" rIns="127954" bIns="63980" anchor="ctr"/>
          <a:lstStyle>
            <a:lvl1pPr defTabSz="1789113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789113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789113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789113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789113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7891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7891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7891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7891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defRPr/>
            </a:pPr>
            <a:r>
              <a:rPr lang="ru-RU" altLang="ru-RU" sz="1000" b="1">
                <a:solidFill>
                  <a:srgbClr val="000000"/>
                </a:solidFill>
                <a:latin typeface="Times New Roman" pitchFamily="18" charset="0"/>
              </a:rPr>
              <a:t>Подразделения ВГСЧ </a:t>
            </a:r>
          </a:p>
          <a:p>
            <a:pPr>
              <a:defRPr/>
            </a:pPr>
            <a:r>
              <a:rPr lang="ru-RU" altLang="ru-RU" sz="1000" b="1">
                <a:solidFill>
                  <a:srgbClr val="000000"/>
                </a:solidFill>
                <a:latin typeface="Times New Roman" pitchFamily="18" charset="0"/>
              </a:rPr>
              <a:t>Находящиеся в ведении ОАО</a:t>
            </a:r>
          </a:p>
          <a:p>
            <a:pPr>
              <a:defRPr/>
            </a:pPr>
            <a:r>
              <a:rPr lang="ru-RU" altLang="ru-RU" sz="1000" b="1">
                <a:solidFill>
                  <a:srgbClr val="000000"/>
                </a:solidFill>
                <a:latin typeface="Times New Roman" pitchFamily="18" charset="0"/>
              </a:rPr>
              <a:t>«ВГСЧ»</a:t>
            </a:r>
          </a:p>
        </p:txBody>
      </p:sp>
      <p:sp>
        <p:nvSpPr>
          <p:cNvPr id="141331" name="TextBox 186"/>
          <p:cNvSpPr txBox="1">
            <a:spLocks noChangeArrowheads="1"/>
          </p:cNvSpPr>
          <p:nvPr/>
        </p:nvSpPr>
        <p:spPr bwMode="auto">
          <a:xfrm>
            <a:off x="11806238" y="9263063"/>
            <a:ext cx="9906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06" tIns="45703" rIns="91406" bIns="45703">
            <a:spAutoFit/>
          </a:bodyPr>
          <a:lstStyle>
            <a:lvl1pPr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800">
                <a:solidFill>
                  <a:srgbClr val="000000"/>
                </a:solidFill>
                <a:latin typeface="Times New Roman" pitchFamily="18" charset="0"/>
              </a:rPr>
              <a:t>По состоянию на</a:t>
            </a:r>
          </a:p>
          <a:p>
            <a:pPr algn="ctr">
              <a:defRPr/>
            </a:pPr>
            <a:r>
              <a:rPr lang="ru-RU" altLang="ru-RU" sz="800">
                <a:solidFill>
                  <a:srgbClr val="000000"/>
                </a:solidFill>
                <a:latin typeface="Times New Roman" pitchFamily="18" charset="0"/>
              </a:rPr>
              <a:t>дд.мм.гг</a:t>
            </a:r>
          </a:p>
        </p:txBody>
      </p:sp>
      <p:sp>
        <p:nvSpPr>
          <p:cNvPr id="141332" name="Line 138"/>
          <p:cNvSpPr>
            <a:spLocks noChangeShapeType="1"/>
          </p:cNvSpPr>
          <p:nvPr/>
        </p:nvSpPr>
        <p:spPr bwMode="auto">
          <a:xfrm flipH="1">
            <a:off x="10225088" y="8899525"/>
            <a:ext cx="427037" cy="0"/>
          </a:xfrm>
          <a:prstGeom prst="line">
            <a:avLst/>
          </a:prstGeom>
          <a:noFill/>
          <a:ln w="31750">
            <a:solidFill>
              <a:srgbClr val="008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17" tIns="45709" rIns="91417" bIns="45709"/>
          <a:lstStyle/>
          <a:p>
            <a:pPr eaLnBrk="0" hangingPunct="0">
              <a:defRPr/>
            </a:pPr>
            <a:endParaRPr lang="ru-RU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41333" name="Rectangle 139"/>
          <p:cNvSpPr>
            <a:spLocks noChangeArrowheads="1"/>
          </p:cNvSpPr>
          <p:nvPr/>
        </p:nvSpPr>
        <p:spPr bwMode="auto">
          <a:xfrm>
            <a:off x="10758488" y="8769350"/>
            <a:ext cx="1841500" cy="388938"/>
          </a:xfrm>
          <a:prstGeom prst="rect">
            <a:avLst/>
          </a:prstGeom>
          <a:noFill/>
          <a:ln w="9525" algn="ctr">
            <a:solidFill>
              <a:schemeClr val="tx1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127954" tIns="63980" rIns="127954" bIns="63980" anchor="ctr"/>
          <a:lstStyle>
            <a:lvl1pPr defTabSz="1789113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789113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789113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789113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789113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7891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7891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7891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7891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defRPr/>
            </a:pPr>
            <a:r>
              <a:rPr lang="ru-RU" altLang="ru-RU" sz="1400" b="1">
                <a:solidFill>
                  <a:srgbClr val="000000"/>
                </a:solidFill>
                <a:latin typeface="Times New Roman" pitchFamily="18" charset="0"/>
              </a:rPr>
              <a:t>Резервные </a:t>
            </a:r>
          </a:p>
          <a:p>
            <a:pPr>
              <a:defRPr/>
            </a:pPr>
            <a:r>
              <a:rPr lang="ru-RU" altLang="ru-RU" sz="1400" b="1">
                <a:solidFill>
                  <a:srgbClr val="000000"/>
                </a:solidFill>
                <a:latin typeface="Times New Roman" pitchFamily="18" charset="0"/>
              </a:rPr>
              <a:t>Цифровые каналы</a:t>
            </a:r>
          </a:p>
        </p:txBody>
      </p:sp>
      <p:sp>
        <p:nvSpPr>
          <p:cNvPr id="141334" name="TextBox 203"/>
          <p:cNvSpPr txBox="1">
            <a:spLocks noChangeArrowheads="1"/>
          </p:cNvSpPr>
          <p:nvPr/>
        </p:nvSpPr>
        <p:spPr bwMode="auto">
          <a:xfrm>
            <a:off x="3543300" y="3943350"/>
            <a:ext cx="5857875" cy="862013"/>
          </a:xfrm>
          <a:prstGeom prst="rect">
            <a:avLst/>
          </a:prstGeom>
          <a:solidFill>
            <a:srgbClr val="7030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>
                <a:solidFill>
                  <a:srgbClr val="000000"/>
                </a:solidFill>
                <a:latin typeface="Times New Roman" pitchFamily="18" charset="0"/>
              </a:rPr>
              <a:t>Подразделения ВГСЧ на территории Цимлянского  не дислоцируются</a:t>
            </a:r>
          </a:p>
        </p:txBody>
      </p:sp>
    </p:spTree>
    <p:extLst>
      <p:ext uri="{BB962C8B-B14F-4D97-AF65-F5344CB8AC3E}">
        <p14:creationId xmlns:p14="http://schemas.microsoft.com/office/powerpoint/2010/main" val="28036049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62" name="Picture 2" descr="C:\Documents and Settings\Виталий\Мои документы\Cimlynskiy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131888"/>
            <a:ext cx="12801600" cy="8455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143363" name="Объект 65"/>
          <p:cNvGraphicFramePr>
            <a:graphicFrameLocks noChangeAspect="1"/>
          </p:cNvGraphicFramePr>
          <p:nvPr/>
        </p:nvGraphicFramePr>
        <p:xfrm>
          <a:off x="4614863" y="7015163"/>
          <a:ext cx="358775" cy="3587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298" name="Visio" r:id="rId4" imgW="850743" imgH="851076" progId="">
                  <p:embed/>
                </p:oleObj>
              </mc:Choice>
              <mc:Fallback>
                <p:oleObj name="Visio" r:id="rId4" imgW="850743" imgH="851076" progId="">
                  <p:embed/>
                  <p:pic>
                    <p:nvPicPr>
                      <p:cNvPr id="0" name="Picture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14863" y="7015163"/>
                        <a:ext cx="358775" cy="3587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3364" name="Объект 75"/>
          <p:cNvGraphicFramePr>
            <a:graphicFrameLocks noChangeAspect="1"/>
          </p:cNvGraphicFramePr>
          <p:nvPr/>
        </p:nvGraphicFramePr>
        <p:xfrm>
          <a:off x="4400550" y="6229350"/>
          <a:ext cx="358775" cy="3587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299" name="Visio" r:id="rId6" imgW="850743" imgH="851076" progId="">
                  <p:embed/>
                </p:oleObj>
              </mc:Choice>
              <mc:Fallback>
                <p:oleObj name="Visio" r:id="rId6" imgW="850743" imgH="851076" progId="">
                  <p:embed/>
                  <p:pic>
                    <p:nvPicPr>
                      <p:cNvPr id="0" name="Picture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00550" y="6229350"/>
                        <a:ext cx="358775" cy="3587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3365" name="Объект 78"/>
          <p:cNvGraphicFramePr>
            <a:graphicFrameLocks noChangeAspect="1"/>
          </p:cNvGraphicFramePr>
          <p:nvPr/>
        </p:nvGraphicFramePr>
        <p:xfrm>
          <a:off x="4900613" y="6800850"/>
          <a:ext cx="360362" cy="3603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300" name="Visio" r:id="rId7" imgW="850743" imgH="851076" progId="">
                  <p:embed/>
                </p:oleObj>
              </mc:Choice>
              <mc:Fallback>
                <p:oleObj name="Visio" r:id="rId7" imgW="850743" imgH="851076" progId="">
                  <p:embed/>
                  <p:pic>
                    <p:nvPicPr>
                      <p:cNvPr id="0" name="Picture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900613" y="6800850"/>
                        <a:ext cx="360362" cy="36036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7267" name="Полилиния 137266"/>
          <p:cNvSpPr/>
          <p:nvPr/>
        </p:nvSpPr>
        <p:spPr>
          <a:xfrm>
            <a:off x="-862013" y="387350"/>
            <a:ext cx="10406063" cy="10448925"/>
          </a:xfrm>
          <a:custGeom>
            <a:avLst/>
            <a:gdLst>
              <a:gd name="connsiteX0" fmla="*/ 1376821 w 14392734"/>
              <a:gd name="connsiteY0" fmla="*/ 2728912 h 10452151"/>
              <a:gd name="connsiteX1" fmla="*/ 1291096 w 14392734"/>
              <a:gd name="connsiteY1" fmla="*/ 2557462 h 10452151"/>
              <a:gd name="connsiteX2" fmla="*/ 1262521 w 14392734"/>
              <a:gd name="connsiteY2" fmla="*/ 2514600 h 10452151"/>
              <a:gd name="connsiteX3" fmla="*/ 1205371 w 14392734"/>
              <a:gd name="connsiteY3" fmla="*/ 2343150 h 10452151"/>
              <a:gd name="connsiteX4" fmla="*/ 1219659 w 14392734"/>
              <a:gd name="connsiteY4" fmla="*/ 1971675 h 10452151"/>
              <a:gd name="connsiteX5" fmla="*/ 1291096 w 14392734"/>
              <a:gd name="connsiteY5" fmla="*/ 1885950 h 10452151"/>
              <a:gd name="connsiteX6" fmla="*/ 1348246 w 14392734"/>
              <a:gd name="connsiteY6" fmla="*/ 1771650 h 10452151"/>
              <a:gd name="connsiteX7" fmla="*/ 1376821 w 14392734"/>
              <a:gd name="connsiteY7" fmla="*/ 1728787 h 10452151"/>
              <a:gd name="connsiteX8" fmla="*/ 1333959 w 14392734"/>
              <a:gd name="connsiteY8" fmla="*/ 1357312 h 10452151"/>
              <a:gd name="connsiteX9" fmla="*/ 1319671 w 14392734"/>
              <a:gd name="connsiteY9" fmla="*/ 1285875 h 10452151"/>
              <a:gd name="connsiteX10" fmla="*/ 1291096 w 14392734"/>
              <a:gd name="connsiteY10" fmla="*/ 1243012 h 10452151"/>
              <a:gd name="connsiteX11" fmla="*/ 1319671 w 14392734"/>
              <a:gd name="connsiteY11" fmla="*/ 985837 h 10452151"/>
              <a:gd name="connsiteX12" fmla="*/ 1376821 w 14392734"/>
              <a:gd name="connsiteY12" fmla="*/ 914400 h 10452151"/>
              <a:gd name="connsiteX13" fmla="*/ 1476834 w 14392734"/>
              <a:gd name="connsiteY13" fmla="*/ 842962 h 10452151"/>
              <a:gd name="connsiteX14" fmla="*/ 1591134 w 14392734"/>
              <a:gd name="connsiteY14" fmla="*/ 814387 h 10452151"/>
              <a:gd name="connsiteX15" fmla="*/ 1648284 w 14392734"/>
              <a:gd name="connsiteY15" fmla="*/ 785812 h 10452151"/>
              <a:gd name="connsiteX16" fmla="*/ 1734009 w 14392734"/>
              <a:gd name="connsiteY16" fmla="*/ 728662 h 10452151"/>
              <a:gd name="connsiteX17" fmla="*/ 1805446 w 14392734"/>
              <a:gd name="connsiteY17" fmla="*/ 714375 h 10452151"/>
              <a:gd name="connsiteX18" fmla="*/ 1905459 w 14392734"/>
              <a:gd name="connsiteY18" fmla="*/ 671512 h 10452151"/>
              <a:gd name="connsiteX19" fmla="*/ 1962609 w 14392734"/>
              <a:gd name="connsiteY19" fmla="*/ 657225 h 10452151"/>
              <a:gd name="connsiteX20" fmla="*/ 2076909 w 14392734"/>
              <a:gd name="connsiteY20" fmla="*/ 600075 h 10452151"/>
              <a:gd name="connsiteX21" fmla="*/ 2205496 w 14392734"/>
              <a:gd name="connsiteY21" fmla="*/ 542925 h 10452151"/>
              <a:gd name="connsiteX22" fmla="*/ 2362659 w 14392734"/>
              <a:gd name="connsiteY22" fmla="*/ 428625 h 10452151"/>
              <a:gd name="connsiteX23" fmla="*/ 2405521 w 14392734"/>
              <a:gd name="connsiteY23" fmla="*/ 400050 h 10452151"/>
              <a:gd name="connsiteX24" fmla="*/ 2462671 w 14392734"/>
              <a:gd name="connsiteY24" fmla="*/ 371475 h 10452151"/>
              <a:gd name="connsiteX25" fmla="*/ 2505534 w 14392734"/>
              <a:gd name="connsiteY25" fmla="*/ 328612 h 10452151"/>
              <a:gd name="connsiteX26" fmla="*/ 2719846 w 14392734"/>
              <a:gd name="connsiteY26" fmla="*/ 242887 h 10452151"/>
              <a:gd name="connsiteX27" fmla="*/ 2791284 w 14392734"/>
              <a:gd name="connsiteY27" fmla="*/ 214312 h 10452151"/>
              <a:gd name="connsiteX28" fmla="*/ 2848434 w 14392734"/>
              <a:gd name="connsiteY28" fmla="*/ 200025 h 10452151"/>
              <a:gd name="connsiteX29" fmla="*/ 3362784 w 14392734"/>
              <a:gd name="connsiteY29" fmla="*/ 171450 h 10452151"/>
              <a:gd name="connsiteX30" fmla="*/ 5205871 w 14392734"/>
              <a:gd name="connsiteY30" fmla="*/ 142875 h 10452151"/>
              <a:gd name="connsiteX31" fmla="*/ 5377321 w 14392734"/>
              <a:gd name="connsiteY31" fmla="*/ 114300 h 10452151"/>
              <a:gd name="connsiteX32" fmla="*/ 5434471 w 14392734"/>
              <a:gd name="connsiteY32" fmla="*/ 85725 h 10452151"/>
              <a:gd name="connsiteX33" fmla="*/ 5577346 w 14392734"/>
              <a:gd name="connsiteY33" fmla="*/ 57150 h 10452151"/>
              <a:gd name="connsiteX34" fmla="*/ 5691646 w 14392734"/>
              <a:gd name="connsiteY34" fmla="*/ 28575 h 10452151"/>
              <a:gd name="connsiteX35" fmla="*/ 5963109 w 14392734"/>
              <a:gd name="connsiteY35" fmla="*/ 0 h 10452151"/>
              <a:gd name="connsiteX36" fmla="*/ 6834646 w 14392734"/>
              <a:gd name="connsiteY36" fmla="*/ 28575 h 10452151"/>
              <a:gd name="connsiteX37" fmla="*/ 6963234 w 14392734"/>
              <a:gd name="connsiteY37" fmla="*/ 57150 h 10452151"/>
              <a:gd name="connsiteX38" fmla="*/ 7163259 w 14392734"/>
              <a:gd name="connsiteY38" fmla="*/ 85725 h 10452151"/>
              <a:gd name="connsiteX39" fmla="*/ 7348996 w 14392734"/>
              <a:gd name="connsiteY39" fmla="*/ 128587 h 10452151"/>
              <a:gd name="connsiteX40" fmla="*/ 7420434 w 14392734"/>
              <a:gd name="connsiteY40" fmla="*/ 157162 h 10452151"/>
              <a:gd name="connsiteX41" fmla="*/ 7706184 w 14392734"/>
              <a:gd name="connsiteY41" fmla="*/ 242887 h 10452151"/>
              <a:gd name="connsiteX42" fmla="*/ 7991934 w 14392734"/>
              <a:gd name="connsiteY42" fmla="*/ 371475 h 10452151"/>
              <a:gd name="connsiteX43" fmla="*/ 8277684 w 14392734"/>
              <a:gd name="connsiteY43" fmla="*/ 442912 h 10452151"/>
              <a:gd name="connsiteX44" fmla="*/ 8520571 w 14392734"/>
              <a:gd name="connsiteY44" fmla="*/ 557212 h 10452151"/>
              <a:gd name="connsiteX45" fmla="*/ 9063496 w 14392734"/>
              <a:gd name="connsiteY45" fmla="*/ 700087 h 10452151"/>
              <a:gd name="connsiteX46" fmla="*/ 9877884 w 14392734"/>
              <a:gd name="connsiteY46" fmla="*/ 757237 h 10452151"/>
              <a:gd name="connsiteX47" fmla="*/ 10092196 w 14392734"/>
              <a:gd name="connsiteY47" fmla="*/ 814387 h 10452151"/>
              <a:gd name="connsiteX48" fmla="*/ 10220784 w 14392734"/>
              <a:gd name="connsiteY48" fmla="*/ 900112 h 10452151"/>
              <a:gd name="connsiteX49" fmla="*/ 10377946 w 14392734"/>
              <a:gd name="connsiteY49" fmla="*/ 957262 h 10452151"/>
              <a:gd name="connsiteX50" fmla="*/ 10506534 w 14392734"/>
              <a:gd name="connsiteY50" fmla="*/ 1042987 h 10452151"/>
              <a:gd name="connsiteX51" fmla="*/ 10592259 w 14392734"/>
              <a:gd name="connsiteY51" fmla="*/ 1085850 h 10452151"/>
              <a:gd name="connsiteX52" fmla="*/ 10735134 w 14392734"/>
              <a:gd name="connsiteY52" fmla="*/ 1157287 h 10452151"/>
              <a:gd name="connsiteX53" fmla="*/ 10792284 w 14392734"/>
              <a:gd name="connsiteY53" fmla="*/ 1214437 h 10452151"/>
              <a:gd name="connsiteX54" fmla="*/ 10835146 w 14392734"/>
              <a:gd name="connsiteY54" fmla="*/ 1228725 h 10452151"/>
              <a:gd name="connsiteX55" fmla="*/ 10906584 w 14392734"/>
              <a:gd name="connsiteY55" fmla="*/ 1343025 h 10452151"/>
              <a:gd name="connsiteX56" fmla="*/ 11078034 w 14392734"/>
              <a:gd name="connsiteY56" fmla="*/ 1543050 h 10452151"/>
              <a:gd name="connsiteX57" fmla="*/ 11163759 w 14392734"/>
              <a:gd name="connsiteY57" fmla="*/ 1643062 h 10452151"/>
              <a:gd name="connsiteX58" fmla="*/ 11306634 w 14392734"/>
              <a:gd name="connsiteY58" fmla="*/ 1814512 h 10452151"/>
              <a:gd name="connsiteX59" fmla="*/ 11392359 w 14392734"/>
              <a:gd name="connsiteY59" fmla="*/ 1971675 h 10452151"/>
              <a:gd name="connsiteX60" fmla="*/ 11478084 w 14392734"/>
              <a:gd name="connsiteY60" fmla="*/ 2114550 h 10452151"/>
              <a:gd name="connsiteX61" fmla="*/ 11549521 w 14392734"/>
              <a:gd name="connsiteY61" fmla="*/ 2128837 h 10452151"/>
              <a:gd name="connsiteX62" fmla="*/ 12063871 w 14392734"/>
              <a:gd name="connsiteY62" fmla="*/ 2100262 h 10452151"/>
              <a:gd name="connsiteX63" fmla="*/ 12106734 w 14392734"/>
              <a:gd name="connsiteY63" fmla="*/ 2085975 h 10452151"/>
              <a:gd name="connsiteX64" fmla="*/ 12735384 w 14392734"/>
              <a:gd name="connsiteY64" fmla="*/ 2185987 h 10452151"/>
              <a:gd name="connsiteX65" fmla="*/ 12849684 w 14392734"/>
              <a:gd name="connsiteY65" fmla="*/ 2257425 h 10452151"/>
              <a:gd name="connsiteX66" fmla="*/ 13049709 w 14392734"/>
              <a:gd name="connsiteY66" fmla="*/ 2371725 h 10452151"/>
              <a:gd name="connsiteX67" fmla="*/ 13092571 w 14392734"/>
              <a:gd name="connsiteY67" fmla="*/ 2414587 h 10452151"/>
              <a:gd name="connsiteX68" fmla="*/ 13149721 w 14392734"/>
              <a:gd name="connsiteY68" fmla="*/ 2457450 h 10452151"/>
              <a:gd name="connsiteX69" fmla="*/ 13192584 w 14392734"/>
              <a:gd name="connsiteY69" fmla="*/ 2514600 h 10452151"/>
              <a:gd name="connsiteX70" fmla="*/ 13249734 w 14392734"/>
              <a:gd name="connsiteY70" fmla="*/ 2914650 h 10452151"/>
              <a:gd name="connsiteX71" fmla="*/ 13264021 w 14392734"/>
              <a:gd name="connsiteY71" fmla="*/ 2986087 h 10452151"/>
              <a:gd name="connsiteX72" fmla="*/ 13292596 w 14392734"/>
              <a:gd name="connsiteY72" fmla="*/ 3086100 h 10452151"/>
              <a:gd name="connsiteX73" fmla="*/ 13392609 w 14392734"/>
              <a:gd name="connsiteY73" fmla="*/ 3271837 h 10452151"/>
              <a:gd name="connsiteX74" fmla="*/ 13478334 w 14392734"/>
              <a:gd name="connsiteY74" fmla="*/ 3386137 h 10452151"/>
              <a:gd name="connsiteX75" fmla="*/ 13549771 w 14392734"/>
              <a:gd name="connsiteY75" fmla="*/ 3471862 h 10452151"/>
              <a:gd name="connsiteX76" fmla="*/ 13606921 w 14392734"/>
              <a:gd name="connsiteY76" fmla="*/ 3571875 h 10452151"/>
              <a:gd name="connsiteX77" fmla="*/ 13692646 w 14392734"/>
              <a:gd name="connsiteY77" fmla="*/ 3671887 h 10452151"/>
              <a:gd name="connsiteX78" fmla="*/ 13792659 w 14392734"/>
              <a:gd name="connsiteY78" fmla="*/ 3914775 h 10452151"/>
              <a:gd name="connsiteX79" fmla="*/ 13821234 w 14392734"/>
              <a:gd name="connsiteY79" fmla="*/ 3971925 h 10452151"/>
              <a:gd name="connsiteX80" fmla="*/ 13878384 w 14392734"/>
              <a:gd name="connsiteY80" fmla="*/ 4100512 h 10452151"/>
              <a:gd name="connsiteX81" fmla="*/ 13906959 w 14392734"/>
              <a:gd name="connsiteY81" fmla="*/ 4171950 h 10452151"/>
              <a:gd name="connsiteX82" fmla="*/ 13935534 w 14392734"/>
              <a:gd name="connsiteY82" fmla="*/ 4229100 h 10452151"/>
              <a:gd name="connsiteX83" fmla="*/ 13964109 w 14392734"/>
              <a:gd name="connsiteY83" fmla="*/ 4300537 h 10452151"/>
              <a:gd name="connsiteX84" fmla="*/ 13978396 w 14392734"/>
              <a:gd name="connsiteY84" fmla="*/ 4343400 h 10452151"/>
              <a:gd name="connsiteX85" fmla="*/ 14021259 w 14392734"/>
              <a:gd name="connsiteY85" fmla="*/ 4429125 h 10452151"/>
              <a:gd name="connsiteX86" fmla="*/ 14092696 w 14392734"/>
              <a:gd name="connsiteY86" fmla="*/ 4600575 h 10452151"/>
              <a:gd name="connsiteX87" fmla="*/ 14121271 w 14392734"/>
              <a:gd name="connsiteY87" fmla="*/ 4686300 h 10452151"/>
              <a:gd name="connsiteX88" fmla="*/ 14149846 w 14392734"/>
              <a:gd name="connsiteY88" fmla="*/ 4743450 h 10452151"/>
              <a:gd name="connsiteX89" fmla="*/ 14192709 w 14392734"/>
              <a:gd name="connsiteY89" fmla="*/ 4843462 h 10452151"/>
              <a:gd name="connsiteX90" fmla="*/ 14249859 w 14392734"/>
              <a:gd name="connsiteY90" fmla="*/ 4929187 h 10452151"/>
              <a:gd name="connsiteX91" fmla="*/ 14278434 w 14392734"/>
              <a:gd name="connsiteY91" fmla="*/ 5029200 h 10452151"/>
              <a:gd name="connsiteX92" fmla="*/ 14307009 w 14392734"/>
              <a:gd name="connsiteY92" fmla="*/ 5086350 h 10452151"/>
              <a:gd name="connsiteX93" fmla="*/ 14335584 w 14392734"/>
              <a:gd name="connsiteY93" fmla="*/ 6157912 h 10452151"/>
              <a:gd name="connsiteX94" fmla="*/ 14364159 w 14392734"/>
              <a:gd name="connsiteY94" fmla="*/ 6415087 h 10452151"/>
              <a:gd name="connsiteX95" fmla="*/ 14392734 w 14392734"/>
              <a:gd name="connsiteY95" fmla="*/ 6800850 h 10452151"/>
              <a:gd name="connsiteX96" fmla="*/ 14378446 w 14392734"/>
              <a:gd name="connsiteY96" fmla="*/ 8743950 h 10452151"/>
              <a:gd name="connsiteX97" fmla="*/ 14364159 w 14392734"/>
              <a:gd name="connsiteY97" fmla="*/ 8786812 h 10452151"/>
              <a:gd name="connsiteX98" fmla="*/ 14321296 w 14392734"/>
              <a:gd name="connsiteY98" fmla="*/ 8915400 h 10452151"/>
              <a:gd name="connsiteX99" fmla="*/ 14249859 w 14392734"/>
              <a:gd name="connsiteY99" fmla="*/ 9115425 h 10452151"/>
              <a:gd name="connsiteX100" fmla="*/ 14221284 w 14392734"/>
              <a:gd name="connsiteY100" fmla="*/ 9172575 h 10452151"/>
              <a:gd name="connsiteX101" fmla="*/ 14178421 w 14392734"/>
              <a:gd name="connsiteY101" fmla="*/ 9229725 h 10452151"/>
              <a:gd name="connsiteX102" fmla="*/ 14121271 w 14392734"/>
              <a:gd name="connsiteY102" fmla="*/ 9315450 h 10452151"/>
              <a:gd name="connsiteX103" fmla="*/ 14106984 w 14392734"/>
              <a:gd name="connsiteY103" fmla="*/ 9358312 h 10452151"/>
              <a:gd name="connsiteX104" fmla="*/ 14035546 w 14392734"/>
              <a:gd name="connsiteY104" fmla="*/ 9444037 h 10452151"/>
              <a:gd name="connsiteX105" fmla="*/ 13949821 w 14392734"/>
              <a:gd name="connsiteY105" fmla="*/ 9501187 h 10452151"/>
              <a:gd name="connsiteX106" fmla="*/ 13764084 w 14392734"/>
              <a:gd name="connsiteY106" fmla="*/ 9658350 h 10452151"/>
              <a:gd name="connsiteX107" fmla="*/ 13678359 w 14392734"/>
              <a:gd name="connsiteY107" fmla="*/ 9701212 h 10452151"/>
              <a:gd name="connsiteX108" fmla="*/ 13564059 w 14392734"/>
              <a:gd name="connsiteY108" fmla="*/ 9801225 h 10452151"/>
              <a:gd name="connsiteX109" fmla="*/ 13506909 w 14392734"/>
              <a:gd name="connsiteY109" fmla="*/ 9858375 h 10452151"/>
              <a:gd name="connsiteX110" fmla="*/ 13435471 w 14392734"/>
              <a:gd name="connsiteY110" fmla="*/ 9886950 h 10452151"/>
              <a:gd name="connsiteX111" fmla="*/ 13335459 w 14392734"/>
              <a:gd name="connsiteY111" fmla="*/ 9972675 h 10452151"/>
              <a:gd name="connsiteX112" fmla="*/ 13292596 w 14392734"/>
              <a:gd name="connsiteY112" fmla="*/ 10015537 h 10452151"/>
              <a:gd name="connsiteX113" fmla="*/ 13235446 w 14392734"/>
              <a:gd name="connsiteY113" fmla="*/ 10058400 h 10452151"/>
              <a:gd name="connsiteX114" fmla="*/ 13135434 w 14392734"/>
              <a:gd name="connsiteY114" fmla="*/ 10172700 h 10452151"/>
              <a:gd name="connsiteX115" fmla="*/ 13078284 w 14392734"/>
              <a:gd name="connsiteY115" fmla="*/ 10201275 h 10452151"/>
              <a:gd name="connsiteX116" fmla="*/ 13006846 w 14392734"/>
              <a:gd name="connsiteY116" fmla="*/ 10258425 h 10452151"/>
              <a:gd name="connsiteX117" fmla="*/ 12821109 w 14392734"/>
              <a:gd name="connsiteY117" fmla="*/ 10344150 h 10452151"/>
              <a:gd name="connsiteX118" fmla="*/ 12778246 w 14392734"/>
              <a:gd name="connsiteY118" fmla="*/ 10372725 h 10452151"/>
              <a:gd name="connsiteX119" fmla="*/ 11906709 w 14392734"/>
              <a:gd name="connsiteY119" fmla="*/ 10358437 h 10452151"/>
              <a:gd name="connsiteX120" fmla="*/ 11749546 w 14392734"/>
              <a:gd name="connsiteY120" fmla="*/ 10344150 h 10452151"/>
              <a:gd name="connsiteX121" fmla="*/ 11049459 w 14392734"/>
              <a:gd name="connsiteY121" fmla="*/ 10329862 h 10452151"/>
              <a:gd name="connsiteX122" fmla="*/ 10363659 w 14392734"/>
              <a:gd name="connsiteY122" fmla="*/ 10301287 h 10452151"/>
              <a:gd name="connsiteX123" fmla="*/ 10277934 w 14392734"/>
              <a:gd name="connsiteY123" fmla="*/ 10272712 h 10452151"/>
              <a:gd name="connsiteX124" fmla="*/ 9835021 w 14392734"/>
              <a:gd name="connsiteY124" fmla="*/ 10201275 h 10452151"/>
              <a:gd name="connsiteX125" fmla="*/ 9777871 w 14392734"/>
              <a:gd name="connsiteY125" fmla="*/ 10186987 h 10452151"/>
              <a:gd name="connsiteX126" fmla="*/ 9263521 w 14392734"/>
              <a:gd name="connsiteY126" fmla="*/ 10058400 h 10452151"/>
              <a:gd name="connsiteX127" fmla="*/ 9077784 w 14392734"/>
              <a:gd name="connsiteY127" fmla="*/ 10029825 h 10452151"/>
              <a:gd name="connsiteX128" fmla="*/ 8934909 w 14392734"/>
              <a:gd name="connsiteY128" fmla="*/ 10001250 h 10452151"/>
              <a:gd name="connsiteX129" fmla="*/ 8677734 w 14392734"/>
              <a:gd name="connsiteY129" fmla="*/ 9972675 h 10452151"/>
              <a:gd name="connsiteX130" fmla="*/ 7849059 w 14392734"/>
              <a:gd name="connsiteY130" fmla="*/ 9986962 h 10452151"/>
              <a:gd name="connsiteX131" fmla="*/ 7706184 w 14392734"/>
              <a:gd name="connsiteY131" fmla="*/ 10001250 h 10452151"/>
              <a:gd name="connsiteX132" fmla="*/ 7091821 w 14392734"/>
              <a:gd name="connsiteY132" fmla="*/ 10044112 h 10452151"/>
              <a:gd name="connsiteX133" fmla="*/ 6877509 w 14392734"/>
              <a:gd name="connsiteY133" fmla="*/ 10072687 h 10452151"/>
              <a:gd name="connsiteX134" fmla="*/ 6720346 w 14392734"/>
              <a:gd name="connsiteY134" fmla="*/ 10086975 h 10452151"/>
              <a:gd name="connsiteX135" fmla="*/ 6634621 w 14392734"/>
              <a:gd name="connsiteY135" fmla="*/ 10101262 h 10452151"/>
              <a:gd name="connsiteX136" fmla="*/ 6306009 w 14392734"/>
              <a:gd name="connsiteY136" fmla="*/ 10144125 h 10452151"/>
              <a:gd name="connsiteX137" fmla="*/ 6177421 w 14392734"/>
              <a:gd name="connsiteY137" fmla="*/ 10172700 h 10452151"/>
              <a:gd name="connsiteX138" fmla="*/ 6048834 w 14392734"/>
              <a:gd name="connsiteY138" fmla="*/ 10201275 h 10452151"/>
              <a:gd name="connsiteX139" fmla="*/ 5791659 w 14392734"/>
              <a:gd name="connsiteY139" fmla="*/ 10272712 h 10452151"/>
              <a:gd name="connsiteX140" fmla="*/ 5648784 w 14392734"/>
              <a:gd name="connsiteY140" fmla="*/ 10329862 h 10452151"/>
              <a:gd name="connsiteX141" fmla="*/ 5391609 w 14392734"/>
              <a:gd name="connsiteY141" fmla="*/ 10387012 h 10452151"/>
              <a:gd name="connsiteX142" fmla="*/ 5334459 w 14392734"/>
              <a:gd name="connsiteY142" fmla="*/ 10415587 h 10452151"/>
              <a:gd name="connsiteX143" fmla="*/ 4620084 w 14392734"/>
              <a:gd name="connsiteY143" fmla="*/ 10415587 h 10452151"/>
              <a:gd name="connsiteX144" fmla="*/ 4505784 w 14392734"/>
              <a:gd name="connsiteY144" fmla="*/ 10401300 h 10452151"/>
              <a:gd name="connsiteX145" fmla="*/ 4348621 w 14392734"/>
              <a:gd name="connsiteY145" fmla="*/ 10387012 h 10452151"/>
              <a:gd name="connsiteX146" fmla="*/ 4205746 w 14392734"/>
              <a:gd name="connsiteY146" fmla="*/ 10329862 h 10452151"/>
              <a:gd name="connsiteX147" fmla="*/ 4062871 w 14392734"/>
              <a:gd name="connsiteY147" fmla="*/ 10301287 h 10452151"/>
              <a:gd name="connsiteX148" fmla="*/ 3962859 w 14392734"/>
              <a:gd name="connsiteY148" fmla="*/ 10272712 h 10452151"/>
              <a:gd name="connsiteX149" fmla="*/ 3905709 w 14392734"/>
              <a:gd name="connsiteY149" fmla="*/ 10244137 h 10452151"/>
              <a:gd name="connsiteX150" fmla="*/ 3777121 w 14392734"/>
              <a:gd name="connsiteY150" fmla="*/ 10229850 h 10452151"/>
              <a:gd name="connsiteX151" fmla="*/ 3577096 w 14392734"/>
              <a:gd name="connsiteY151" fmla="*/ 10186987 h 10452151"/>
              <a:gd name="connsiteX152" fmla="*/ 3491371 w 14392734"/>
              <a:gd name="connsiteY152" fmla="*/ 10172700 h 10452151"/>
              <a:gd name="connsiteX153" fmla="*/ 3377071 w 14392734"/>
              <a:gd name="connsiteY153" fmla="*/ 10144125 h 10452151"/>
              <a:gd name="connsiteX154" fmla="*/ 3119896 w 14392734"/>
              <a:gd name="connsiteY154" fmla="*/ 10086975 h 10452151"/>
              <a:gd name="connsiteX155" fmla="*/ 2977021 w 14392734"/>
              <a:gd name="connsiteY155" fmla="*/ 10029825 h 10452151"/>
              <a:gd name="connsiteX156" fmla="*/ 2834146 w 14392734"/>
              <a:gd name="connsiteY156" fmla="*/ 9986962 h 10452151"/>
              <a:gd name="connsiteX157" fmla="*/ 2676984 w 14392734"/>
              <a:gd name="connsiteY157" fmla="*/ 9944100 h 10452151"/>
              <a:gd name="connsiteX158" fmla="*/ 2505534 w 14392734"/>
              <a:gd name="connsiteY158" fmla="*/ 9886950 h 10452151"/>
              <a:gd name="connsiteX159" fmla="*/ 2291221 w 14392734"/>
              <a:gd name="connsiteY159" fmla="*/ 9815512 h 10452151"/>
              <a:gd name="connsiteX160" fmla="*/ 2076909 w 14392734"/>
              <a:gd name="connsiteY160" fmla="*/ 9772650 h 10452151"/>
              <a:gd name="connsiteX161" fmla="*/ 1834021 w 14392734"/>
              <a:gd name="connsiteY161" fmla="*/ 9715500 h 10452151"/>
              <a:gd name="connsiteX162" fmla="*/ 1705434 w 14392734"/>
              <a:gd name="connsiteY162" fmla="*/ 9686925 h 10452151"/>
              <a:gd name="connsiteX163" fmla="*/ 1505409 w 14392734"/>
              <a:gd name="connsiteY163" fmla="*/ 9658350 h 10452151"/>
              <a:gd name="connsiteX164" fmla="*/ 1262521 w 14392734"/>
              <a:gd name="connsiteY164" fmla="*/ 9615487 h 10452151"/>
              <a:gd name="connsiteX165" fmla="*/ 762458 w 14392734"/>
              <a:gd name="connsiteY165" fmla="*/ 9515475 h 10452151"/>
              <a:gd name="connsiteX166" fmla="*/ 719596 w 14392734"/>
              <a:gd name="connsiteY166" fmla="*/ 9401175 h 10452151"/>
              <a:gd name="connsiteX167" fmla="*/ 648158 w 14392734"/>
              <a:gd name="connsiteY167" fmla="*/ 9258300 h 10452151"/>
              <a:gd name="connsiteX168" fmla="*/ 619583 w 14392734"/>
              <a:gd name="connsiteY168" fmla="*/ 9029700 h 10452151"/>
              <a:gd name="connsiteX169" fmla="*/ 605296 w 14392734"/>
              <a:gd name="connsiteY169" fmla="*/ 8886825 h 10452151"/>
              <a:gd name="connsiteX170" fmla="*/ 548146 w 14392734"/>
              <a:gd name="connsiteY170" fmla="*/ 8758237 h 10452151"/>
              <a:gd name="connsiteX171" fmla="*/ 519571 w 14392734"/>
              <a:gd name="connsiteY171" fmla="*/ 8672512 h 10452151"/>
              <a:gd name="connsiteX172" fmla="*/ 476708 w 14392734"/>
              <a:gd name="connsiteY172" fmla="*/ 8615362 h 10452151"/>
              <a:gd name="connsiteX173" fmla="*/ 362408 w 14392734"/>
              <a:gd name="connsiteY173" fmla="*/ 8443912 h 10452151"/>
              <a:gd name="connsiteX174" fmla="*/ 176671 w 14392734"/>
              <a:gd name="connsiteY174" fmla="*/ 8229600 h 10452151"/>
              <a:gd name="connsiteX175" fmla="*/ 62371 w 14392734"/>
              <a:gd name="connsiteY175" fmla="*/ 8115300 h 10452151"/>
              <a:gd name="connsiteX176" fmla="*/ 19508 w 14392734"/>
              <a:gd name="connsiteY176" fmla="*/ 8015287 h 10452151"/>
              <a:gd name="connsiteX177" fmla="*/ 48083 w 14392734"/>
              <a:gd name="connsiteY177" fmla="*/ 7572375 h 10452151"/>
              <a:gd name="connsiteX178" fmla="*/ 119521 w 14392734"/>
              <a:gd name="connsiteY178" fmla="*/ 7415212 h 10452151"/>
              <a:gd name="connsiteX179" fmla="*/ 190958 w 14392734"/>
              <a:gd name="connsiteY179" fmla="*/ 7229475 h 10452151"/>
              <a:gd name="connsiteX180" fmla="*/ 205246 w 14392734"/>
              <a:gd name="connsiteY180" fmla="*/ 6986587 h 10452151"/>
              <a:gd name="connsiteX181" fmla="*/ 248108 w 14392734"/>
              <a:gd name="connsiteY181" fmla="*/ 6772275 h 10452151"/>
              <a:gd name="connsiteX182" fmla="*/ 276683 w 14392734"/>
              <a:gd name="connsiteY182" fmla="*/ 6215062 h 10452151"/>
              <a:gd name="connsiteX183" fmla="*/ 348121 w 14392734"/>
              <a:gd name="connsiteY183" fmla="*/ 6072187 h 10452151"/>
              <a:gd name="connsiteX184" fmla="*/ 433846 w 14392734"/>
              <a:gd name="connsiteY184" fmla="*/ 5915025 h 10452151"/>
              <a:gd name="connsiteX185" fmla="*/ 505283 w 14392734"/>
              <a:gd name="connsiteY185" fmla="*/ 5815012 h 10452151"/>
              <a:gd name="connsiteX186" fmla="*/ 633871 w 14392734"/>
              <a:gd name="connsiteY186" fmla="*/ 5686425 h 10452151"/>
              <a:gd name="connsiteX187" fmla="*/ 733883 w 14392734"/>
              <a:gd name="connsiteY187" fmla="*/ 5600700 h 10452151"/>
              <a:gd name="connsiteX188" fmla="*/ 819608 w 14392734"/>
              <a:gd name="connsiteY188" fmla="*/ 5472112 h 10452151"/>
              <a:gd name="connsiteX189" fmla="*/ 1033921 w 14392734"/>
              <a:gd name="connsiteY189" fmla="*/ 4986337 h 10452151"/>
              <a:gd name="connsiteX190" fmla="*/ 1062496 w 14392734"/>
              <a:gd name="connsiteY190" fmla="*/ 4857750 h 10452151"/>
              <a:gd name="connsiteX191" fmla="*/ 1019634 w 14392734"/>
              <a:gd name="connsiteY191" fmla="*/ 4400550 h 10452151"/>
              <a:gd name="connsiteX192" fmla="*/ 876759 w 14392734"/>
              <a:gd name="connsiteY192" fmla="*/ 4029075 h 10452151"/>
              <a:gd name="connsiteX193" fmla="*/ 862471 w 14392734"/>
              <a:gd name="connsiteY193" fmla="*/ 3957637 h 10452151"/>
              <a:gd name="connsiteX194" fmla="*/ 833896 w 14392734"/>
              <a:gd name="connsiteY194" fmla="*/ 3900487 h 10452151"/>
              <a:gd name="connsiteX195" fmla="*/ 791033 w 14392734"/>
              <a:gd name="connsiteY195" fmla="*/ 3786187 h 10452151"/>
              <a:gd name="connsiteX196" fmla="*/ 748171 w 14392734"/>
              <a:gd name="connsiteY196" fmla="*/ 3700462 h 10452151"/>
              <a:gd name="connsiteX197" fmla="*/ 648158 w 14392734"/>
              <a:gd name="connsiteY197" fmla="*/ 3486150 h 10452151"/>
              <a:gd name="connsiteX198" fmla="*/ 619583 w 14392734"/>
              <a:gd name="connsiteY198" fmla="*/ 3343275 h 10452151"/>
              <a:gd name="connsiteX199" fmla="*/ 648158 w 14392734"/>
              <a:gd name="connsiteY199" fmla="*/ 3043237 h 10452151"/>
              <a:gd name="connsiteX200" fmla="*/ 676733 w 14392734"/>
              <a:gd name="connsiteY200" fmla="*/ 2971800 h 10452151"/>
              <a:gd name="connsiteX201" fmla="*/ 705308 w 14392734"/>
              <a:gd name="connsiteY201" fmla="*/ 2843212 h 10452151"/>
              <a:gd name="connsiteX202" fmla="*/ 748171 w 14392734"/>
              <a:gd name="connsiteY202" fmla="*/ 2686050 h 10452151"/>
              <a:gd name="connsiteX203" fmla="*/ 776746 w 14392734"/>
              <a:gd name="connsiteY203" fmla="*/ 2643187 h 10452151"/>
              <a:gd name="connsiteX204" fmla="*/ 833896 w 14392734"/>
              <a:gd name="connsiteY204" fmla="*/ 2628900 h 10452151"/>
              <a:gd name="connsiteX205" fmla="*/ 1019634 w 14392734"/>
              <a:gd name="connsiteY205" fmla="*/ 2571750 h 10452151"/>
              <a:gd name="connsiteX206" fmla="*/ 1276809 w 14392734"/>
              <a:gd name="connsiteY206" fmla="*/ 2586037 h 10452151"/>
              <a:gd name="connsiteX207" fmla="*/ 1348246 w 14392734"/>
              <a:gd name="connsiteY207" fmla="*/ 2600325 h 10452151"/>
              <a:gd name="connsiteX208" fmla="*/ 1433971 w 14392734"/>
              <a:gd name="connsiteY208" fmla="*/ 2657475 h 10452151"/>
              <a:gd name="connsiteX209" fmla="*/ 1476834 w 14392734"/>
              <a:gd name="connsiteY209" fmla="*/ 2686050 h 10452151"/>
              <a:gd name="connsiteX210" fmla="*/ 1348246 w 14392734"/>
              <a:gd name="connsiteY210" fmla="*/ 2686050 h 10452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14392734" h="10452151">
                <a:moveTo>
                  <a:pt x="1376821" y="2728912"/>
                </a:moveTo>
                <a:cubicBezTo>
                  <a:pt x="1274103" y="2557715"/>
                  <a:pt x="1398703" y="2772675"/>
                  <a:pt x="1291096" y="2557462"/>
                </a:cubicBezTo>
                <a:cubicBezTo>
                  <a:pt x="1283417" y="2542104"/>
                  <a:pt x="1270200" y="2529958"/>
                  <a:pt x="1262521" y="2514600"/>
                </a:cubicBezTo>
                <a:cubicBezTo>
                  <a:pt x="1234887" y="2459333"/>
                  <a:pt x="1222312" y="2402443"/>
                  <a:pt x="1205371" y="2343150"/>
                </a:cubicBezTo>
                <a:cubicBezTo>
                  <a:pt x="1210134" y="2219325"/>
                  <a:pt x="1206908" y="2094934"/>
                  <a:pt x="1219659" y="1971675"/>
                </a:cubicBezTo>
                <a:cubicBezTo>
                  <a:pt x="1222608" y="1943170"/>
                  <a:pt x="1279433" y="1904277"/>
                  <a:pt x="1291096" y="1885950"/>
                </a:cubicBezTo>
                <a:cubicBezTo>
                  <a:pt x="1313965" y="1850012"/>
                  <a:pt x="1324618" y="1807093"/>
                  <a:pt x="1348246" y="1771650"/>
                </a:cubicBezTo>
                <a:lnTo>
                  <a:pt x="1376821" y="1728787"/>
                </a:lnTo>
                <a:cubicBezTo>
                  <a:pt x="1330069" y="1214518"/>
                  <a:pt x="1376822" y="1550196"/>
                  <a:pt x="1333959" y="1357312"/>
                </a:cubicBezTo>
                <a:cubicBezTo>
                  <a:pt x="1328691" y="1333606"/>
                  <a:pt x="1328198" y="1308613"/>
                  <a:pt x="1319671" y="1285875"/>
                </a:cubicBezTo>
                <a:cubicBezTo>
                  <a:pt x="1313642" y="1269797"/>
                  <a:pt x="1300621" y="1257300"/>
                  <a:pt x="1291096" y="1243012"/>
                </a:cubicBezTo>
                <a:cubicBezTo>
                  <a:pt x="1300621" y="1157287"/>
                  <a:pt x="1297899" y="1069296"/>
                  <a:pt x="1319671" y="985837"/>
                </a:cubicBezTo>
                <a:cubicBezTo>
                  <a:pt x="1327369" y="956330"/>
                  <a:pt x="1355258" y="935963"/>
                  <a:pt x="1376821" y="914400"/>
                </a:cubicBezTo>
                <a:cubicBezTo>
                  <a:pt x="1378473" y="912748"/>
                  <a:pt x="1464084" y="847598"/>
                  <a:pt x="1476834" y="842962"/>
                </a:cubicBezTo>
                <a:cubicBezTo>
                  <a:pt x="1513742" y="829541"/>
                  <a:pt x="1553877" y="826806"/>
                  <a:pt x="1591134" y="814387"/>
                </a:cubicBezTo>
                <a:cubicBezTo>
                  <a:pt x="1611340" y="807652"/>
                  <a:pt x="1630021" y="796770"/>
                  <a:pt x="1648284" y="785812"/>
                </a:cubicBezTo>
                <a:cubicBezTo>
                  <a:pt x="1677733" y="768143"/>
                  <a:pt x="1700333" y="735397"/>
                  <a:pt x="1734009" y="728662"/>
                </a:cubicBezTo>
                <a:lnTo>
                  <a:pt x="1805446" y="714375"/>
                </a:lnTo>
                <a:cubicBezTo>
                  <a:pt x="1838784" y="700087"/>
                  <a:pt x="1871372" y="683907"/>
                  <a:pt x="1905459" y="671512"/>
                </a:cubicBezTo>
                <a:cubicBezTo>
                  <a:pt x="1923913" y="664801"/>
                  <a:pt x="1944483" y="664777"/>
                  <a:pt x="1962609" y="657225"/>
                </a:cubicBezTo>
                <a:cubicBezTo>
                  <a:pt x="2001929" y="640842"/>
                  <a:pt x="2037359" y="615895"/>
                  <a:pt x="2076909" y="600075"/>
                </a:cubicBezTo>
                <a:cubicBezTo>
                  <a:pt x="2127938" y="579663"/>
                  <a:pt x="2158777" y="569621"/>
                  <a:pt x="2205496" y="542925"/>
                </a:cubicBezTo>
                <a:cubicBezTo>
                  <a:pt x="2244311" y="520745"/>
                  <a:pt x="2355752" y="433648"/>
                  <a:pt x="2362659" y="428625"/>
                </a:cubicBezTo>
                <a:cubicBezTo>
                  <a:pt x="2376546" y="418525"/>
                  <a:pt x="2390612" y="408569"/>
                  <a:pt x="2405521" y="400050"/>
                </a:cubicBezTo>
                <a:cubicBezTo>
                  <a:pt x="2424013" y="389483"/>
                  <a:pt x="2445340" y="383855"/>
                  <a:pt x="2462671" y="371475"/>
                </a:cubicBezTo>
                <a:cubicBezTo>
                  <a:pt x="2479113" y="359731"/>
                  <a:pt x="2488487" y="339460"/>
                  <a:pt x="2505534" y="328612"/>
                </a:cubicBezTo>
                <a:cubicBezTo>
                  <a:pt x="2612670" y="260434"/>
                  <a:pt x="2609948" y="279520"/>
                  <a:pt x="2719846" y="242887"/>
                </a:cubicBezTo>
                <a:cubicBezTo>
                  <a:pt x="2744177" y="234777"/>
                  <a:pt x="2766953" y="222422"/>
                  <a:pt x="2791284" y="214312"/>
                </a:cubicBezTo>
                <a:cubicBezTo>
                  <a:pt x="2809913" y="208103"/>
                  <a:pt x="2828853" y="201494"/>
                  <a:pt x="2848434" y="200025"/>
                </a:cubicBezTo>
                <a:cubicBezTo>
                  <a:pt x="3019667" y="187183"/>
                  <a:pt x="3191120" y="175612"/>
                  <a:pt x="3362784" y="171450"/>
                </a:cubicBezTo>
                <a:lnTo>
                  <a:pt x="5205871" y="142875"/>
                </a:lnTo>
                <a:cubicBezTo>
                  <a:pt x="5263021" y="133350"/>
                  <a:pt x="5325499" y="140211"/>
                  <a:pt x="5377321" y="114300"/>
                </a:cubicBezTo>
                <a:cubicBezTo>
                  <a:pt x="5396371" y="104775"/>
                  <a:pt x="5414529" y="93203"/>
                  <a:pt x="5434471" y="85725"/>
                </a:cubicBezTo>
                <a:cubicBezTo>
                  <a:pt x="5474529" y="70703"/>
                  <a:pt x="5538928" y="65382"/>
                  <a:pt x="5577346" y="57150"/>
                </a:cubicBezTo>
                <a:cubicBezTo>
                  <a:pt x="5615747" y="48921"/>
                  <a:pt x="5652589" y="32686"/>
                  <a:pt x="5691646" y="28575"/>
                </a:cubicBezTo>
                <a:lnTo>
                  <a:pt x="5963109" y="0"/>
                </a:lnTo>
                <a:cubicBezTo>
                  <a:pt x="6253621" y="9525"/>
                  <a:pt x="6544451" y="11992"/>
                  <a:pt x="6834646" y="28575"/>
                </a:cubicBezTo>
                <a:cubicBezTo>
                  <a:pt x="6878483" y="31080"/>
                  <a:pt x="6919975" y="49627"/>
                  <a:pt x="6963234" y="57150"/>
                </a:cubicBezTo>
                <a:cubicBezTo>
                  <a:pt x="7029590" y="68690"/>
                  <a:pt x="7163259" y="85725"/>
                  <a:pt x="7163259" y="85725"/>
                </a:cubicBezTo>
                <a:cubicBezTo>
                  <a:pt x="7258242" y="149048"/>
                  <a:pt x="7154758" y="89740"/>
                  <a:pt x="7348996" y="128587"/>
                </a:cubicBezTo>
                <a:cubicBezTo>
                  <a:pt x="7374145" y="133617"/>
                  <a:pt x="7396227" y="148689"/>
                  <a:pt x="7420434" y="157162"/>
                </a:cubicBezTo>
                <a:cubicBezTo>
                  <a:pt x="7631416" y="231006"/>
                  <a:pt x="7569410" y="215533"/>
                  <a:pt x="7706184" y="242887"/>
                </a:cubicBezTo>
                <a:cubicBezTo>
                  <a:pt x="7801434" y="285750"/>
                  <a:pt x="7889971" y="348817"/>
                  <a:pt x="7991934" y="371475"/>
                </a:cubicBezTo>
                <a:cubicBezTo>
                  <a:pt x="8063523" y="387384"/>
                  <a:pt x="8214205" y="418729"/>
                  <a:pt x="8277684" y="442912"/>
                </a:cubicBezTo>
                <a:cubicBezTo>
                  <a:pt x="8391214" y="486162"/>
                  <a:pt x="8413704" y="523625"/>
                  <a:pt x="8520571" y="557212"/>
                </a:cubicBezTo>
                <a:cubicBezTo>
                  <a:pt x="8701043" y="613932"/>
                  <a:pt x="8877879" y="669151"/>
                  <a:pt x="9063496" y="700087"/>
                </a:cubicBezTo>
                <a:cubicBezTo>
                  <a:pt x="9386618" y="753941"/>
                  <a:pt x="9439299" y="736838"/>
                  <a:pt x="9877884" y="757237"/>
                </a:cubicBezTo>
                <a:cubicBezTo>
                  <a:pt x="9892058" y="760780"/>
                  <a:pt x="10072513" y="804546"/>
                  <a:pt x="10092196" y="814387"/>
                </a:cubicBezTo>
                <a:cubicBezTo>
                  <a:pt x="10138272" y="837425"/>
                  <a:pt x="10176611" y="873608"/>
                  <a:pt x="10220784" y="900112"/>
                </a:cubicBezTo>
                <a:cubicBezTo>
                  <a:pt x="10301370" y="948463"/>
                  <a:pt x="10295598" y="940793"/>
                  <a:pt x="10377946" y="957262"/>
                </a:cubicBezTo>
                <a:cubicBezTo>
                  <a:pt x="10546065" y="1024509"/>
                  <a:pt x="10355966" y="937589"/>
                  <a:pt x="10506534" y="1042987"/>
                </a:cubicBezTo>
                <a:cubicBezTo>
                  <a:pt x="10532707" y="1061308"/>
                  <a:pt x="10564130" y="1070703"/>
                  <a:pt x="10592259" y="1085850"/>
                </a:cubicBezTo>
                <a:cubicBezTo>
                  <a:pt x="10723520" y="1156529"/>
                  <a:pt x="10648717" y="1128483"/>
                  <a:pt x="10735134" y="1157287"/>
                </a:cubicBezTo>
                <a:cubicBezTo>
                  <a:pt x="10754184" y="1176337"/>
                  <a:pt x="10770361" y="1198778"/>
                  <a:pt x="10792284" y="1214437"/>
                </a:cubicBezTo>
                <a:cubicBezTo>
                  <a:pt x="10804539" y="1223191"/>
                  <a:pt x="10823576" y="1219084"/>
                  <a:pt x="10835146" y="1228725"/>
                </a:cubicBezTo>
                <a:cubicBezTo>
                  <a:pt x="10898535" y="1281550"/>
                  <a:pt x="10860431" y="1283685"/>
                  <a:pt x="10906584" y="1343025"/>
                </a:cubicBezTo>
                <a:cubicBezTo>
                  <a:pt x="10960498" y="1412343"/>
                  <a:pt x="11020884" y="1476375"/>
                  <a:pt x="11078034" y="1543050"/>
                </a:cubicBezTo>
                <a:cubicBezTo>
                  <a:pt x="11106609" y="1576387"/>
                  <a:pt x="11137414" y="1607936"/>
                  <a:pt x="11163759" y="1643062"/>
                </a:cubicBezTo>
                <a:cubicBezTo>
                  <a:pt x="11265648" y="1778915"/>
                  <a:pt x="11215808" y="1723686"/>
                  <a:pt x="11306634" y="1814512"/>
                </a:cubicBezTo>
                <a:cubicBezTo>
                  <a:pt x="11337494" y="1907098"/>
                  <a:pt x="11305880" y="1823426"/>
                  <a:pt x="11392359" y="1971675"/>
                </a:cubicBezTo>
                <a:cubicBezTo>
                  <a:pt x="11407864" y="1998256"/>
                  <a:pt x="11454959" y="2109925"/>
                  <a:pt x="11478084" y="2114550"/>
                </a:cubicBezTo>
                <a:lnTo>
                  <a:pt x="11549521" y="2128837"/>
                </a:lnTo>
                <a:cubicBezTo>
                  <a:pt x="11720971" y="2119312"/>
                  <a:pt x="11892662" y="2113432"/>
                  <a:pt x="12063871" y="2100262"/>
                </a:cubicBezTo>
                <a:cubicBezTo>
                  <a:pt x="12078887" y="2099107"/>
                  <a:pt x="12091752" y="2084438"/>
                  <a:pt x="12106734" y="2085975"/>
                </a:cubicBezTo>
                <a:cubicBezTo>
                  <a:pt x="12523679" y="2128739"/>
                  <a:pt x="12484082" y="2123161"/>
                  <a:pt x="12735384" y="2185987"/>
                </a:cubicBezTo>
                <a:cubicBezTo>
                  <a:pt x="12773484" y="2209800"/>
                  <a:pt x="12811003" y="2234568"/>
                  <a:pt x="12849684" y="2257425"/>
                </a:cubicBezTo>
                <a:cubicBezTo>
                  <a:pt x="12915797" y="2296492"/>
                  <a:pt x="12995408" y="2317424"/>
                  <a:pt x="13049709" y="2371725"/>
                </a:cubicBezTo>
                <a:cubicBezTo>
                  <a:pt x="13063996" y="2386012"/>
                  <a:pt x="13077230" y="2401438"/>
                  <a:pt x="13092571" y="2414587"/>
                </a:cubicBezTo>
                <a:cubicBezTo>
                  <a:pt x="13110651" y="2430084"/>
                  <a:pt x="13132883" y="2440612"/>
                  <a:pt x="13149721" y="2457450"/>
                </a:cubicBezTo>
                <a:cubicBezTo>
                  <a:pt x="13166559" y="2474288"/>
                  <a:pt x="13178296" y="2495550"/>
                  <a:pt x="13192584" y="2514600"/>
                </a:cubicBezTo>
                <a:cubicBezTo>
                  <a:pt x="13257415" y="2709094"/>
                  <a:pt x="13207999" y="2539028"/>
                  <a:pt x="13249734" y="2914650"/>
                </a:cubicBezTo>
                <a:cubicBezTo>
                  <a:pt x="13252416" y="2938785"/>
                  <a:pt x="13258131" y="2962528"/>
                  <a:pt x="13264021" y="2986087"/>
                </a:cubicBezTo>
                <a:cubicBezTo>
                  <a:pt x="13272430" y="3019723"/>
                  <a:pt x="13279719" y="3053908"/>
                  <a:pt x="13292596" y="3086100"/>
                </a:cubicBezTo>
                <a:cubicBezTo>
                  <a:pt x="13308294" y="3125346"/>
                  <a:pt x="13362949" y="3228995"/>
                  <a:pt x="13392609" y="3271837"/>
                </a:cubicBezTo>
                <a:cubicBezTo>
                  <a:pt x="13419718" y="3310994"/>
                  <a:pt x="13450322" y="3347621"/>
                  <a:pt x="13478334" y="3386137"/>
                </a:cubicBezTo>
                <a:cubicBezTo>
                  <a:pt x="13531379" y="3459074"/>
                  <a:pt x="13479162" y="3401253"/>
                  <a:pt x="13549771" y="3471862"/>
                </a:cubicBezTo>
                <a:cubicBezTo>
                  <a:pt x="13575853" y="3576187"/>
                  <a:pt x="13543081" y="3486755"/>
                  <a:pt x="13606921" y="3571875"/>
                </a:cubicBezTo>
                <a:cubicBezTo>
                  <a:pt x="13684465" y="3675268"/>
                  <a:pt x="13610696" y="3617253"/>
                  <a:pt x="13692646" y="3671887"/>
                </a:cubicBezTo>
                <a:cubicBezTo>
                  <a:pt x="13845937" y="3978466"/>
                  <a:pt x="13706254" y="3677161"/>
                  <a:pt x="13792659" y="3914775"/>
                </a:cubicBezTo>
                <a:cubicBezTo>
                  <a:pt x="13799938" y="3934791"/>
                  <a:pt x="13812309" y="3952587"/>
                  <a:pt x="13821234" y="3971925"/>
                </a:cubicBezTo>
                <a:cubicBezTo>
                  <a:pt x="13840890" y="4014513"/>
                  <a:pt x="13859907" y="4057399"/>
                  <a:pt x="13878384" y="4100512"/>
                </a:cubicBezTo>
                <a:cubicBezTo>
                  <a:pt x="13888487" y="4124085"/>
                  <a:pt x="13896543" y="4148513"/>
                  <a:pt x="13906959" y="4171950"/>
                </a:cubicBezTo>
                <a:cubicBezTo>
                  <a:pt x="13915609" y="4191413"/>
                  <a:pt x="13926884" y="4209637"/>
                  <a:pt x="13935534" y="4229100"/>
                </a:cubicBezTo>
                <a:cubicBezTo>
                  <a:pt x="13945950" y="4252536"/>
                  <a:pt x="13955104" y="4276523"/>
                  <a:pt x="13964109" y="4300537"/>
                </a:cubicBezTo>
                <a:cubicBezTo>
                  <a:pt x="13969397" y="4314639"/>
                  <a:pt x="13972279" y="4329638"/>
                  <a:pt x="13978396" y="4343400"/>
                </a:cubicBezTo>
                <a:cubicBezTo>
                  <a:pt x="13991371" y="4372594"/>
                  <a:pt x="14008284" y="4399931"/>
                  <a:pt x="14021259" y="4429125"/>
                </a:cubicBezTo>
                <a:cubicBezTo>
                  <a:pt x="14046404" y="4485701"/>
                  <a:pt x="14073118" y="4541840"/>
                  <a:pt x="14092696" y="4600575"/>
                </a:cubicBezTo>
                <a:cubicBezTo>
                  <a:pt x="14102221" y="4629150"/>
                  <a:pt x="14110084" y="4658334"/>
                  <a:pt x="14121271" y="4686300"/>
                </a:cubicBezTo>
                <a:cubicBezTo>
                  <a:pt x="14129181" y="4706075"/>
                  <a:pt x="14141033" y="4724061"/>
                  <a:pt x="14149846" y="4743450"/>
                </a:cubicBezTo>
                <a:cubicBezTo>
                  <a:pt x="14164855" y="4776469"/>
                  <a:pt x="14175513" y="4811527"/>
                  <a:pt x="14192709" y="4843462"/>
                </a:cubicBezTo>
                <a:cubicBezTo>
                  <a:pt x="14208991" y="4873700"/>
                  <a:pt x="14230809" y="4900612"/>
                  <a:pt x="14249859" y="4929187"/>
                </a:cubicBezTo>
                <a:cubicBezTo>
                  <a:pt x="14259384" y="4962525"/>
                  <a:pt x="14266585" y="4996616"/>
                  <a:pt x="14278434" y="5029200"/>
                </a:cubicBezTo>
                <a:cubicBezTo>
                  <a:pt x="14285713" y="5049216"/>
                  <a:pt x="14305932" y="5065079"/>
                  <a:pt x="14307009" y="5086350"/>
                </a:cubicBezTo>
                <a:cubicBezTo>
                  <a:pt x="14325078" y="5443207"/>
                  <a:pt x="14320230" y="5800928"/>
                  <a:pt x="14335584" y="6157912"/>
                </a:cubicBezTo>
                <a:cubicBezTo>
                  <a:pt x="14339290" y="6244085"/>
                  <a:pt x="14356522" y="6329173"/>
                  <a:pt x="14364159" y="6415087"/>
                </a:cubicBezTo>
                <a:cubicBezTo>
                  <a:pt x="14375575" y="6543521"/>
                  <a:pt x="14383209" y="6672262"/>
                  <a:pt x="14392734" y="6800850"/>
                </a:cubicBezTo>
                <a:cubicBezTo>
                  <a:pt x="14387971" y="7448550"/>
                  <a:pt x="14387765" y="8096300"/>
                  <a:pt x="14378446" y="8743950"/>
                </a:cubicBezTo>
                <a:cubicBezTo>
                  <a:pt x="14378229" y="8759009"/>
                  <a:pt x="14368296" y="8772331"/>
                  <a:pt x="14364159" y="8786812"/>
                </a:cubicBezTo>
                <a:cubicBezTo>
                  <a:pt x="14320827" y="8938473"/>
                  <a:pt x="14386973" y="8734787"/>
                  <a:pt x="14321296" y="8915400"/>
                </a:cubicBezTo>
                <a:cubicBezTo>
                  <a:pt x="14280393" y="9027885"/>
                  <a:pt x="14302569" y="8988921"/>
                  <a:pt x="14249859" y="9115425"/>
                </a:cubicBezTo>
                <a:cubicBezTo>
                  <a:pt x="14241667" y="9135085"/>
                  <a:pt x="14232572" y="9154514"/>
                  <a:pt x="14221284" y="9172575"/>
                </a:cubicBezTo>
                <a:cubicBezTo>
                  <a:pt x="14208663" y="9192768"/>
                  <a:pt x="14192077" y="9210217"/>
                  <a:pt x="14178421" y="9229725"/>
                </a:cubicBezTo>
                <a:cubicBezTo>
                  <a:pt x="14158727" y="9257860"/>
                  <a:pt x="14121271" y="9315450"/>
                  <a:pt x="14121271" y="9315450"/>
                </a:cubicBezTo>
                <a:cubicBezTo>
                  <a:pt x="14116509" y="9329737"/>
                  <a:pt x="14113719" y="9344842"/>
                  <a:pt x="14106984" y="9358312"/>
                </a:cubicBezTo>
                <a:cubicBezTo>
                  <a:pt x="14091974" y="9388332"/>
                  <a:pt x="14061401" y="9423928"/>
                  <a:pt x="14035546" y="9444037"/>
                </a:cubicBezTo>
                <a:cubicBezTo>
                  <a:pt x="14008437" y="9465121"/>
                  <a:pt x="13974105" y="9476903"/>
                  <a:pt x="13949821" y="9501187"/>
                </a:cubicBezTo>
                <a:cubicBezTo>
                  <a:pt x="13895369" y="9555641"/>
                  <a:pt x="13827549" y="9626618"/>
                  <a:pt x="13764084" y="9658350"/>
                </a:cubicBezTo>
                <a:lnTo>
                  <a:pt x="13678359" y="9701212"/>
                </a:lnTo>
                <a:cubicBezTo>
                  <a:pt x="13515330" y="9864241"/>
                  <a:pt x="13721464" y="9663495"/>
                  <a:pt x="13564059" y="9801225"/>
                </a:cubicBezTo>
                <a:cubicBezTo>
                  <a:pt x="13543784" y="9818966"/>
                  <a:pt x="13529325" y="9843431"/>
                  <a:pt x="13506909" y="9858375"/>
                </a:cubicBezTo>
                <a:cubicBezTo>
                  <a:pt x="13485569" y="9872601"/>
                  <a:pt x="13459284" y="9877425"/>
                  <a:pt x="13435471" y="9886950"/>
                </a:cubicBezTo>
                <a:cubicBezTo>
                  <a:pt x="13380837" y="9968900"/>
                  <a:pt x="13438852" y="9895131"/>
                  <a:pt x="13335459" y="9972675"/>
                </a:cubicBezTo>
                <a:cubicBezTo>
                  <a:pt x="13319295" y="9984798"/>
                  <a:pt x="13307937" y="10002387"/>
                  <a:pt x="13292596" y="10015537"/>
                </a:cubicBezTo>
                <a:cubicBezTo>
                  <a:pt x="13274516" y="10031034"/>
                  <a:pt x="13252284" y="10041562"/>
                  <a:pt x="13235446" y="10058400"/>
                </a:cubicBezTo>
                <a:cubicBezTo>
                  <a:pt x="13163114" y="10130733"/>
                  <a:pt x="13224476" y="10105918"/>
                  <a:pt x="13135434" y="10172700"/>
                </a:cubicBezTo>
                <a:cubicBezTo>
                  <a:pt x="13118395" y="10185479"/>
                  <a:pt x="13096005" y="10189461"/>
                  <a:pt x="13078284" y="10201275"/>
                </a:cubicBezTo>
                <a:cubicBezTo>
                  <a:pt x="13052911" y="10218191"/>
                  <a:pt x="13032574" y="10242053"/>
                  <a:pt x="13006846" y="10258425"/>
                </a:cubicBezTo>
                <a:cubicBezTo>
                  <a:pt x="12947161" y="10296406"/>
                  <a:pt x="12884093" y="10312658"/>
                  <a:pt x="12821109" y="10344150"/>
                </a:cubicBezTo>
                <a:cubicBezTo>
                  <a:pt x="12805750" y="10351829"/>
                  <a:pt x="12792534" y="10363200"/>
                  <a:pt x="12778246" y="10372725"/>
                </a:cubicBezTo>
                <a:lnTo>
                  <a:pt x="11906709" y="10358437"/>
                </a:lnTo>
                <a:cubicBezTo>
                  <a:pt x="11854126" y="10356976"/>
                  <a:pt x="11802120" y="10345902"/>
                  <a:pt x="11749546" y="10344150"/>
                </a:cubicBezTo>
                <a:cubicBezTo>
                  <a:pt x="11516265" y="10336374"/>
                  <a:pt x="11282821" y="10334625"/>
                  <a:pt x="11049459" y="10329862"/>
                </a:cubicBezTo>
                <a:cubicBezTo>
                  <a:pt x="10820859" y="10320337"/>
                  <a:pt x="10591832" y="10318189"/>
                  <a:pt x="10363659" y="10301287"/>
                </a:cubicBezTo>
                <a:cubicBezTo>
                  <a:pt x="10333621" y="10299062"/>
                  <a:pt x="10307337" y="10279246"/>
                  <a:pt x="10277934" y="10272712"/>
                </a:cubicBezTo>
                <a:cubicBezTo>
                  <a:pt x="10021021" y="10215620"/>
                  <a:pt x="10036825" y="10221455"/>
                  <a:pt x="9835021" y="10201275"/>
                </a:cubicBezTo>
                <a:cubicBezTo>
                  <a:pt x="9815971" y="10196512"/>
                  <a:pt x="9796815" y="10192154"/>
                  <a:pt x="9777871" y="10186987"/>
                </a:cubicBezTo>
                <a:cubicBezTo>
                  <a:pt x="9595903" y="10137359"/>
                  <a:pt x="9487588" y="10092872"/>
                  <a:pt x="9263521" y="10058400"/>
                </a:cubicBezTo>
                <a:lnTo>
                  <a:pt x="9077784" y="10029825"/>
                </a:lnTo>
                <a:cubicBezTo>
                  <a:pt x="9029934" y="10021503"/>
                  <a:pt x="8983180" y="10006613"/>
                  <a:pt x="8934909" y="10001250"/>
                </a:cubicBezTo>
                <a:lnTo>
                  <a:pt x="8677734" y="9972675"/>
                </a:lnTo>
                <a:lnTo>
                  <a:pt x="7849059" y="9986962"/>
                </a:lnTo>
                <a:cubicBezTo>
                  <a:pt x="7801217" y="9988369"/>
                  <a:pt x="7753912" y="9997670"/>
                  <a:pt x="7706184" y="10001250"/>
                </a:cubicBezTo>
                <a:lnTo>
                  <a:pt x="7091821" y="10044112"/>
                </a:lnTo>
                <a:cubicBezTo>
                  <a:pt x="6906415" y="10061770"/>
                  <a:pt x="7048588" y="10053678"/>
                  <a:pt x="6877509" y="10072687"/>
                </a:cubicBezTo>
                <a:cubicBezTo>
                  <a:pt x="6825227" y="10078496"/>
                  <a:pt x="6772589" y="10080829"/>
                  <a:pt x="6720346" y="10086975"/>
                </a:cubicBezTo>
                <a:cubicBezTo>
                  <a:pt x="6691575" y="10090360"/>
                  <a:pt x="6663336" y="10097433"/>
                  <a:pt x="6634621" y="10101262"/>
                </a:cubicBezTo>
                <a:cubicBezTo>
                  <a:pt x="6357351" y="10138231"/>
                  <a:pt x="6676389" y="10085645"/>
                  <a:pt x="6306009" y="10144125"/>
                </a:cubicBezTo>
                <a:cubicBezTo>
                  <a:pt x="6241360" y="10154333"/>
                  <a:pt x="6237071" y="10158934"/>
                  <a:pt x="6177421" y="10172700"/>
                </a:cubicBezTo>
                <a:lnTo>
                  <a:pt x="6048834" y="10201275"/>
                </a:lnTo>
                <a:cubicBezTo>
                  <a:pt x="5969279" y="10219994"/>
                  <a:pt x="5867088" y="10246312"/>
                  <a:pt x="5791659" y="10272712"/>
                </a:cubicBezTo>
                <a:cubicBezTo>
                  <a:pt x="5743245" y="10289657"/>
                  <a:pt x="5698939" y="10319114"/>
                  <a:pt x="5648784" y="10329862"/>
                </a:cubicBezTo>
                <a:cubicBezTo>
                  <a:pt x="5429559" y="10376839"/>
                  <a:pt x="5514912" y="10356187"/>
                  <a:pt x="5391609" y="10387012"/>
                </a:cubicBezTo>
                <a:cubicBezTo>
                  <a:pt x="5372559" y="10396537"/>
                  <a:pt x="5354816" y="10409323"/>
                  <a:pt x="5334459" y="10415587"/>
                </a:cubicBezTo>
                <a:cubicBezTo>
                  <a:pt x="5091620" y="10490307"/>
                  <a:pt x="4908731" y="10429667"/>
                  <a:pt x="4620084" y="10415587"/>
                </a:cubicBezTo>
                <a:lnTo>
                  <a:pt x="4505784" y="10401300"/>
                </a:lnTo>
                <a:cubicBezTo>
                  <a:pt x="4453469" y="10395793"/>
                  <a:pt x="4400424" y="10396154"/>
                  <a:pt x="4348621" y="10387012"/>
                </a:cubicBezTo>
                <a:cubicBezTo>
                  <a:pt x="4161522" y="10353994"/>
                  <a:pt x="4347231" y="10370286"/>
                  <a:pt x="4205746" y="10329862"/>
                </a:cubicBezTo>
                <a:cubicBezTo>
                  <a:pt x="4159047" y="10316519"/>
                  <a:pt x="4110148" y="10312411"/>
                  <a:pt x="4062871" y="10301287"/>
                </a:cubicBezTo>
                <a:cubicBezTo>
                  <a:pt x="4029121" y="10293346"/>
                  <a:pt x="3995443" y="10284561"/>
                  <a:pt x="3962859" y="10272712"/>
                </a:cubicBezTo>
                <a:cubicBezTo>
                  <a:pt x="3942843" y="10265433"/>
                  <a:pt x="3926462" y="10248926"/>
                  <a:pt x="3905709" y="10244137"/>
                </a:cubicBezTo>
                <a:cubicBezTo>
                  <a:pt x="3863687" y="10234440"/>
                  <a:pt x="3819984" y="10234612"/>
                  <a:pt x="3777121" y="10229850"/>
                </a:cubicBezTo>
                <a:cubicBezTo>
                  <a:pt x="3685963" y="10207060"/>
                  <a:pt x="3706800" y="10211306"/>
                  <a:pt x="3577096" y="10186987"/>
                </a:cubicBezTo>
                <a:cubicBezTo>
                  <a:pt x="3548623" y="10181648"/>
                  <a:pt x="3519697" y="10178770"/>
                  <a:pt x="3491371" y="10172700"/>
                </a:cubicBezTo>
                <a:cubicBezTo>
                  <a:pt x="3452970" y="10164471"/>
                  <a:pt x="3415408" y="10152644"/>
                  <a:pt x="3377071" y="10144125"/>
                </a:cubicBezTo>
                <a:cubicBezTo>
                  <a:pt x="3309128" y="10129026"/>
                  <a:pt x="3189584" y="10110204"/>
                  <a:pt x="3119896" y="10086975"/>
                </a:cubicBezTo>
                <a:cubicBezTo>
                  <a:pt x="3071235" y="10070755"/>
                  <a:pt x="3025435" y="10046770"/>
                  <a:pt x="2977021" y="10029825"/>
                </a:cubicBezTo>
                <a:cubicBezTo>
                  <a:pt x="2930090" y="10013399"/>
                  <a:pt x="2881605" y="10001793"/>
                  <a:pt x="2834146" y="9986962"/>
                </a:cubicBezTo>
                <a:cubicBezTo>
                  <a:pt x="2705246" y="9946680"/>
                  <a:pt x="2794192" y="9967541"/>
                  <a:pt x="2676984" y="9944100"/>
                </a:cubicBezTo>
                <a:cubicBezTo>
                  <a:pt x="2587060" y="9884152"/>
                  <a:pt x="2677801" y="9937195"/>
                  <a:pt x="2505534" y="9886950"/>
                </a:cubicBezTo>
                <a:cubicBezTo>
                  <a:pt x="2433244" y="9865865"/>
                  <a:pt x="2364730" y="9831847"/>
                  <a:pt x="2291221" y="9815512"/>
                </a:cubicBezTo>
                <a:cubicBezTo>
                  <a:pt x="2134355" y="9780653"/>
                  <a:pt x="2205945" y="9794155"/>
                  <a:pt x="2076909" y="9772650"/>
                </a:cubicBezTo>
                <a:cubicBezTo>
                  <a:pt x="1957550" y="9712970"/>
                  <a:pt x="2058989" y="9756403"/>
                  <a:pt x="1834021" y="9715500"/>
                </a:cubicBezTo>
                <a:cubicBezTo>
                  <a:pt x="1790821" y="9707646"/>
                  <a:pt x="1748693" y="9694448"/>
                  <a:pt x="1705434" y="9686925"/>
                </a:cubicBezTo>
                <a:cubicBezTo>
                  <a:pt x="1639078" y="9675385"/>
                  <a:pt x="1571902" y="9669075"/>
                  <a:pt x="1505409" y="9658350"/>
                </a:cubicBezTo>
                <a:cubicBezTo>
                  <a:pt x="1424244" y="9645259"/>
                  <a:pt x="1343030" y="9632144"/>
                  <a:pt x="1262521" y="9615487"/>
                </a:cubicBezTo>
                <a:cubicBezTo>
                  <a:pt x="819815" y="9523893"/>
                  <a:pt x="987302" y="9552948"/>
                  <a:pt x="762458" y="9515475"/>
                </a:cubicBezTo>
                <a:cubicBezTo>
                  <a:pt x="748171" y="9477375"/>
                  <a:pt x="736803" y="9438048"/>
                  <a:pt x="719596" y="9401175"/>
                </a:cubicBezTo>
                <a:cubicBezTo>
                  <a:pt x="625350" y="9199217"/>
                  <a:pt x="686208" y="9372445"/>
                  <a:pt x="648158" y="9258300"/>
                </a:cubicBezTo>
                <a:cubicBezTo>
                  <a:pt x="638633" y="9182100"/>
                  <a:pt x="628385" y="9105987"/>
                  <a:pt x="619583" y="9029700"/>
                </a:cubicBezTo>
                <a:cubicBezTo>
                  <a:pt x="614097" y="8982153"/>
                  <a:pt x="614682" y="8933758"/>
                  <a:pt x="605296" y="8886825"/>
                </a:cubicBezTo>
                <a:cubicBezTo>
                  <a:pt x="595652" y="8838604"/>
                  <a:pt x="565901" y="8802624"/>
                  <a:pt x="548146" y="8758237"/>
                </a:cubicBezTo>
                <a:cubicBezTo>
                  <a:pt x="536959" y="8730271"/>
                  <a:pt x="533041" y="8699453"/>
                  <a:pt x="519571" y="8672512"/>
                </a:cubicBezTo>
                <a:cubicBezTo>
                  <a:pt x="508922" y="8651213"/>
                  <a:pt x="489492" y="8635452"/>
                  <a:pt x="476708" y="8615362"/>
                </a:cubicBezTo>
                <a:cubicBezTo>
                  <a:pt x="390768" y="8480314"/>
                  <a:pt x="454393" y="8552130"/>
                  <a:pt x="362408" y="8443912"/>
                </a:cubicBezTo>
                <a:cubicBezTo>
                  <a:pt x="301184" y="8371884"/>
                  <a:pt x="243516" y="8296445"/>
                  <a:pt x="176671" y="8229600"/>
                </a:cubicBezTo>
                <a:lnTo>
                  <a:pt x="62371" y="8115300"/>
                </a:lnTo>
                <a:cubicBezTo>
                  <a:pt x="48083" y="8081962"/>
                  <a:pt x="31903" y="8049374"/>
                  <a:pt x="19508" y="8015287"/>
                </a:cubicBezTo>
                <a:cubicBezTo>
                  <a:pt x="-29896" y="7879427"/>
                  <a:pt x="27686" y="7669261"/>
                  <a:pt x="48083" y="7572375"/>
                </a:cubicBezTo>
                <a:cubicBezTo>
                  <a:pt x="59938" y="7516064"/>
                  <a:pt x="97388" y="7468331"/>
                  <a:pt x="119521" y="7415212"/>
                </a:cubicBezTo>
                <a:cubicBezTo>
                  <a:pt x="145034" y="7353981"/>
                  <a:pt x="190958" y="7229475"/>
                  <a:pt x="190958" y="7229475"/>
                </a:cubicBezTo>
                <a:cubicBezTo>
                  <a:pt x="195721" y="7148512"/>
                  <a:pt x="199468" y="7067484"/>
                  <a:pt x="205246" y="6986587"/>
                </a:cubicBezTo>
                <a:cubicBezTo>
                  <a:pt x="217408" y="6816321"/>
                  <a:pt x="197649" y="6873193"/>
                  <a:pt x="248108" y="6772275"/>
                </a:cubicBezTo>
                <a:cubicBezTo>
                  <a:pt x="257633" y="6586537"/>
                  <a:pt x="250381" y="6399175"/>
                  <a:pt x="276683" y="6215062"/>
                </a:cubicBezTo>
                <a:cubicBezTo>
                  <a:pt x="284213" y="6162351"/>
                  <a:pt x="324308" y="6119812"/>
                  <a:pt x="348121" y="6072187"/>
                </a:cubicBezTo>
                <a:cubicBezTo>
                  <a:pt x="377435" y="6013559"/>
                  <a:pt x="395752" y="5974282"/>
                  <a:pt x="433846" y="5915025"/>
                </a:cubicBezTo>
                <a:cubicBezTo>
                  <a:pt x="456000" y="5880563"/>
                  <a:pt x="478305" y="5845844"/>
                  <a:pt x="505283" y="5815012"/>
                </a:cubicBezTo>
                <a:cubicBezTo>
                  <a:pt x="545199" y="5769393"/>
                  <a:pt x="589649" y="5727883"/>
                  <a:pt x="633871" y="5686425"/>
                </a:cubicBezTo>
                <a:cubicBezTo>
                  <a:pt x="665904" y="5656395"/>
                  <a:pt x="705126" y="5633881"/>
                  <a:pt x="733883" y="5600700"/>
                </a:cubicBezTo>
                <a:cubicBezTo>
                  <a:pt x="767621" y="5561771"/>
                  <a:pt x="794050" y="5516839"/>
                  <a:pt x="819608" y="5472112"/>
                </a:cubicBezTo>
                <a:cubicBezTo>
                  <a:pt x="891808" y="5345763"/>
                  <a:pt x="1008022" y="5141724"/>
                  <a:pt x="1033921" y="4986337"/>
                </a:cubicBezTo>
                <a:cubicBezTo>
                  <a:pt x="1050685" y="4885757"/>
                  <a:pt x="1039048" y="4928095"/>
                  <a:pt x="1062496" y="4857750"/>
                </a:cubicBezTo>
                <a:cubicBezTo>
                  <a:pt x="1048209" y="4705350"/>
                  <a:pt x="1050187" y="4550538"/>
                  <a:pt x="1019634" y="4400550"/>
                </a:cubicBezTo>
                <a:cubicBezTo>
                  <a:pt x="988290" y="4246677"/>
                  <a:pt x="937954" y="4151465"/>
                  <a:pt x="876759" y="4029075"/>
                </a:cubicBezTo>
                <a:cubicBezTo>
                  <a:pt x="871996" y="4005262"/>
                  <a:pt x="870150" y="3980675"/>
                  <a:pt x="862471" y="3957637"/>
                </a:cubicBezTo>
                <a:cubicBezTo>
                  <a:pt x="855736" y="3937431"/>
                  <a:pt x="842088" y="3920147"/>
                  <a:pt x="833896" y="3900487"/>
                </a:cubicBezTo>
                <a:cubicBezTo>
                  <a:pt x="818246" y="3862926"/>
                  <a:pt x="807062" y="3823588"/>
                  <a:pt x="791033" y="3786187"/>
                </a:cubicBezTo>
                <a:cubicBezTo>
                  <a:pt x="778448" y="3756822"/>
                  <a:pt x="761146" y="3729656"/>
                  <a:pt x="748171" y="3700462"/>
                </a:cubicBezTo>
                <a:cubicBezTo>
                  <a:pt x="654522" y="3489752"/>
                  <a:pt x="715405" y="3587019"/>
                  <a:pt x="648158" y="3486150"/>
                </a:cubicBezTo>
                <a:cubicBezTo>
                  <a:pt x="638633" y="3438525"/>
                  <a:pt x="619583" y="3391843"/>
                  <a:pt x="619583" y="3343275"/>
                </a:cubicBezTo>
                <a:cubicBezTo>
                  <a:pt x="619583" y="3242810"/>
                  <a:pt x="632882" y="3142534"/>
                  <a:pt x="648158" y="3043237"/>
                </a:cubicBezTo>
                <a:cubicBezTo>
                  <a:pt x="652058" y="3017889"/>
                  <a:pt x="669687" y="2996460"/>
                  <a:pt x="676733" y="2971800"/>
                </a:cubicBezTo>
                <a:cubicBezTo>
                  <a:pt x="688796" y="2929581"/>
                  <a:pt x="696108" y="2886146"/>
                  <a:pt x="705308" y="2843212"/>
                </a:cubicBezTo>
                <a:cubicBezTo>
                  <a:pt x="713783" y="2803663"/>
                  <a:pt x="726454" y="2718625"/>
                  <a:pt x="748171" y="2686050"/>
                </a:cubicBezTo>
                <a:cubicBezTo>
                  <a:pt x="757696" y="2671762"/>
                  <a:pt x="762458" y="2652712"/>
                  <a:pt x="776746" y="2643187"/>
                </a:cubicBezTo>
                <a:cubicBezTo>
                  <a:pt x="793084" y="2632295"/>
                  <a:pt x="815267" y="2635109"/>
                  <a:pt x="833896" y="2628900"/>
                </a:cubicBezTo>
                <a:cubicBezTo>
                  <a:pt x="1028128" y="2564157"/>
                  <a:pt x="748258" y="2639594"/>
                  <a:pt x="1019634" y="2571750"/>
                </a:cubicBezTo>
                <a:cubicBezTo>
                  <a:pt x="1105359" y="2576512"/>
                  <a:pt x="1191275" y="2578599"/>
                  <a:pt x="1276809" y="2586037"/>
                </a:cubicBezTo>
                <a:cubicBezTo>
                  <a:pt x="1301002" y="2588141"/>
                  <a:pt x="1326139" y="2590276"/>
                  <a:pt x="1348246" y="2600325"/>
                </a:cubicBezTo>
                <a:cubicBezTo>
                  <a:pt x="1379511" y="2614536"/>
                  <a:pt x="1405396" y="2638425"/>
                  <a:pt x="1433971" y="2657475"/>
                </a:cubicBezTo>
                <a:cubicBezTo>
                  <a:pt x="1448259" y="2667000"/>
                  <a:pt x="1494006" y="2686050"/>
                  <a:pt x="1476834" y="2686050"/>
                </a:cubicBezTo>
                <a:lnTo>
                  <a:pt x="1348246" y="2686050"/>
                </a:lnTo>
              </a:path>
            </a:pathLst>
          </a:cu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defTabSz="1279218"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137268" name="Полилиния 137267"/>
          <p:cNvSpPr/>
          <p:nvPr/>
        </p:nvSpPr>
        <p:spPr>
          <a:xfrm>
            <a:off x="-142875" y="612775"/>
            <a:ext cx="9615488" cy="9259888"/>
          </a:xfrm>
          <a:custGeom>
            <a:avLst/>
            <a:gdLst>
              <a:gd name="connsiteX0" fmla="*/ 242888 w 13686738"/>
              <a:gd name="connsiteY0" fmla="*/ 2700337 h 9929812"/>
              <a:gd name="connsiteX1" fmla="*/ 300038 w 13686738"/>
              <a:gd name="connsiteY1" fmla="*/ 2786062 h 9929812"/>
              <a:gd name="connsiteX2" fmla="*/ 500063 w 13686738"/>
              <a:gd name="connsiteY2" fmla="*/ 2828925 h 9929812"/>
              <a:gd name="connsiteX3" fmla="*/ 785813 w 13686738"/>
              <a:gd name="connsiteY3" fmla="*/ 2871787 h 9929812"/>
              <a:gd name="connsiteX4" fmla="*/ 957263 w 13686738"/>
              <a:gd name="connsiteY4" fmla="*/ 2857500 h 9929812"/>
              <a:gd name="connsiteX5" fmla="*/ 942975 w 13686738"/>
              <a:gd name="connsiteY5" fmla="*/ 2543175 h 9929812"/>
              <a:gd name="connsiteX6" fmla="*/ 928688 w 13686738"/>
              <a:gd name="connsiteY6" fmla="*/ 2457450 h 9929812"/>
              <a:gd name="connsiteX7" fmla="*/ 900113 w 13686738"/>
              <a:gd name="connsiteY7" fmla="*/ 2400300 h 9929812"/>
              <a:gd name="connsiteX8" fmla="*/ 871538 w 13686738"/>
              <a:gd name="connsiteY8" fmla="*/ 2328862 h 9929812"/>
              <a:gd name="connsiteX9" fmla="*/ 842963 w 13686738"/>
              <a:gd name="connsiteY9" fmla="*/ 2171700 h 9929812"/>
              <a:gd name="connsiteX10" fmla="*/ 828675 w 13686738"/>
              <a:gd name="connsiteY10" fmla="*/ 2128837 h 9929812"/>
              <a:gd name="connsiteX11" fmla="*/ 814388 w 13686738"/>
              <a:gd name="connsiteY11" fmla="*/ 2071687 h 9929812"/>
              <a:gd name="connsiteX12" fmla="*/ 800100 w 13686738"/>
              <a:gd name="connsiteY12" fmla="*/ 1985962 h 9929812"/>
              <a:gd name="connsiteX13" fmla="*/ 757238 w 13686738"/>
              <a:gd name="connsiteY13" fmla="*/ 1885950 h 9929812"/>
              <a:gd name="connsiteX14" fmla="*/ 728663 w 13686738"/>
              <a:gd name="connsiteY14" fmla="*/ 1843087 h 9929812"/>
              <a:gd name="connsiteX15" fmla="*/ 714375 w 13686738"/>
              <a:gd name="connsiteY15" fmla="*/ 1800225 h 9929812"/>
              <a:gd name="connsiteX16" fmla="*/ 757238 w 13686738"/>
              <a:gd name="connsiteY16" fmla="*/ 1328737 h 9929812"/>
              <a:gd name="connsiteX17" fmla="*/ 800100 w 13686738"/>
              <a:gd name="connsiteY17" fmla="*/ 1257300 h 9929812"/>
              <a:gd name="connsiteX18" fmla="*/ 871538 w 13686738"/>
              <a:gd name="connsiteY18" fmla="*/ 928687 h 9929812"/>
              <a:gd name="connsiteX19" fmla="*/ 942975 w 13686738"/>
              <a:gd name="connsiteY19" fmla="*/ 828675 h 9929812"/>
              <a:gd name="connsiteX20" fmla="*/ 1042988 w 13686738"/>
              <a:gd name="connsiteY20" fmla="*/ 800100 h 9929812"/>
              <a:gd name="connsiteX21" fmla="*/ 1200150 w 13686738"/>
              <a:gd name="connsiteY21" fmla="*/ 728662 h 9929812"/>
              <a:gd name="connsiteX22" fmla="*/ 1371600 w 13686738"/>
              <a:gd name="connsiteY22" fmla="*/ 685800 h 9929812"/>
              <a:gd name="connsiteX23" fmla="*/ 1500188 w 13686738"/>
              <a:gd name="connsiteY23" fmla="*/ 657225 h 9929812"/>
              <a:gd name="connsiteX24" fmla="*/ 1543050 w 13686738"/>
              <a:gd name="connsiteY24" fmla="*/ 600075 h 9929812"/>
              <a:gd name="connsiteX25" fmla="*/ 1600200 w 13686738"/>
              <a:gd name="connsiteY25" fmla="*/ 571500 h 9929812"/>
              <a:gd name="connsiteX26" fmla="*/ 1657350 w 13686738"/>
              <a:gd name="connsiteY26" fmla="*/ 528637 h 9929812"/>
              <a:gd name="connsiteX27" fmla="*/ 1757363 w 13686738"/>
              <a:gd name="connsiteY27" fmla="*/ 485775 h 9929812"/>
              <a:gd name="connsiteX28" fmla="*/ 1814513 w 13686738"/>
              <a:gd name="connsiteY28" fmla="*/ 428625 h 9929812"/>
              <a:gd name="connsiteX29" fmla="*/ 1871663 w 13686738"/>
              <a:gd name="connsiteY29" fmla="*/ 400050 h 9929812"/>
              <a:gd name="connsiteX30" fmla="*/ 1914525 w 13686738"/>
              <a:gd name="connsiteY30" fmla="*/ 371475 h 9929812"/>
              <a:gd name="connsiteX31" fmla="*/ 2014538 w 13686738"/>
              <a:gd name="connsiteY31" fmla="*/ 342900 h 9929812"/>
              <a:gd name="connsiteX32" fmla="*/ 2443163 w 13686738"/>
              <a:gd name="connsiteY32" fmla="*/ 300037 h 9929812"/>
              <a:gd name="connsiteX33" fmla="*/ 3900488 w 13686738"/>
              <a:gd name="connsiteY33" fmla="*/ 300037 h 9929812"/>
              <a:gd name="connsiteX34" fmla="*/ 3971925 w 13686738"/>
              <a:gd name="connsiteY34" fmla="*/ 314325 h 9929812"/>
              <a:gd name="connsiteX35" fmla="*/ 4057650 w 13686738"/>
              <a:gd name="connsiteY35" fmla="*/ 328612 h 9929812"/>
              <a:gd name="connsiteX36" fmla="*/ 4171950 w 13686738"/>
              <a:gd name="connsiteY36" fmla="*/ 428625 h 9929812"/>
              <a:gd name="connsiteX37" fmla="*/ 4271963 w 13686738"/>
              <a:gd name="connsiteY37" fmla="*/ 500062 h 9929812"/>
              <a:gd name="connsiteX38" fmla="*/ 4371975 w 13686738"/>
              <a:gd name="connsiteY38" fmla="*/ 571500 h 9929812"/>
              <a:gd name="connsiteX39" fmla="*/ 4486275 w 13686738"/>
              <a:gd name="connsiteY39" fmla="*/ 628650 h 9929812"/>
              <a:gd name="connsiteX40" fmla="*/ 4629150 w 13686738"/>
              <a:gd name="connsiteY40" fmla="*/ 557212 h 9929812"/>
              <a:gd name="connsiteX41" fmla="*/ 4743450 w 13686738"/>
              <a:gd name="connsiteY41" fmla="*/ 485775 h 9929812"/>
              <a:gd name="connsiteX42" fmla="*/ 4814888 w 13686738"/>
              <a:gd name="connsiteY42" fmla="*/ 428625 h 9929812"/>
              <a:gd name="connsiteX43" fmla="*/ 4900613 w 13686738"/>
              <a:gd name="connsiteY43" fmla="*/ 400050 h 9929812"/>
              <a:gd name="connsiteX44" fmla="*/ 4986338 w 13686738"/>
              <a:gd name="connsiteY44" fmla="*/ 342900 h 9929812"/>
              <a:gd name="connsiteX45" fmla="*/ 5057775 w 13686738"/>
              <a:gd name="connsiteY45" fmla="*/ 314325 h 9929812"/>
              <a:gd name="connsiteX46" fmla="*/ 5129213 w 13686738"/>
              <a:gd name="connsiteY46" fmla="*/ 257175 h 9929812"/>
              <a:gd name="connsiteX47" fmla="*/ 5214938 w 13686738"/>
              <a:gd name="connsiteY47" fmla="*/ 114300 h 9929812"/>
              <a:gd name="connsiteX48" fmla="*/ 5257800 w 13686738"/>
              <a:gd name="connsiteY48" fmla="*/ 85725 h 9929812"/>
              <a:gd name="connsiteX49" fmla="*/ 5514975 w 13686738"/>
              <a:gd name="connsiteY49" fmla="*/ 42862 h 9929812"/>
              <a:gd name="connsiteX50" fmla="*/ 5572125 w 13686738"/>
              <a:gd name="connsiteY50" fmla="*/ 28575 h 9929812"/>
              <a:gd name="connsiteX51" fmla="*/ 5700713 w 13686738"/>
              <a:gd name="connsiteY51" fmla="*/ 0 h 9929812"/>
              <a:gd name="connsiteX52" fmla="*/ 6386513 w 13686738"/>
              <a:gd name="connsiteY52" fmla="*/ 14287 h 9929812"/>
              <a:gd name="connsiteX53" fmla="*/ 6443663 w 13686738"/>
              <a:gd name="connsiteY53" fmla="*/ 28575 h 9929812"/>
              <a:gd name="connsiteX54" fmla="*/ 6643688 w 13686738"/>
              <a:gd name="connsiteY54" fmla="*/ 114300 h 9929812"/>
              <a:gd name="connsiteX55" fmla="*/ 6772275 w 13686738"/>
              <a:gd name="connsiteY55" fmla="*/ 157162 h 9929812"/>
              <a:gd name="connsiteX56" fmla="*/ 6943725 w 13686738"/>
              <a:gd name="connsiteY56" fmla="*/ 271462 h 9929812"/>
              <a:gd name="connsiteX57" fmla="*/ 7043738 w 13686738"/>
              <a:gd name="connsiteY57" fmla="*/ 314325 h 9929812"/>
              <a:gd name="connsiteX58" fmla="*/ 7186613 w 13686738"/>
              <a:gd name="connsiteY58" fmla="*/ 385762 h 9929812"/>
              <a:gd name="connsiteX59" fmla="*/ 7286625 w 13686738"/>
              <a:gd name="connsiteY59" fmla="*/ 428625 h 9929812"/>
              <a:gd name="connsiteX60" fmla="*/ 7329488 w 13686738"/>
              <a:gd name="connsiteY60" fmla="*/ 442912 h 9929812"/>
              <a:gd name="connsiteX61" fmla="*/ 7415213 w 13686738"/>
              <a:gd name="connsiteY61" fmla="*/ 485775 h 9929812"/>
              <a:gd name="connsiteX62" fmla="*/ 7458075 w 13686738"/>
              <a:gd name="connsiteY62" fmla="*/ 514350 h 9929812"/>
              <a:gd name="connsiteX63" fmla="*/ 7643813 w 13686738"/>
              <a:gd name="connsiteY63" fmla="*/ 600075 h 9929812"/>
              <a:gd name="connsiteX64" fmla="*/ 7686675 w 13686738"/>
              <a:gd name="connsiteY64" fmla="*/ 642937 h 9929812"/>
              <a:gd name="connsiteX65" fmla="*/ 8143875 w 13686738"/>
              <a:gd name="connsiteY65" fmla="*/ 628650 h 9929812"/>
              <a:gd name="connsiteX66" fmla="*/ 8258175 w 13686738"/>
              <a:gd name="connsiteY66" fmla="*/ 614362 h 9929812"/>
              <a:gd name="connsiteX67" fmla="*/ 8972550 w 13686738"/>
              <a:gd name="connsiteY67" fmla="*/ 642937 h 9929812"/>
              <a:gd name="connsiteX68" fmla="*/ 9172575 w 13686738"/>
              <a:gd name="connsiteY68" fmla="*/ 685800 h 9929812"/>
              <a:gd name="connsiteX69" fmla="*/ 9215438 w 13686738"/>
              <a:gd name="connsiteY69" fmla="*/ 742950 h 9929812"/>
              <a:gd name="connsiteX70" fmla="*/ 9258300 w 13686738"/>
              <a:gd name="connsiteY70" fmla="*/ 771525 h 9929812"/>
              <a:gd name="connsiteX71" fmla="*/ 9286875 w 13686738"/>
              <a:gd name="connsiteY71" fmla="*/ 828675 h 9929812"/>
              <a:gd name="connsiteX72" fmla="*/ 9415463 w 13686738"/>
              <a:gd name="connsiteY72" fmla="*/ 1000125 h 9929812"/>
              <a:gd name="connsiteX73" fmla="*/ 9444038 w 13686738"/>
              <a:gd name="connsiteY73" fmla="*/ 1057275 h 9929812"/>
              <a:gd name="connsiteX74" fmla="*/ 9515475 w 13686738"/>
              <a:gd name="connsiteY74" fmla="*/ 1214437 h 9929812"/>
              <a:gd name="connsiteX75" fmla="*/ 9629775 w 13686738"/>
              <a:gd name="connsiteY75" fmla="*/ 1343025 h 9929812"/>
              <a:gd name="connsiteX76" fmla="*/ 9658350 w 13686738"/>
              <a:gd name="connsiteY76" fmla="*/ 1400175 h 9929812"/>
              <a:gd name="connsiteX77" fmla="*/ 9729788 w 13686738"/>
              <a:gd name="connsiteY77" fmla="*/ 1457325 h 9929812"/>
              <a:gd name="connsiteX78" fmla="*/ 9872663 w 13686738"/>
              <a:gd name="connsiteY78" fmla="*/ 1543050 h 9929812"/>
              <a:gd name="connsiteX79" fmla="*/ 9972675 w 13686738"/>
              <a:gd name="connsiteY79" fmla="*/ 1571625 h 9929812"/>
              <a:gd name="connsiteX80" fmla="*/ 10029825 w 13686738"/>
              <a:gd name="connsiteY80" fmla="*/ 1600200 h 9929812"/>
              <a:gd name="connsiteX81" fmla="*/ 10072688 w 13686738"/>
              <a:gd name="connsiteY81" fmla="*/ 1628775 h 9929812"/>
              <a:gd name="connsiteX82" fmla="*/ 10144125 w 13686738"/>
              <a:gd name="connsiteY82" fmla="*/ 1643062 h 9929812"/>
              <a:gd name="connsiteX83" fmla="*/ 10186988 w 13686738"/>
              <a:gd name="connsiteY83" fmla="*/ 1657350 h 9929812"/>
              <a:gd name="connsiteX84" fmla="*/ 10258425 w 13686738"/>
              <a:gd name="connsiteY84" fmla="*/ 1685925 h 9929812"/>
              <a:gd name="connsiteX85" fmla="*/ 10372725 w 13686738"/>
              <a:gd name="connsiteY85" fmla="*/ 1700212 h 9929812"/>
              <a:gd name="connsiteX86" fmla="*/ 10515600 w 13686738"/>
              <a:gd name="connsiteY86" fmla="*/ 1771650 h 9929812"/>
              <a:gd name="connsiteX87" fmla="*/ 10558463 w 13686738"/>
              <a:gd name="connsiteY87" fmla="*/ 1800225 h 9929812"/>
              <a:gd name="connsiteX88" fmla="*/ 10658475 w 13686738"/>
              <a:gd name="connsiteY88" fmla="*/ 1914525 h 9929812"/>
              <a:gd name="connsiteX89" fmla="*/ 10715625 w 13686738"/>
              <a:gd name="connsiteY89" fmla="*/ 2043112 h 9929812"/>
              <a:gd name="connsiteX90" fmla="*/ 10729913 w 13686738"/>
              <a:gd name="connsiteY90" fmla="*/ 2100262 h 9929812"/>
              <a:gd name="connsiteX91" fmla="*/ 10787063 w 13686738"/>
              <a:gd name="connsiteY91" fmla="*/ 2228850 h 9929812"/>
              <a:gd name="connsiteX92" fmla="*/ 10829925 w 13686738"/>
              <a:gd name="connsiteY92" fmla="*/ 2400300 h 9929812"/>
              <a:gd name="connsiteX93" fmla="*/ 10844213 w 13686738"/>
              <a:gd name="connsiteY93" fmla="*/ 2443162 h 9929812"/>
              <a:gd name="connsiteX94" fmla="*/ 10858500 w 13686738"/>
              <a:gd name="connsiteY94" fmla="*/ 2514600 h 9929812"/>
              <a:gd name="connsiteX95" fmla="*/ 10901363 w 13686738"/>
              <a:gd name="connsiteY95" fmla="*/ 2643187 h 9929812"/>
              <a:gd name="connsiteX96" fmla="*/ 10929938 w 13686738"/>
              <a:gd name="connsiteY96" fmla="*/ 2728912 h 9929812"/>
              <a:gd name="connsiteX97" fmla="*/ 10944225 w 13686738"/>
              <a:gd name="connsiteY97" fmla="*/ 2800350 h 9929812"/>
              <a:gd name="connsiteX98" fmla="*/ 10987088 w 13686738"/>
              <a:gd name="connsiteY98" fmla="*/ 2828925 h 9929812"/>
              <a:gd name="connsiteX99" fmla="*/ 11044238 w 13686738"/>
              <a:gd name="connsiteY99" fmla="*/ 2871787 h 9929812"/>
              <a:gd name="connsiteX100" fmla="*/ 11229975 w 13686738"/>
              <a:gd name="connsiteY100" fmla="*/ 2971800 h 9929812"/>
              <a:gd name="connsiteX101" fmla="*/ 11272838 w 13686738"/>
              <a:gd name="connsiteY101" fmla="*/ 2986087 h 9929812"/>
              <a:gd name="connsiteX102" fmla="*/ 11372850 w 13686738"/>
              <a:gd name="connsiteY102" fmla="*/ 3043237 h 9929812"/>
              <a:gd name="connsiteX103" fmla="*/ 11458575 w 13686738"/>
              <a:gd name="connsiteY103" fmla="*/ 3071812 h 9929812"/>
              <a:gd name="connsiteX104" fmla="*/ 11544300 w 13686738"/>
              <a:gd name="connsiteY104" fmla="*/ 3128962 h 9929812"/>
              <a:gd name="connsiteX105" fmla="*/ 11587163 w 13686738"/>
              <a:gd name="connsiteY105" fmla="*/ 3157537 h 9929812"/>
              <a:gd name="connsiteX106" fmla="*/ 11630025 w 13686738"/>
              <a:gd name="connsiteY106" fmla="*/ 3186112 h 9929812"/>
              <a:gd name="connsiteX107" fmla="*/ 11687175 w 13686738"/>
              <a:gd name="connsiteY107" fmla="*/ 3200400 h 9929812"/>
              <a:gd name="connsiteX108" fmla="*/ 11787188 w 13686738"/>
              <a:gd name="connsiteY108" fmla="*/ 3271837 h 9929812"/>
              <a:gd name="connsiteX109" fmla="*/ 11830050 w 13686738"/>
              <a:gd name="connsiteY109" fmla="*/ 3314700 h 9929812"/>
              <a:gd name="connsiteX110" fmla="*/ 11887200 w 13686738"/>
              <a:gd name="connsiteY110" fmla="*/ 3343275 h 9929812"/>
              <a:gd name="connsiteX111" fmla="*/ 11972925 w 13686738"/>
              <a:gd name="connsiteY111" fmla="*/ 3471862 h 9929812"/>
              <a:gd name="connsiteX112" fmla="*/ 12072938 w 13686738"/>
              <a:gd name="connsiteY112" fmla="*/ 3614737 h 9929812"/>
              <a:gd name="connsiteX113" fmla="*/ 12215813 w 13686738"/>
              <a:gd name="connsiteY113" fmla="*/ 3700462 h 9929812"/>
              <a:gd name="connsiteX114" fmla="*/ 12287250 w 13686738"/>
              <a:gd name="connsiteY114" fmla="*/ 3757612 h 9929812"/>
              <a:gd name="connsiteX115" fmla="*/ 12387263 w 13686738"/>
              <a:gd name="connsiteY115" fmla="*/ 3786187 h 9929812"/>
              <a:gd name="connsiteX116" fmla="*/ 12472988 w 13686738"/>
              <a:gd name="connsiteY116" fmla="*/ 3814762 h 9929812"/>
              <a:gd name="connsiteX117" fmla="*/ 12515850 w 13686738"/>
              <a:gd name="connsiteY117" fmla="*/ 3843337 h 9929812"/>
              <a:gd name="connsiteX118" fmla="*/ 12573000 w 13686738"/>
              <a:gd name="connsiteY118" fmla="*/ 3857625 h 9929812"/>
              <a:gd name="connsiteX119" fmla="*/ 12615863 w 13686738"/>
              <a:gd name="connsiteY119" fmla="*/ 3871912 h 9929812"/>
              <a:gd name="connsiteX120" fmla="*/ 12701588 w 13686738"/>
              <a:gd name="connsiteY120" fmla="*/ 3943350 h 9929812"/>
              <a:gd name="connsiteX121" fmla="*/ 12744450 w 13686738"/>
              <a:gd name="connsiteY121" fmla="*/ 3971925 h 9929812"/>
              <a:gd name="connsiteX122" fmla="*/ 12830175 w 13686738"/>
              <a:gd name="connsiteY122" fmla="*/ 4100512 h 9929812"/>
              <a:gd name="connsiteX123" fmla="*/ 12887325 w 13686738"/>
              <a:gd name="connsiteY123" fmla="*/ 4157662 h 9929812"/>
              <a:gd name="connsiteX124" fmla="*/ 12973050 w 13686738"/>
              <a:gd name="connsiteY124" fmla="*/ 4271962 h 9929812"/>
              <a:gd name="connsiteX125" fmla="*/ 13015913 w 13686738"/>
              <a:gd name="connsiteY125" fmla="*/ 4314825 h 9929812"/>
              <a:gd name="connsiteX126" fmla="*/ 13087350 w 13686738"/>
              <a:gd name="connsiteY126" fmla="*/ 4386262 h 9929812"/>
              <a:gd name="connsiteX127" fmla="*/ 13187363 w 13686738"/>
              <a:gd name="connsiteY127" fmla="*/ 4514850 h 9929812"/>
              <a:gd name="connsiteX128" fmla="*/ 13215938 w 13686738"/>
              <a:gd name="connsiteY128" fmla="*/ 4557712 h 9929812"/>
              <a:gd name="connsiteX129" fmla="*/ 13258800 w 13686738"/>
              <a:gd name="connsiteY129" fmla="*/ 4600575 h 9929812"/>
              <a:gd name="connsiteX130" fmla="*/ 13315950 w 13686738"/>
              <a:gd name="connsiteY130" fmla="*/ 4714875 h 9929812"/>
              <a:gd name="connsiteX131" fmla="*/ 13358813 w 13686738"/>
              <a:gd name="connsiteY131" fmla="*/ 4800600 h 9929812"/>
              <a:gd name="connsiteX132" fmla="*/ 13373100 w 13686738"/>
              <a:gd name="connsiteY132" fmla="*/ 4843462 h 9929812"/>
              <a:gd name="connsiteX133" fmla="*/ 13415963 w 13686738"/>
              <a:gd name="connsiteY133" fmla="*/ 4914900 h 9929812"/>
              <a:gd name="connsiteX134" fmla="*/ 13458825 w 13686738"/>
              <a:gd name="connsiteY134" fmla="*/ 5057775 h 9929812"/>
              <a:gd name="connsiteX135" fmla="*/ 13487400 w 13686738"/>
              <a:gd name="connsiteY135" fmla="*/ 5143500 h 9929812"/>
              <a:gd name="connsiteX136" fmla="*/ 13515975 w 13686738"/>
              <a:gd name="connsiteY136" fmla="*/ 5200650 h 9929812"/>
              <a:gd name="connsiteX137" fmla="*/ 13544550 w 13686738"/>
              <a:gd name="connsiteY137" fmla="*/ 5300662 h 9929812"/>
              <a:gd name="connsiteX138" fmla="*/ 13573125 w 13686738"/>
              <a:gd name="connsiteY138" fmla="*/ 5386387 h 9929812"/>
              <a:gd name="connsiteX139" fmla="*/ 13615988 w 13686738"/>
              <a:gd name="connsiteY139" fmla="*/ 5529262 h 9929812"/>
              <a:gd name="connsiteX140" fmla="*/ 13644563 w 13686738"/>
              <a:gd name="connsiteY140" fmla="*/ 5572125 h 9929812"/>
              <a:gd name="connsiteX141" fmla="*/ 13644563 w 13686738"/>
              <a:gd name="connsiteY141" fmla="*/ 6257925 h 9929812"/>
              <a:gd name="connsiteX142" fmla="*/ 13630275 w 13686738"/>
              <a:gd name="connsiteY142" fmla="*/ 6400800 h 9929812"/>
              <a:gd name="connsiteX143" fmla="*/ 13615988 w 13686738"/>
              <a:gd name="connsiteY143" fmla="*/ 6457950 h 9929812"/>
              <a:gd name="connsiteX144" fmla="*/ 13558838 w 13686738"/>
              <a:gd name="connsiteY144" fmla="*/ 6600825 h 9929812"/>
              <a:gd name="connsiteX145" fmla="*/ 13544550 w 13686738"/>
              <a:gd name="connsiteY145" fmla="*/ 6772275 h 9929812"/>
              <a:gd name="connsiteX146" fmla="*/ 13530263 w 13686738"/>
              <a:gd name="connsiteY146" fmla="*/ 6829425 h 9929812"/>
              <a:gd name="connsiteX147" fmla="*/ 13501688 w 13686738"/>
              <a:gd name="connsiteY147" fmla="*/ 6972300 h 9929812"/>
              <a:gd name="connsiteX148" fmla="*/ 13487400 w 13686738"/>
              <a:gd name="connsiteY148" fmla="*/ 7158037 h 9929812"/>
              <a:gd name="connsiteX149" fmla="*/ 13473113 w 13686738"/>
              <a:gd name="connsiteY149" fmla="*/ 7200900 h 9929812"/>
              <a:gd name="connsiteX150" fmla="*/ 13458825 w 13686738"/>
              <a:gd name="connsiteY150" fmla="*/ 7315200 h 9929812"/>
              <a:gd name="connsiteX151" fmla="*/ 13430250 w 13686738"/>
              <a:gd name="connsiteY151" fmla="*/ 7572375 h 9929812"/>
              <a:gd name="connsiteX152" fmla="*/ 13458825 w 13686738"/>
              <a:gd name="connsiteY152" fmla="*/ 7900987 h 9929812"/>
              <a:gd name="connsiteX153" fmla="*/ 13444538 w 13686738"/>
              <a:gd name="connsiteY153" fmla="*/ 8386762 h 9929812"/>
              <a:gd name="connsiteX154" fmla="*/ 13401675 w 13686738"/>
              <a:gd name="connsiteY154" fmla="*/ 8643937 h 9929812"/>
              <a:gd name="connsiteX155" fmla="*/ 13358813 w 13686738"/>
              <a:gd name="connsiteY155" fmla="*/ 8772525 h 9929812"/>
              <a:gd name="connsiteX156" fmla="*/ 13344525 w 13686738"/>
              <a:gd name="connsiteY156" fmla="*/ 8815387 h 9929812"/>
              <a:gd name="connsiteX157" fmla="*/ 13301663 w 13686738"/>
              <a:gd name="connsiteY157" fmla="*/ 8858250 h 9929812"/>
              <a:gd name="connsiteX158" fmla="*/ 13273088 w 13686738"/>
              <a:gd name="connsiteY158" fmla="*/ 8901112 h 9929812"/>
              <a:gd name="connsiteX159" fmla="*/ 13230225 w 13686738"/>
              <a:gd name="connsiteY159" fmla="*/ 8915400 h 9929812"/>
              <a:gd name="connsiteX160" fmla="*/ 13015913 w 13686738"/>
              <a:gd name="connsiteY160" fmla="*/ 8972550 h 9929812"/>
              <a:gd name="connsiteX161" fmla="*/ 12644438 w 13686738"/>
              <a:gd name="connsiteY161" fmla="*/ 8943975 h 9929812"/>
              <a:gd name="connsiteX162" fmla="*/ 12601575 w 13686738"/>
              <a:gd name="connsiteY162" fmla="*/ 8915400 h 9929812"/>
              <a:gd name="connsiteX163" fmla="*/ 12544425 w 13686738"/>
              <a:gd name="connsiteY163" fmla="*/ 8872537 h 9929812"/>
              <a:gd name="connsiteX164" fmla="*/ 12301538 w 13686738"/>
              <a:gd name="connsiteY164" fmla="*/ 8701087 h 9929812"/>
              <a:gd name="connsiteX165" fmla="*/ 12215813 w 13686738"/>
              <a:gd name="connsiteY165" fmla="*/ 8643937 h 9929812"/>
              <a:gd name="connsiteX166" fmla="*/ 12130088 w 13686738"/>
              <a:gd name="connsiteY166" fmla="*/ 8558212 h 9929812"/>
              <a:gd name="connsiteX167" fmla="*/ 11915775 w 13686738"/>
              <a:gd name="connsiteY167" fmla="*/ 8401050 h 9929812"/>
              <a:gd name="connsiteX168" fmla="*/ 11830050 w 13686738"/>
              <a:gd name="connsiteY168" fmla="*/ 8343900 h 9929812"/>
              <a:gd name="connsiteX169" fmla="*/ 11715750 w 13686738"/>
              <a:gd name="connsiteY169" fmla="*/ 8286750 h 9929812"/>
              <a:gd name="connsiteX170" fmla="*/ 11630025 w 13686738"/>
              <a:gd name="connsiteY170" fmla="*/ 8258175 h 9929812"/>
              <a:gd name="connsiteX171" fmla="*/ 11558588 w 13686738"/>
              <a:gd name="connsiteY171" fmla="*/ 8229600 h 9929812"/>
              <a:gd name="connsiteX172" fmla="*/ 11301413 w 13686738"/>
              <a:gd name="connsiteY172" fmla="*/ 8301037 h 9929812"/>
              <a:gd name="connsiteX173" fmla="*/ 11287125 w 13686738"/>
              <a:gd name="connsiteY173" fmla="*/ 8343900 h 9929812"/>
              <a:gd name="connsiteX174" fmla="*/ 11301413 w 13686738"/>
              <a:gd name="connsiteY174" fmla="*/ 8558212 h 9929812"/>
              <a:gd name="connsiteX175" fmla="*/ 11372850 w 13686738"/>
              <a:gd name="connsiteY175" fmla="*/ 8672512 h 9929812"/>
              <a:gd name="connsiteX176" fmla="*/ 11387138 w 13686738"/>
              <a:gd name="connsiteY176" fmla="*/ 8743950 h 9929812"/>
              <a:gd name="connsiteX177" fmla="*/ 11430000 w 13686738"/>
              <a:gd name="connsiteY177" fmla="*/ 8872537 h 9929812"/>
              <a:gd name="connsiteX178" fmla="*/ 11444288 w 13686738"/>
              <a:gd name="connsiteY178" fmla="*/ 9086850 h 9929812"/>
              <a:gd name="connsiteX179" fmla="*/ 11487150 w 13686738"/>
              <a:gd name="connsiteY179" fmla="*/ 9215437 h 9929812"/>
              <a:gd name="connsiteX180" fmla="*/ 11515725 w 13686738"/>
              <a:gd name="connsiteY180" fmla="*/ 9301162 h 9929812"/>
              <a:gd name="connsiteX181" fmla="*/ 11572875 w 13686738"/>
              <a:gd name="connsiteY181" fmla="*/ 9415462 h 9929812"/>
              <a:gd name="connsiteX182" fmla="*/ 11615738 w 13686738"/>
              <a:gd name="connsiteY182" fmla="*/ 9515475 h 9929812"/>
              <a:gd name="connsiteX183" fmla="*/ 11530013 w 13686738"/>
              <a:gd name="connsiteY183" fmla="*/ 9629775 h 9929812"/>
              <a:gd name="connsiteX184" fmla="*/ 11458575 w 13686738"/>
              <a:gd name="connsiteY184" fmla="*/ 9758362 h 9929812"/>
              <a:gd name="connsiteX185" fmla="*/ 11415713 w 13686738"/>
              <a:gd name="connsiteY185" fmla="*/ 9815512 h 9929812"/>
              <a:gd name="connsiteX186" fmla="*/ 11015663 w 13686738"/>
              <a:gd name="connsiteY186" fmla="*/ 9715500 h 9929812"/>
              <a:gd name="connsiteX187" fmla="*/ 10901363 w 13686738"/>
              <a:gd name="connsiteY187" fmla="*/ 9672637 h 9929812"/>
              <a:gd name="connsiteX188" fmla="*/ 10772775 w 13686738"/>
              <a:gd name="connsiteY188" fmla="*/ 9629775 h 9929812"/>
              <a:gd name="connsiteX189" fmla="*/ 10715625 w 13686738"/>
              <a:gd name="connsiteY189" fmla="*/ 9572625 h 9929812"/>
              <a:gd name="connsiteX190" fmla="*/ 10658475 w 13686738"/>
              <a:gd name="connsiteY190" fmla="*/ 9558337 h 9929812"/>
              <a:gd name="connsiteX191" fmla="*/ 10558463 w 13686738"/>
              <a:gd name="connsiteY191" fmla="*/ 9401175 h 9929812"/>
              <a:gd name="connsiteX192" fmla="*/ 10458450 w 13686738"/>
              <a:gd name="connsiteY192" fmla="*/ 9186862 h 9929812"/>
              <a:gd name="connsiteX193" fmla="*/ 10401300 w 13686738"/>
              <a:gd name="connsiteY193" fmla="*/ 9129712 h 9929812"/>
              <a:gd name="connsiteX194" fmla="*/ 10315575 w 13686738"/>
              <a:gd name="connsiteY194" fmla="*/ 8972550 h 9929812"/>
              <a:gd name="connsiteX195" fmla="*/ 10287000 w 13686738"/>
              <a:gd name="connsiteY195" fmla="*/ 8872537 h 9929812"/>
              <a:gd name="connsiteX196" fmla="*/ 10258425 w 13686738"/>
              <a:gd name="connsiteY196" fmla="*/ 8815387 h 9929812"/>
              <a:gd name="connsiteX197" fmla="*/ 10201275 w 13686738"/>
              <a:gd name="connsiteY197" fmla="*/ 8572500 h 9929812"/>
              <a:gd name="connsiteX198" fmla="*/ 10172700 w 13686738"/>
              <a:gd name="connsiteY198" fmla="*/ 8486775 h 9929812"/>
              <a:gd name="connsiteX199" fmla="*/ 10158413 w 13686738"/>
              <a:gd name="connsiteY199" fmla="*/ 8443912 h 9929812"/>
              <a:gd name="connsiteX200" fmla="*/ 10129838 w 13686738"/>
              <a:gd name="connsiteY200" fmla="*/ 8401050 h 9929812"/>
              <a:gd name="connsiteX201" fmla="*/ 10086975 w 13686738"/>
              <a:gd name="connsiteY201" fmla="*/ 8343900 h 9929812"/>
              <a:gd name="connsiteX202" fmla="*/ 10058400 w 13686738"/>
              <a:gd name="connsiteY202" fmla="*/ 8286750 h 9929812"/>
              <a:gd name="connsiteX203" fmla="*/ 9958388 w 13686738"/>
              <a:gd name="connsiteY203" fmla="*/ 8158162 h 9929812"/>
              <a:gd name="connsiteX204" fmla="*/ 9929813 w 13686738"/>
              <a:gd name="connsiteY204" fmla="*/ 8115300 h 9929812"/>
              <a:gd name="connsiteX205" fmla="*/ 9758363 w 13686738"/>
              <a:gd name="connsiteY205" fmla="*/ 7972425 h 9929812"/>
              <a:gd name="connsiteX206" fmla="*/ 9686925 w 13686738"/>
              <a:gd name="connsiteY206" fmla="*/ 7886700 h 9929812"/>
              <a:gd name="connsiteX207" fmla="*/ 9601200 w 13686738"/>
              <a:gd name="connsiteY207" fmla="*/ 7772400 h 9929812"/>
              <a:gd name="connsiteX208" fmla="*/ 9572625 w 13686738"/>
              <a:gd name="connsiteY208" fmla="*/ 7686675 h 9929812"/>
              <a:gd name="connsiteX209" fmla="*/ 9486900 w 13686738"/>
              <a:gd name="connsiteY209" fmla="*/ 7558087 h 9929812"/>
              <a:gd name="connsiteX210" fmla="*/ 9444038 w 13686738"/>
              <a:gd name="connsiteY210" fmla="*/ 7515225 h 9929812"/>
              <a:gd name="connsiteX211" fmla="*/ 9229725 w 13686738"/>
              <a:gd name="connsiteY211" fmla="*/ 7400925 h 9929812"/>
              <a:gd name="connsiteX212" fmla="*/ 9058275 w 13686738"/>
              <a:gd name="connsiteY212" fmla="*/ 7343775 h 9929812"/>
              <a:gd name="connsiteX213" fmla="*/ 8715375 w 13686738"/>
              <a:gd name="connsiteY213" fmla="*/ 7386637 h 9929812"/>
              <a:gd name="connsiteX214" fmla="*/ 8515350 w 13686738"/>
              <a:gd name="connsiteY214" fmla="*/ 7429500 h 9929812"/>
              <a:gd name="connsiteX215" fmla="*/ 8429625 w 13686738"/>
              <a:gd name="connsiteY215" fmla="*/ 7443787 h 9929812"/>
              <a:gd name="connsiteX216" fmla="*/ 8272463 w 13686738"/>
              <a:gd name="connsiteY216" fmla="*/ 7500937 h 9929812"/>
              <a:gd name="connsiteX217" fmla="*/ 8172450 w 13686738"/>
              <a:gd name="connsiteY217" fmla="*/ 7543800 h 9929812"/>
              <a:gd name="connsiteX218" fmla="*/ 8086725 w 13686738"/>
              <a:gd name="connsiteY218" fmla="*/ 7572375 h 9929812"/>
              <a:gd name="connsiteX219" fmla="*/ 8001000 w 13686738"/>
              <a:gd name="connsiteY219" fmla="*/ 7629525 h 9929812"/>
              <a:gd name="connsiteX220" fmla="*/ 7943850 w 13686738"/>
              <a:gd name="connsiteY220" fmla="*/ 7672387 h 9929812"/>
              <a:gd name="connsiteX221" fmla="*/ 7886700 w 13686738"/>
              <a:gd name="connsiteY221" fmla="*/ 7700962 h 9929812"/>
              <a:gd name="connsiteX222" fmla="*/ 7815263 w 13686738"/>
              <a:gd name="connsiteY222" fmla="*/ 7800975 h 9929812"/>
              <a:gd name="connsiteX223" fmla="*/ 7758113 w 13686738"/>
              <a:gd name="connsiteY223" fmla="*/ 8086725 h 9929812"/>
              <a:gd name="connsiteX224" fmla="*/ 7729538 w 13686738"/>
              <a:gd name="connsiteY224" fmla="*/ 8486775 h 9929812"/>
              <a:gd name="connsiteX225" fmla="*/ 7700963 w 13686738"/>
              <a:gd name="connsiteY225" fmla="*/ 8543925 h 9929812"/>
              <a:gd name="connsiteX226" fmla="*/ 7686675 w 13686738"/>
              <a:gd name="connsiteY226" fmla="*/ 8601075 h 9929812"/>
              <a:gd name="connsiteX227" fmla="*/ 7629525 w 13686738"/>
              <a:gd name="connsiteY227" fmla="*/ 8686800 h 9929812"/>
              <a:gd name="connsiteX228" fmla="*/ 7600950 w 13686738"/>
              <a:gd name="connsiteY228" fmla="*/ 8743950 h 9929812"/>
              <a:gd name="connsiteX229" fmla="*/ 7515225 w 13686738"/>
              <a:gd name="connsiteY229" fmla="*/ 8772525 h 9929812"/>
              <a:gd name="connsiteX230" fmla="*/ 7372350 w 13686738"/>
              <a:gd name="connsiteY230" fmla="*/ 8858250 h 9929812"/>
              <a:gd name="connsiteX231" fmla="*/ 7229475 w 13686738"/>
              <a:gd name="connsiteY231" fmla="*/ 9015412 h 9929812"/>
              <a:gd name="connsiteX232" fmla="*/ 7186613 w 13686738"/>
              <a:gd name="connsiteY232" fmla="*/ 9129712 h 9929812"/>
              <a:gd name="connsiteX233" fmla="*/ 7158038 w 13686738"/>
              <a:gd name="connsiteY233" fmla="*/ 9344025 h 9929812"/>
              <a:gd name="connsiteX234" fmla="*/ 7072313 w 13686738"/>
              <a:gd name="connsiteY234" fmla="*/ 9501187 h 9929812"/>
              <a:gd name="connsiteX235" fmla="*/ 6986588 w 13686738"/>
              <a:gd name="connsiteY235" fmla="*/ 9615487 h 9929812"/>
              <a:gd name="connsiteX236" fmla="*/ 6929438 w 13686738"/>
              <a:gd name="connsiteY236" fmla="*/ 9672637 h 9929812"/>
              <a:gd name="connsiteX237" fmla="*/ 6915150 w 13686738"/>
              <a:gd name="connsiteY237" fmla="*/ 9715500 h 9929812"/>
              <a:gd name="connsiteX238" fmla="*/ 6715125 w 13686738"/>
              <a:gd name="connsiteY238" fmla="*/ 9686925 h 9929812"/>
              <a:gd name="connsiteX239" fmla="*/ 6586538 w 13686738"/>
              <a:gd name="connsiteY239" fmla="*/ 9658350 h 9929812"/>
              <a:gd name="connsiteX240" fmla="*/ 6372225 w 13686738"/>
              <a:gd name="connsiteY240" fmla="*/ 9644062 h 9929812"/>
              <a:gd name="connsiteX241" fmla="*/ 6286500 w 13686738"/>
              <a:gd name="connsiteY241" fmla="*/ 9629775 h 9929812"/>
              <a:gd name="connsiteX242" fmla="*/ 5843588 w 13686738"/>
              <a:gd name="connsiteY242" fmla="*/ 9586912 h 9929812"/>
              <a:gd name="connsiteX243" fmla="*/ 5343525 w 13686738"/>
              <a:gd name="connsiteY243" fmla="*/ 9615487 h 9929812"/>
              <a:gd name="connsiteX244" fmla="*/ 5200650 w 13686738"/>
              <a:gd name="connsiteY244" fmla="*/ 9672637 h 9929812"/>
              <a:gd name="connsiteX245" fmla="*/ 5157788 w 13686738"/>
              <a:gd name="connsiteY245" fmla="*/ 9686925 h 9929812"/>
              <a:gd name="connsiteX246" fmla="*/ 5043488 w 13686738"/>
              <a:gd name="connsiteY246" fmla="*/ 9744075 h 9929812"/>
              <a:gd name="connsiteX247" fmla="*/ 5000625 w 13686738"/>
              <a:gd name="connsiteY247" fmla="*/ 9758362 h 9929812"/>
              <a:gd name="connsiteX248" fmla="*/ 4900613 w 13686738"/>
              <a:gd name="connsiteY248" fmla="*/ 9815512 h 9929812"/>
              <a:gd name="connsiteX249" fmla="*/ 4857750 w 13686738"/>
              <a:gd name="connsiteY249" fmla="*/ 9844087 h 9929812"/>
              <a:gd name="connsiteX250" fmla="*/ 4429125 w 13686738"/>
              <a:gd name="connsiteY250" fmla="*/ 9858375 h 9929812"/>
              <a:gd name="connsiteX251" fmla="*/ 3986213 w 13686738"/>
              <a:gd name="connsiteY251" fmla="*/ 9886950 h 9929812"/>
              <a:gd name="connsiteX252" fmla="*/ 3929063 w 13686738"/>
              <a:gd name="connsiteY252" fmla="*/ 9901237 h 9929812"/>
              <a:gd name="connsiteX253" fmla="*/ 3743325 w 13686738"/>
              <a:gd name="connsiteY253" fmla="*/ 9929812 h 9929812"/>
              <a:gd name="connsiteX254" fmla="*/ 2557463 w 13686738"/>
              <a:gd name="connsiteY254" fmla="*/ 9915525 h 9929812"/>
              <a:gd name="connsiteX255" fmla="*/ 2443163 w 13686738"/>
              <a:gd name="connsiteY255" fmla="*/ 9858375 h 9929812"/>
              <a:gd name="connsiteX256" fmla="*/ 2371725 w 13686738"/>
              <a:gd name="connsiteY256" fmla="*/ 9829800 h 9929812"/>
              <a:gd name="connsiteX257" fmla="*/ 2228850 w 13686738"/>
              <a:gd name="connsiteY257" fmla="*/ 9758362 h 9929812"/>
              <a:gd name="connsiteX258" fmla="*/ 1614488 w 13686738"/>
              <a:gd name="connsiteY258" fmla="*/ 9758362 h 9929812"/>
              <a:gd name="connsiteX259" fmla="*/ 1500188 w 13686738"/>
              <a:gd name="connsiteY259" fmla="*/ 9701212 h 9929812"/>
              <a:gd name="connsiteX260" fmla="*/ 1185863 w 13686738"/>
              <a:gd name="connsiteY260" fmla="*/ 9486900 h 9929812"/>
              <a:gd name="connsiteX261" fmla="*/ 1128713 w 13686738"/>
              <a:gd name="connsiteY261" fmla="*/ 9444037 h 9929812"/>
              <a:gd name="connsiteX262" fmla="*/ 1000125 w 13686738"/>
              <a:gd name="connsiteY262" fmla="*/ 9329737 h 9929812"/>
              <a:gd name="connsiteX263" fmla="*/ 914400 w 13686738"/>
              <a:gd name="connsiteY263" fmla="*/ 9272587 h 9929812"/>
              <a:gd name="connsiteX264" fmla="*/ 871538 w 13686738"/>
              <a:gd name="connsiteY264" fmla="*/ 9229725 h 9929812"/>
              <a:gd name="connsiteX265" fmla="*/ 771525 w 13686738"/>
              <a:gd name="connsiteY265" fmla="*/ 9101137 h 9929812"/>
              <a:gd name="connsiteX266" fmla="*/ 657225 w 13686738"/>
              <a:gd name="connsiteY266" fmla="*/ 8986837 h 9929812"/>
              <a:gd name="connsiteX267" fmla="*/ 585788 w 13686738"/>
              <a:gd name="connsiteY267" fmla="*/ 8886825 h 9929812"/>
              <a:gd name="connsiteX268" fmla="*/ 571500 w 13686738"/>
              <a:gd name="connsiteY268" fmla="*/ 8629650 h 9929812"/>
              <a:gd name="connsiteX269" fmla="*/ 557213 w 13686738"/>
              <a:gd name="connsiteY269" fmla="*/ 8586787 h 9929812"/>
              <a:gd name="connsiteX270" fmla="*/ 414338 w 13686738"/>
              <a:gd name="connsiteY270" fmla="*/ 8472487 h 9929812"/>
              <a:gd name="connsiteX271" fmla="*/ 328613 w 13686738"/>
              <a:gd name="connsiteY271" fmla="*/ 8372475 h 9929812"/>
              <a:gd name="connsiteX272" fmla="*/ 285750 w 13686738"/>
              <a:gd name="connsiteY272" fmla="*/ 8329612 h 9929812"/>
              <a:gd name="connsiteX273" fmla="*/ 228600 w 13686738"/>
              <a:gd name="connsiteY273" fmla="*/ 8229600 h 9929812"/>
              <a:gd name="connsiteX274" fmla="*/ 185738 w 13686738"/>
              <a:gd name="connsiteY274" fmla="*/ 8101012 h 9929812"/>
              <a:gd name="connsiteX275" fmla="*/ 128587 w 13686738"/>
              <a:gd name="connsiteY275" fmla="*/ 7915275 h 9929812"/>
              <a:gd name="connsiteX276" fmla="*/ 100012 w 13686738"/>
              <a:gd name="connsiteY276" fmla="*/ 7829550 h 9929812"/>
              <a:gd name="connsiteX277" fmla="*/ 71437 w 13686738"/>
              <a:gd name="connsiteY277" fmla="*/ 7686675 h 9929812"/>
              <a:gd name="connsiteX278" fmla="*/ 28575 w 13686738"/>
              <a:gd name="connsiteY278" fmla="*/ 7515225 h 9929812"/>
              <a:gd name="connsiteX279" fmla="*/ 0 w 13686738"/>
              <a:gd name="connsiteY279" fmla="*/ 7358062 h 9929812"/>
              <a:gd name="connsiteX280" fmla="*/ 28575 w 13686738"/>
              <a:gd name="connsiteY280" fmla="*/ 6700837 h 9929812"/>
              <a:gd name="connsiteX281" fmla="*/ 100012 w 13686738"/>
              <a:gd name="connsiteY281" fmla="*/ 6557962 h 9929812"/>
              <a:gd name="connsiteX282" fmla="*/ 171450 w 13686738"/>
              <a:gd name="connsiteY282" fmla="*/ 6443662 h 9929812"/>
              <a:gd name="connsiteX283" fmla="*/ 228600 w 13686738"/>
              <a:gd name="connsiteY283" fmla="*/ 6329362 h 9929812"/>
              <a:gd name="connsiteX284" fmla="*/ 285750 w 13686738"/>
              <a:gd name="connsiteY284" fmla="*/ 6129337 h 9929812"/>
              <a:gd name="connsiteX285" fmla="*/ 328613 w 13686738"/>
              <a:gd name="connsiteY285" fmla="*/ 5715000 h 9929812"/>
              <a:gd name="connsiteX286" fmla="*/ 357188 w 13686738"/>
              <a:gd name="connsiteY286" fmla="*/ 5657850 h 9929812"/>
              <a:gd name="connsiteX287" fmla="*/ 428625 w 13686738"/>
              <a:gd name="connsiteY287" fmla="*/ 5514975 h 9929812"/>
              <a:gd name="connsiteX288" fmla="*/ 442913 w 13686738"/>
              <a:gd name="connsiteY288" fmla="*/ 5472112 h 9929812"/>
              <a:gd name="connsiteX289" fmla="*/ 500063 w 13686738"/>
              <a:gd name="connsiteY289" fmla="*/ 5386387 h 9929812"/>
              <a:gd name="connsiteX290" fmla="*/ 528638 w 13686738"/>
              <a:gd name="connsiteY290" fmla="*/ 5300662 h 9929812"/>
              <a:gd name="connsiteX291" fmla="*/ 585788 w 13686738"/>
              <a:gd name="connsiteY291" fmla="*/ 5186362 h 9929812"/>
              <a:gd name="connsiteX292" fmla="*/ 614363 w 13686738"/>
              <a:gd name="connsiteY292" fmla="*/ 5029200 h 9929812"/>
              <a:gd name="connsiteX293" fmla="*/ 585788 w 13686738"/>
              <a:gd name="connsiteY293" fmla="*/ 4743450 h 9929812"/>
              <a:gd name="connsiteX294" fmla="*/ 485775 w 13686738"/>
              <a:gd name="connsiteY294" fmla="*/ 4643437 h 9929812"/>
              <a:gd name="connsiteX295" fmla="*/ 414338 w 13686738"/>
              <a:gd name="connsiteY295" fmla="*/ 4572000 h 9929812"/>
              <a:gd name="connsiteX296" fmla="*/ 314325 w 13686738"/>
              <a:gd name="connsiteY296" fmla="*/ 4500562 h 9929812"/>
              <a:gd name="connsiteX297" fmla="*/ 285750 w 13686738"/>
              <a:gd name="connsiteY297" fmla="*/ 4457700 h 9929812"/>
              <a:gd name="connsiteX298" fmla="*/ 314325 w 13686738"/>
              <a:gd name="connsiteY298" fmla="*/ 4014787 h 9929812"/>
              <a:gd name="connsiteX299" fmla="*/ 342900 w 13686738"/>
              <a:gd name="connsiteY299" fmla="*/ 3843337 h 9929812"/>
              <a:gd name="connsiteX300" fmla="*/ 400050 w 13686738"/>
              <a:gd name="connsiteY300" fmla="*/ 3586162 h 9929812"/>
              <a:gd name="connsiteX301" fmla="*/ 371475 w 13686738"/>
              <a:gd name="connsiteY301" fmla="*/ 3314700 h 9929812"/>
              <a:gd name="connsiteX302" fmla="*/ 385763 w 13686738"/>
              <a:gd name="connsiteY302" fmla="*/ 2957512 h 9929812"/>
              <a:gd name="connsiteX303" fmla="*/ 342900 w 13686738"/>
              <a:gd name="connsiteY303" fmla="*/ 2928937 h 9929812"/>
              <a:gd name="connsiteX304" fmla="*/ 314325 w 13686738"/>
              <a:gd name="connsiteY304" fmla="*/ 2857500 h 9929812"/>
              <a:gd name="connsiteX305" fmla="*/ 285750 w 13686738"/>
              <a:gd name="connsiteY305" fmla="*/ 2786062 h 9929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</a:cxnLst>
            <a:rect l="l" t="t" r="r" b="b"/>
            <a:pathLst>
              <a:path w="13686738" h="9929812">
                <a:moveTo>
                  <a:pt x="242888" y="2700337"/>
                </a:moveTo>
                <a:cubicBezTo>
                  <a:pt x="261938" y="2728912"/>
                  <a:pt x="269321" y="2770703"/>
                  <a:pt x="300038" y="2786062"/>
                </a:cubicBezTo>
                <a:cubicBezTo>
                  <a:pt x="361028" y="2816557"/>
                  <a:pt x="433199" y="2815552"/>
                  <a:pt x="500063" y="2828925"/>
                </a:cubicBezTo>
                <a:cubicBezTo>
                  <a:pt x="563448" y="2841602"/>
                  <a:pt x="763510" y="2868601"/>
                  <a:pt x="785813" y="2871787"/>
                </a:cubicBezTo>
                <a:cubicBezTo>
                  <a:pt x="842963" y="2867025"/>
                  <a:pt x="932520" y="2909236"/>
                  <a:pt x="957263" y="2857500"/>
                </a:cubicBezTo>
                <a:cubicBezTo>
                  <a:pt x="1002515" y="2762881"/>
                  <a:pt x="950448" y="2647792"/>
                  <a:pt x="942975" y="2543175"/>
                </a:cubicBezTo>
                <a:cubicBezTo>
                  <a:pt x="940911" y="2514279"/>
                  <a:pt x="937012" y="2485197"/>
                  <a:pt x="928688" y="2457450"/>
                </a:cubicBezTo>
                <a:cubicBezTo>
                  <a:pt x="922568" y="2437050"/>
                  <a:pt x="908763" y="2419763"/>
                  <a:pt x="900113" y="2400300"/>
                </a:cubicBezTo>
                <a:cubicBezTo>
                  <a:pt x="889697" y="2376863"/>
                  <a:pt x="878908" y="2353427"/>
                  <a:pt x="871538" y="2328862"/>
                </a:cubicBezTo>
                <a:cubicBezTo>
                  <a:pt x="860390" y="2291701"/>
                  <a:pt x="850719" y="2206602"/>
                  <a:pt x="842963" y="2171700"/>
                </a:cubicBezTo>
                <a:cubicBezTo>
                  <a:pt x="839696" y="2156998"/>
                  <a:pt x="832812" y="2143318"/>
                  <a:pt x="828675" y="2128837"/>
                </a:cubicBezTo>
                <a:cubicBezTo>
                  <a:pt x="823281" y="2109956"/>
                  <a:pt x="818239" y="2090942"/>
                  <a:pt x="814388" y="2071687"/>
                </a:cubicBezTo>
                <a:cubicBezTo>
                  <a:pt x="808707" y="2043280"/>
                  <a:pt x="806384" y="2014241"/>
                  <a:pt x="800100" y="1985962"/>
                </a:cubicBezTo>
                <a:cubicBezTo>
                  <a:pt x="792814" y="1953174"/>
                  <a:pt x="773123" y="1913748"/>
                  <a:pt x="757238" y="1885950"/>
                </a:cubicBezTo>
                <a:cubicBezTo>
                  <a:pt x="748719" y="1871041"/>
                  <a:pt x="736342" y="1858446"/>
                  <a:pt x="728663" y="1843087"/>
                </a:cubicBezTo>
                <a:cubicBezTo>
                  <a:pt x="721928" y="1829617"/>
                  <a:pt x="719138" y="1814512"/>
                  <a:pt x="714375" y="1800225"/>
                </a:cubicBezTo>
                <a:cubicBezTo>
                  <a:pt x="732397" y="1259581"/>
                  <a:pt x="648987" y="1501940"/>
                  <a:pt x="757238" y="1328737"/>
                </a:cubicBezTo>
                <a:cubicBezTo>
                  <a:pt x="771956" y="1305188"/>
                  <a:pt x="785813" y="1281112"/>
                  <a:pt x="800100" y="1257300"/>
                </a:cubicBezTo>
                <a:cubicBezTo>
                  <a:pt x="826370" y="1073412"/>
                  <a:pt x="813209" y="1080342"/>
                  <a:pt x="871538" y="928687"/>
                </a:cubicBezTo>
                <a:cubicBezTo>
                  <a:pt x="886950" y="888616"/>
                  <a:pt x="906112" y="853250"/>
                  <a:pt x="942975" y="828675"/>
                </a:cubicBezTo>
                <a:cubicBezTo>
                  <a:pt x="955275" y="820475"/>
                  <a:pt x="1035363" y="802006"/>
                  <a:pt x="1042988" y="800100"/>
                </a:cubicBezTo>
                <a:cubicBezTo>
                  <a:pt x="1103448" y="769870"/>
                  <a:pt x="1140675" y="744522"/>
                  <a:pt x="1200150" y="728662"/>
                </a:cubicBezTo>
                <a:cubicBezTo>
                  <a:pt x="1257070" y="713483"/>
                  <a:pt x="1313493" y="695485"/>
                  <a:pt x="1371600" y="685800"/>
                </a:cubicBezTo>
                <a:cubicBezTo>
                  <a:pt x="1472181" y="669036"/>
                  <a:pt x="1429842" y="680672"/>
                  <a:pt x="1500188" y="657225"/>
                </a:cubicBezTo>
                <a:cubicBezTo>
                  <a:pt x="1514475" y="638175"/>
                  <a:pt x="1524970" y="615572"/>
                  <a:pt x="1543050" y="600075"/>
                </a:cubicBezTo>
                <a:cubicBezTo>
                  <a:pt x="1559221" y="586214"/>
                  <a:pt x="1582139" y="582788"/>
                  <a:pt x="1600200" y="571500"/>
                </a:cubicBezTo>
                <a:cubicBezTo>
                  <a:pt x="1620393" y="558879"/>
                  <a:pt x="1637157" y="541258"/>
                  <a:pt x="1657350" y="528637"/>
                </a:cubicBezTo>
                <a:cubicBezTo>
                  <a:pt x="1697706" y="503415"/>
                  <a:pt x="1715695" y="499664"/>
                  <a:pt x="1757363" y="485775"/>
                </a:cubicBezTo>
                <a:cubicBezTo>
                  <a:pt x="1776413" y="466725"/>
                  <a:pt x="1792960" y="444789"/>
                  <a:pt x="1814513" y="428625"/>
                </a:cubicBezTo>
                <a:cubicBezTo>
                  <a:pt x="1831552" y="415846"/>
                  <a:pt x="1853171" y="410617"/>
                  <a:pt x="1871663" y="400050"/>
                </a:cubicBezTo>
                <a:cubicBezTo>
                  <a:pt x="1886572" y="391531"/>
                  <a:pt x="1898582" y="377852"/>
                  <a:pt x="1914525" y="371475"/>
                </a:cubicBezTo>
                <a:cubicBezTo>
                  <a:pt x="1946717" y="358598"/>
                  <a:pt x="1980610" y="350043"/>
                  <a:pt x="2014538" y="342900"/>
                </a:cubicBezTo>
                <a:cubicBezTo>
                  <a:pt x="2198184" y="304238"/>
                  <a:pt x="2235564" y="311571"/>
                  <a:pt x="2443163" y="300037"/>
                </a:cubicBezTo>
                <a:cubicBezTo>
                  <a:pt x="2932159" y="137042"/>
                  <a:pt x="2507986" y="273258"/>
                  <a:pt x="3900488" y="300037"/>
                </a:cubicBezTo>
                <a:cubicBezTo>
                  <a:pt x="3924767" y="300504"/>
                  <a:pt x="3948033" y="309981"/>
                  <a:pt x="3971925" y="314325"/>
                </a:cubicBezTo>
                <a:cubicBezTo>
                  <a:pt x="4000427" y="319507"/>
                  <a:pt x="4029075" y="323850"/>
                  <a:pt x="4057650" y="328612"/>
                </a:cubicBezTo>
                <a:cubicBezTo>
                  <a:pt x="4138611" y="450056"/>
                  <a:pt x="4005265" y="261940"/>
                  <a:pt x="4171950" y="428625"/>
                </a:cubicBezTo>
                <a:cubicBezTo>
                  <a:pt x="4239749" y="496424"/>
                  <a:pt x="4203542" y="477256"/>
                  <a:pt x="4271963" y="500062"/>
                </a:cubicBezTo>
                <a:cubicBezTo>
                  <a:pt x="4291343" y="514597"/>
                  <a:pt x="4346441" y="557572"/>
                  <a:pt x="4371975" y="571500"/>
                </a:cubicBezTo>
                <a:cubicBezTo>
                  <a:pt x="4409371" y="591898"/>
                  <a:pt x="4486275" y="628650"/>
                  <a:pt x="4486275" y="628650"/>
                </a:cubicBezTo>
                <a:cubicBezTo>
                  <a:pt x="4602015" y="605501"/>
                  <a:pt x="4520668" y="633149"/>
                  <a:pt x="4629150" y="557212"/>
                </a:cubicBezTo>
                <a:cubicBezTo>
                  <a:pt x="4709858" y="500717"/>
                  <a:pt x="4680855" y="532722"/>
                  <a:pt x="4743450" y="485775"/>
                </a:cubicBezTo>
                <a:cubicBezTo>
                  <a:pt x="4767846" y="467478"/>
                  <a:pt x="4788117" y="443228"/>
                  <a:pt x="4814888" y="428625"/>
                </a:cubicBezTo>
                <a:cubicBezTo>
                  <a:pt x="4841331" y="414202"/>
                  <a:pt x="4900613" y="400050"/>
                  <a:pt x="4900613" y="400050"/>
                </a:cubicBezTo>
                <a:cubicBezTo>
                  <a:pt x="4929188" y="381000"/>
                  <a:pt x="4954451" y="355655"/>
                  <a:pt x="4986338" y="342900"/>
                </a:cubicBezTo>
                <a:cubicBezTo>
                  <a:pt x="5010150" y="333375"/>
                  <a:pt x="5035783" y="327520"/>
                  <a:pt x="5057775" y="314325"/>
                </a:cubicBezTo>
                <a:cubicBezTo>
                  <a:pt x="5083924" y="298635"/>
                  <a:pt x="5105400" y="276225"/>
                  <a:pt x="5129213" y="257175"/>
                </a:cubicBezTo>
                <a:cubicBezTo>
                  <a:pt x="5146416" y="222770"/>
                  <a:pt x="5189076" y="131541"/>
                  <a:pt x="5214938" y="114300"/>
                </a:cubicBezTo>
                <a:cubicBezTo>
                  <a:pt x="5229225" y="104775"/>
                  <a:pt x="5241388" y="90775"/>
                  <a:pt x="5257800" y="85725"/>
                </a:cubicBezTo>
                <a:cubicBezTo>
                  <a:pt x="5361190" y="53913"/>
                  <a:pt x="5413463" y="59781"/>
                  <a:pt x="5514975" y="42862"/>
                </a:cubicBezTo>
                <a:cubicBezTo>
                  <a:pt x="5534344" y="39634"/>
                  <a:pt x="5552992" y="32990"/>
                  <a:pt x="5572125" y="28575"/>
                </a:cubicBezTo>
                <a:lnTo>
                  <a:pt x="5700713" y="0"/>
                </a:lnTo>
                <a:lnTo>
                  <a:pt x="6386513" y="14287"/>
                </a:lnTo>
                <a:cubicBezTo>
                  <a:pt x="6406135" y="15042"/>
                  <a:pt x="6424719" y="23408"/>
                  <a:pt x="6443663" y="28575"/>
                </a:cubicBezTo>
                <a:cubicBezTo>
                  <a:pt x="6609696" y="73858"/>
                  <a:pt x="6481343" y="33127"/>
                  <a:pt x="6643688" y="114300"/>
                </a:cubicBezTo>
                <a:cubicBezTo>
                  <a:pt x="6697492" y="141202"/>
                  <a:pt x="6717704" y="143520"/>
                  <a:pt x="6772275" y="157162"/>
                </a:cubicBezTo>
                <a:cubicBezTo>
                  <a:pt x="6829425" y="195262"/>
                  <a:pt x="6880593" y="244405"/>
                  <a:pt x="6943725" y="271462"/>
                </a:cubicBezTo>
                <a:cubicBezTo>
                  <a:pt x="6977063" y="285750"/>
                  <a:pt x="7010920" y="298881"/>
                  <a:pt x="7043738" y="314325"/>
                </a:cubicBezTo>
                <a:cubicBezTo>
                  <a:pt x="7091916" y="336997"/>
                  <a:pt x="7136099" y="368923"/>
                  <a:pt x="7186613" y="385762"/>
                </a:cubicBezTo>
                <a:cubicBezTo>
                  <a:pt x="7287145" y="419274"/>
                  <a:pt x="7163022" y="375653"/>
                  <a:pt x="7286625" y="428625"/>
                </a:cubicBezTo>
                <a:cubicBezTo>
                  <a:pt x="7300468" y="434558"/>
                  <a:pt x="7315726" y="436795"/>
                  <a:pt x="7329488" y="442912"/>
                </a:cubicBezTo>
                <a:cubicBezTo>
                  <a:pt x="7358682" y="455887"/>
                  <a:pt x="7387286" y="470260"/>
                  <a:pt x="7415213" y="485775"/>
                </a:cubicBezTo>
                <a:cubicBezTo>
                  <a:pt x="7430223" y="494114"/>
                  <a:pt x="7442717" y="506671"/>
                  <a:pt x="7458075" y="514350"/>
                </a:cubicBezTo>
                <a:cubicBezTo>
                  <a:pt x="7508756" y="539690"/>
                  <a:pt x="7594966" y="567510"/>
                  <a:pt x="7643813" y="600075"/>
                </a:cubicBezTo>
                <a:cubicBezTo>
                  <a:pt x="7660625" y="611283"/>
                  <a:pt x="7672388" y="628650"/>
                  <a:pt x="7686675" y="642937"/>
                </a:cubicBezTo>
                <a:lnTo>
                  <a:pt x="8143875" y="628650"/>
                </a:lnTo>
                <a:cubicBezTo>
                  <a:pt x="8182224" y="626733"/>
                  <a:pt x="8219784" y="613700"/>
                  <a:pt x="8258175" y="614362"/>
                </a:cubicBezTo>
                <a:cubicBezTo>
                  <a:pt x="8496455" y="618470"/>
                  <a:pt x="8734425" y="633412"/>
                  <a:pt x="8972550" y="642937"/>
                </a:cubicBezTo>
                <a:cubicBezTo>
                  <a:pt x="9020914" y="648983"/>
                  <a:pt x="9125594" y="654480"/>
                  <a:pt x="9172575" y="685800"/>
                </a:cubicBezTo>
                <a:cubicBezTo>
                  <a:pt x="9192388" y="699009"/>
                  <a:pt x="9198600" y="726112"/>
                  <a:pt x="9215438" y="742950"/>
                </a:cubicBezTo>
                <a:cubicBezTo>
                  <a:pt x="9227580" y="755092"/>
                  <a:pt x="9244013" y="762000"/>
                  <a:pt x="9258300" y="771525"/>
                </a:cubicBezTo>
                <a:cubicBezTo>
                  <a:pt x="9267825" y="790575"/>
                  <a:pt x="9274661" y="811227"/>
                  <a:pt x="9286875" y="828675"/>
                </a:cubicBezTo>
                <a:cubicBezTo>
                  <a:pt x="9343954" y="910216"/>
                  <a:pt x="9371237" y="911673"/>
                  <a:pt x="9415463" y="1000125"/>
                </a:cubicBezTo>
                <a:cubicBezTo>
                  <a:pt x="9424988" y="1019175"/>
                  <a:pt x="9435648" y="1037699"/>
                  <a:pt x="9444038" y="1057275"/>
                </a:cubicBezTo>
                <a:cubicBezTo>
                  <a:pt x="9468735" y="1114902"/>
                  <a:pt x="9460245" y="1159207"/>
                  <a:pt x="9515475" y="1214437"/>
                </a:cubicBezTo>
                <a:cubicBezTo>
                  <a:pt x="9561510" y="1260472"/>
                  <a:pt x="9592784" y="1287539"/>
                  <a:pt x="9629775" y="1343025"/>
                </a:cubicBezTo>
                <a:cubicBezTo>
                  <a:pt x="9641589" y="1360746"/>
                  <a:pt x="9644325" y="1384146"/>
                  <a:pt x="9658350" y="1400175"/>
                </a:cubicBezTo>
                <a:cubicBezTo>
                  <a:pt x="9678431" y="1423125"/>
                  <a:pt x="9705126" y="1439389"/>
                  <a:pt x="9729788" y="1457325"/>
                </a:cubicBezTo>
                <a:cubicBezTo>
                  <a:pt x="9778364" y="1492653"/>
                  <a:pt x="9818825" y="1519977"/>
                  <a:pt x="9872663" y="1543050"/>
                </a:cubicBezTo>
                <a:cubicBezTo>
                  <a:pt x="9953249" y="1577586"/>
                  <a:pt x="9876017" y="1535378"/>
                  <a:pt x="9972675" y="1571625"/>
                </a:cubicBezTo>
                <a:cubicBezTo>
                  <a:pt x="9992617" y="1579103"/>
                  <a:pt x="10011333" y="1589633"/>
                  <a:pt x="10029825" y="1600200"/>
                </a:cubicBezTo>
                <a:cubicBezTo>
                  <a:pt x="10044734" y="1608719"/>
                  <a:pt x="10056610" y="1622746"/>
                  <a:pt x="10072688" y="1628775"/>
                </a:cubicBezTo>
                <a:cubicBezTo>
                  <a:pt x="10095426" y="1637302"/>
                  <a:pt x="10120566" y="1637172"/>
                  <a:pt x="10144125" y="1643062"/>
                </a:cubicBezTo>
                <a:cubicBezTo>
                  <a:pt x="10158736" y="1646715"/>
                  <a:pt x="10172886" y="1652062"/>
                  <a:pt x="10186988" y="1657350"/>
                </a:cubicBezTo>
                <a:cubicBezTo>
                  <a:pt x="10211002" y="1666355"/>
                  <a:pt x="10233435" y="1680158"/>
                  <a:pt x="10258425" y="1685925"/>
                </a:cubicBezTo>
                <a:cubicBezTo>
                  <a:pt x="10295838" y="1694559"/>
                  <a:pt x="10334625" y="1695450"/>
                  <a:pt x="10372725" y="1700212"/>
                </a:cubicBezTo>
                <a:cubicBezTo>
                  <a:pt x="10460362" y="1735267"/>
                  <a:pt x="10432549" y="1719743"/>
                  <a:pt x="10515600" y="1771650"/>
                </a:cubicBezTo>
                <a:cubicBezTo>
                  <a:pt x="10530161" y="1780751"/>
                  <a:pt x="10545425" y="1789050"/>
                  <a:pt x="10558463" y="1800225"/>
                </a:cubicBezTo>
                <a:cubicBezTo>
                  <a:pt x="10610255" y="1844618"/>
                  <a:pt x="10619067" y="1861981"/>
                  <a:pt x="10658475" y="1914525"/>
                </a:cubicBezTo>
                <a:cubicBezTo>
                  <a:pt x="10691983" y="2048552"/>
                  <a:pt x="10645004" y="1884216"/>
                  <a:pt x="10715625" y="2043112"/>
                </a:cubicBezTo>
                <a:cubicBezTo>
                  <a:pt x="10723600" y="2061056"/>
                  <a:pt x="10723018" y="2081876"/>
                  <a:pt x="10729913" y="2100262"/>
                </a:cubicBezTo>
                <a:cubicBezTo>
                  <a:pt x="10804593" y="2299407"/>
                  <a:pt x="10708871" y="1994274"/>
                  <a:pt x="10787063" y="2228850"/>
                </a:cubicBezTo>
                <a:cubicBezTo>
                  <a:pt x="10834799" y="2372057"/>
                  <a:pt x="10800091" y="2280964"/>
                  <a:pt x="10829925" y="2400300"/>
                </a:cubicBezTo>
                <a:cubicBezTo>
                  <a:pt x="10833578" y="2414911"/>
                  <a:pt x="10840560" y="2428551"/>
                  <a:pt x="10844213" y="2443162"/>
                </a:cubicBezTo>
                <a:cubicBezTo>
                  <a:pt x="10850103" y="2466721"/>
                  <a:pt x="10851829" y="2491250"/>
                  <a:pt x="10858500" y="2514600"/>
                </a:cubicBezTo>
                <a:cubicBezTo>
                  <a:pt x="10870912" y="2558043"/>
                  <a:pt x="10887075" y="2600325"/>
                  <a:pt x="10901363" y="2643187"/>
                </a:cubicBezTo>
                <a:cubicBezTo>
                  <a:pt x="10910888" y="2671762"/>
                  <a:pt x="10924031" y="2699376"/>
                  <a:pt x="10929938" y="2728912"/>
                </a:cubicBezTo>
                <a:cubicBezTo>
                  <a:pt x="10934700" y="2752725"/>
                  <a:pt x="10932177" y="2779265"/>
                  <a:pt x="10944225" y="2800350"/>
                </a:cubicBezTo>
                <a:cubicBezTo>
                  <a:pt x="10952744" y="2815259"/>
                  <a:pt x="10973115" y="2818944"/>
                  <a:pt x="10987088" y="2828925"/>
                </a:cubicBezTo>
                <a:cubicBezTo>
                  <a:pt x="11006465" y="2842766"/>
                  <a:pt x="11024425" y="2858578"/>
                  <a:pt x="11044238" y="2871787"/>
                </a:cubicBezTo>
                <a:cubicBezTo>
                  <a:pt x="11085258" y="2899134"/>
                  <a:pt x="11193524" y="2959650"/>
                  <a:pt x="11229975" y="2971800"/>
                </a:cubicBezTo>
                <a:lnTo>
                  <a:pt x="11272838" y="2986087"/>
                </a:lnTo>
                <a:cubicBezTo>
                  <a:pt x="11311500" y="3011862"/>
                  <a:pt x="11327531" y="3025110"/>
                  <a:pt x="11372850" y="3043237"/>
                </a:cubicBezTo>
                <a:cubicBezTo>
                  <a:pt x="11400816" y="3054424"/>
                  <a:pt x="11431634" y="3058342"/>
                  <a:pt x="11458575" y="3071812"/>
                </a:cubicBezTo>
                <a:cubicBezTo>
                  <a:pt x="11489292" y="3087171"/>
                  <a:pt x="11515725" y="3109912"/>
                  <a:pt x="11544300" y="3128962"/>
                </a:cubicBezTo>
                <a:lnTo>
                  <a:pt x="11587163" y="3157537"/>
                </a:lnTo>
                <a:cubicBezTo>
                  <a:pt x="11601450" y="3167062"/>
                  <a:pt x="11613366" y="3181947"/>
                  <a:pt x="11630025" y="3186112"/>
                </a:cubicBezTo>
                <a:lnTo>
                  <a:pt x="11687175" y="3200400"/>
                </a:lnTo>
                <a:cubicBezTo>
                  <a:pt x="11721096" y="3223013"/>
                  <a:pt x="11756177" y="3245256"/>
                  <a:pt x="11787188" y="3271837"/>
                </a:cubicBezTo>
                <a:cubicBezTo>
                  <a:pt x="11802529" y="3284987"/>
                  <a:pt x="11813608" y="3302956"/>
                  <a:pt x="11830050" y="3314700"/>
                </a:cubicBezTo>
                <a:cubicBezTo>
                  <a:pt x="11847381" y="3327080"/>
                  <a:pt x="11868150" y="3333750"/>
                  <a:pt x="11887200" y="3343275"/>
                </a:cubicBezTo>
                <a:cubicBezTo>
                  <a:pt x="11915877" y="3429303"/>
                  <a:pt x="11885360" y="3355109"/>
                  <a:pt x="11972925" y="3471862"/>
                </a:cubicBezTo>
                <a:cubicBezTo>
                  <a:pt x="12007805" y="3518369"/>
                  <a:pt x="12035387" y="3570358"/>
                  <a:pt x="12072938" y="3614737"/>
                </a:cubicBezTo>
                <a:cubicBezTo>
                  <a:pt x="12110114" y="3658672"/>
                  <a:pt x="12169877" y="3671230"/>
                  <a:pt x="12215813" y="3700462"/>
                </a:cubicBezTo>
                <a:cubicBezTo>
                  <a:pt x="12241540" y="3716834"/>
                  <a:pt x="12259975" y="3743974"/>
                  <a:pt x="12287250" y="3757612"/>
                </a:cubicBezTo>
                <a:cubicBezTo>
                  <a:pt x="12318261" y="3773118"/>
                  <a:pt x="12354125" y="3775991"/>
                  <a:pt x="12387263" y="3786187"/>
                </a:cubicBezTo>
                <a:cubicBezTo>
                  <a:pt x="12416052" y="3795045"/>
                  <a:pt x="12444413" y="3805237"/>
                  <a:pt x="12472988" y="3814762"/>
                </a:cubicBezTo>
                <a:cubicBezTo>
                  <a:pt x="12487275" y="3824287"/>
                  <a:pt x="12500067" y="3836573"/>
                  <a:pt x="12515850" y="3843337"/>
                </a:cubicBezTo>
                <a:cubicBezTo>
                  <a:pt x="12533899" y="3851072"/>
                  <a:pt x="12554119" y="3852231"/>
                  <a:pt x="12573000" y="3857625"/>
                </a:cubicBezTo>
                <a:cubicBezTo>
                  <a:pt x="12587481" y="3861762"/>
                  <a:pt x="12601575" y="3867150"/>
                  <a:pt x="12615863" y="3871912"/>
                </a:cubicBezTo>
                <a:cubicBezTo>
                  <a:pt x="12722280" y="3942858"/>
                  <a:pt x="12591579" y="3851676"/>
                  <a:pt x="12701588" y="3943350"/>
                </a:cubicBezTo>
                <a:cubicBezTo>
                  <a:pt x="12714779" y="3954343"/>
                  <a:pt x="12730163" y="3962400"/>
                  <a:pt x="12744450" y="3971925"/>
                </a:cubicBezTo>
                <a:cubicBezTo>
                  <a:pt x="12773025" y="4014787"/>
                  <a:pt x="12793749" y="4064086"/>
                  <a:pt x="12830175" y="4100512"/>
                </a:cubicBezTo>
                <a:cubicBezTo>
                  <a:pt x="12849225" y="4119562"/>
                  <a:pt x="12870078" y="4136966"/>
                  <a:pt x="12887325" y="4157662"/>
                </a:cubicBezTo>
                <a:cubicBezTo>
                  <a:pt x="12917814" y="4194249"/>
                  <a:pt x="12939374" y="4238286"/>
                  <a:pt x="12973050" y="4271962"/>
                </a:cubicBezTo>
                <a:cubicBezTo>
                  <a:pt x="12987338" y="4286250"/>
                  <a:pt x="13002978" y="4299303"/>
                  <a:pt x="13015913" y="4314825"/>
                </a:cubicBezTo>
                <a:cubicBezTo>
                  <a:pt x="13075444" y="4386262"/>
                  <a:pt x="13008769" y="4333874"/>
                  <a:pt x="13087350" y="4386262"/>
                </a:cubicBezTo>
                <a:cubicBezTo>
                  <a:pt x="13231787" y="4602918"/>
                  <a:pt x="13075454" y="4380561"/>
                  <a:pt x="13187363" y="4514850"/>
                </a:cubicBezTo>
                <a:cubicBezTo>
                  <a:pt x="13198356" y="4528041"/>
                  <a:pt x="13204945" y="4544521"/>
                  <a:pt x="13215938" y="4557712"/>
                </a:cubicBezTo>
                <a:cubicBezTo>
                  <a:pt x="13228873" y="4573234"/>
                  <a:pt x="13247952" y="4583528"/>
                  <a:pt x="13258800" y="4600575"/>
                </a:cubicBezTo>
                <a:cubicBezTo>
                  <a:pt x="13281669" y="4636513"/>
                  <a:pt x="13296900" y="4676775"/>
                  <a:pt x="13315950" y="4714875"/>
                </a:cubicBezTo>
                <a:cubicBezTo>
                  <a:pt x="13330238" y="4743450"/>
                  <a:pt x="13348710" y="4770291"/>
                  <a:pt x="13358813" y="4800600"/>
                </a:cubicBezTo>
                <a:cubicBezTo>
                  <a:pt x="13363575" y="4814887"/>
                  <a:pt x="13366365" y="4829992"/>
                  <a:pt x="13373100" y="4843462"/>
                </a:cubicBezTo>
                <a:cubicBezTo>
                  <a:pt x="13385519" y="4868300"/>
                  <a:pt x="13404472" y="4889619"/>
                  <a:pt x="13415963" y="4914900"/>
                </a:cubicBezTo>
                <a:cubicBezTo>
                  <a:pt x="13445679" y="4980276"/>
                  <a:pt x="13440537" y="4996814"/>
                  <a:pt x="13458825" y="5057775"/>
                </a:cubicBezTo>
                <a:cubicBezTo>
                  <a:pt x="13467480" y="5086625"/>
                  <a:pt x="13473930" y="5116559"/>
                  <a:pt x="13487400" y="5143500"/>
                </a:cubicBezTo>
                <a:cubicBezTo>
                  <a:pt x="13496925" y="5162550"/>
                  <a:pt x="13508696" y="5180634"/>
                  <a:pt x="13515975" y="5200650"/>
                </a:cubicBezTo>
                <a:cubicBezTo>
                  <a:pt x="13527824" y="5233234"/>
                  <a:pt x="13534354" y="5267524"/>
                  <a:pt x="13544550" y="5300662"/>
                </a:cubicBezTo>
                <a:cubicBezTo>
                  <a:pt x="13553408" y="5329451"/>
                  <a:pt x="13564470" y="5357537"/>
                  <a:pt x="13573125" y="5386387"/>
                </a:cubicBezTo>
                <a:cubicBezTo>
                  <a:pt x="13592306" y="5450322"/>
                  <a:pt x="13584905" y="5459324"/>
                  <a:pt x="13615988" y="5529262"/>
                </a:cubicBezTo>
                <a:cubicBezTo>
                  <a:pt x="13622962" y="5544954"/>
                  <a:pt x="13635038" y="5557837"/>
                  <a:pt x="13644563" y="5572125"/>
                </a:cubicBezTo>
                <a:cubicBezTo>
                  <a:pt x="13718385" y="5867411"/>
                  <a:pt x="13680025" y="5666904"/>
                  <a:pt x="13644563" y="6257925"/>
                </a:cubicBezTo>
                <a:cubicBezTo>
                  <a:pt x="13641696" y="6305702"/>
                  <a:pt x="13637044" y="6353418"/>
                  <a:pt x="13630275" y="6400800"/>
                </a:cubicBezTo>
                <a:cubicBezTo>
                  <a:pt x="13627498" y="6420239"/>
                  <a:pt x="13621630" y="6439142"/>
                  <a:pt x="13615988" y="6457950"/>
                </a:cubicBezTo>
                <a:cubicBezTo>
                  <a:pt x="13589506" y="6546224"/>
                  <a:pt x="13594641" y="6529219"/>
                  <a:pt x="13558838" y="6600825"/>
                </a:cubicBezTo>
                <a:cubicBezTo>
                  <a:pt x="13554075" y="6657975"/>
                  <a:pt x="13551663" y="6715370"/>
                  <a:pt x="13544550" y="6772275"/>
                </a:cubicBezTo>
                <a:cubicBezTo>
                  <a:pt x="13542114" y="6791760"/>
                  <a:pt x="13534377" y="6810225"/>
                  <a:pt x="13530263" y="6829425"/>
                </a:cubicBezTo>
                <a:cubicBezTo>
                  <a:pt x="13520087" y="6876915"/>
                  <a:pt x="13511213" y="6924675"/>
                  <a:pt x="13501688" y="6972300"/>
                </a:cubicBezTo>
                <a:cubicBezTo>
                  <a:pt x="13496925" y="7034212"/>
                  <a:pt x="13495102" y="7096421"/>
                  <a:pt x="13487400" y="7158037"/>
                </a:cubicBezTo>
                <a:cubicBezTo>
                  <a:pt x="13485532" y="7172981"/>
                  <a:pt x="13475807" y="7186082"/>
                  <a:pt x="13473113" y="7200900"/>
                </a:cubicBezTo>
                <a:cubicBezTo>
                  <a:pt x="13466244" y="7238677"/>
                  <a:pt x="13463226" y="7277057"/>
                  <a:pt x="13458825" y="7315200"/>
                </a:cubicBezTo>
                <a:cubicBezTo>
                  <a:pt x="13448938" y="7400884"/>
                  <a:pt x="13439775" y="7486650"/>
                  <a:pt x="13430250" y="7572375"/>
                </a:cubicBezTo>
                <a:cubicBezTo>
                  <a:pt x="13439775" y="7681912"/>
                  <a:pt x="13456896" y="7791053"/>
                  <a:pt x="13458825" y="7900987"/>
                </a:cubicBezTo>
                <a:cubicBezTo>
                  <a:pt x="13461667" y="8062957"/>
                  <a:pt x="13452243" y="8224950"/>
                  <a:pt x="13444538" y="8386762"/>
                </a:cubicBezTo>
                <a:cubicBezTo>
                  <a:pt x="13442067" y="8438643"/>
                  <a:pt x="13415212" y="8603326"/>
                  <a:pt x="13401675" y="8643937"/>
                </a:cubicBezTo>
                <a:lnTo>
                  <a:pt x="13358813" y="8772525"/>
                </a:lnTo>
                <a:cubicBezTo>
                  <a:pt x="13354051" y="8786812"/>
                  <a:pt x="13355174" y="8804738"/>
                  <a:pt x="13344525" y="8815387"/>
                </a:cubicBezTo>
                <a:cubicBezTo>
                  <a:pt x="13330238" y="8829675"/>
                  <a:pt x="13314598" y="8842728"/>
                  <a:pt x="13301663" y="8858250"/>
                </a:cubicBezTo>
                <a:cubicBezTo>
                  <a:pt x="13290670" y="8871441"/>
                  <a:pt x="13286497" y="8890385"/>
                  <a:pt x="13273088" y="8901112"/>
                </a:cubicBezTo>
                <a:cubicBezTo>
                  <a:pt x="13261328" y="8910520"/>
                  <a:pt x="13244755" y="8911437"/>
                  <a:pt x="13230225" y="8915400"/>
                </a:cubicBezTo>
                <a:cubicBezTo>
                  <a:pt x="12823357" y="9026365"/>
                  <a:pt x="13382282" y="8867873"/>
                  <a:pt x="13015913" y="8972550"/>
                </a:cubicBezTo>
                <a:cubicBezTo>
                  <a:pt x="12892088" y="8963025"/>
                  <a:pt x="12767464" y="8960944"/>
                  <a:pt x="12644438" y="8943975"/>
                </a:cubicBezTo>
                <a:cubicBezTo>
                  <a:pt x="12627427" y="8941629"/>
                  <a:pt x="12615548" y="8925381"/>
                  <a:pt x="12601575" y="8915400"/>
                </a:cubicBezTo>
                <a:cubicBezTo>
                  <a:pt x="12582198" y="8901559"/>
                  <a:pt x="12564705" y="8885017"/>
                  <a:pt x="12544425" y="8872537"/>
                </a:cubicBezTo>
                <a:cubicBezTo>
                  <a:pt x="12234103" y="8681569"/>
                  <a:pt x="12594686" y="8931419"/>
                  <a:pt x="12301538" y="8701087"/>
                </a:cubicBezTo>
                <a:cubicBezTo>
                  <a:pt x="12274534" y="8679869"/>
                  <a:pt x="12242196" y="8665923"/>
                  <a:pt x="12215813" y="8643937"/>
                </a:cubicBezTo>
                <a:cubicBezTo>
                  <a:pt x="12184768" y="8618066"/>
                  <a:pt x="12160500" y="8584823"/>
                  <a:pt x="12130088" y="8558212"/>
                </a:cubicBezTo>
                <a:cubicBezTo>
                  <a:pt x="11975830" y="8423236"/>
                  <a:pt x="12034821" y="8476806"/>
                  <a:pt x="11915775" y="8401050"/>
                </a:cubicBezTo>
                <a:cubicBezTo>
                  <a:pt x="11886801" y="8382612"/>
                  <a:pt x="11860767" y="8359259"/>
                  <a:pt x="11830050" y="8343900"/>
                </a:cubicBezTo>
                <a:cubicBezTo>
                  <a:pt x="11791950" y="8324850"/>
                  <a:pt x="11754903" y="8303530"/>
                  <a:pt x="11715750" y="8286750"/>
                </a:cubicBezTo>
                <a:cubicBezTo>
                  <a:pt x="11688065" y="8274885"/>
                  <a:pt x="11658332" y="8268469"/>
                  <a:pt x="11630025" y="8258175"/>
                </a:cubicBezTo>
                <a:cubicBezTo>
                  <a:pt x="11605922" y="8249410"/>
                  <a:pt x="11582400" y="8239125"/>
                  <a:pt x="11558588" y="8229600"/>
                </a:cubicBezTo>
                <a:cubicBezTo>
                  <a:pt x="11397828" y="8249695"/>
                  <a:pt x="11353606" y="8196652"/>
                  <a:pt x="11301413" y="8301037"/>
                </a:cubicBezTo>
                <a:cubicBezTo>
                  <a:pt x="11294678" y="8314508"/>
                  <a:pt x="11291888" y="8329612"/>
                  <a:pt x="11287125" y="8343900"/>
                </a:cubicBezTo>
                <a:cubicBezTo>
                  <a:pt x="11291888" y="8415337"/>
                  <a:pt x="11287372" y="8488006"/>
                  <a:pt x="11301413" y="8558212"/>
                </a:cubicBezTo>
                <a:cubicBezTo>
                  <a:pt x="11303875" y="8570524"/>
                  <a:pt x="11359314" y="8652209"/>
                  <a:pt x="11372850" y="8672512"/>
                </a:cubicBezTo>
                <a:cubicBezTo>
                  <a:pt x="11377613" y="8696325"/>
                  <a:pt x="11380467" y="8720600"/>
                  <a:pt x="11387138" y="8743950"/>
                </a:cubicBezTo>
                <a:cubicBezTo>
                  <a:pt x="11399550" y="8787392"/>
                  <a:pt x="11430000" y="8872537"/>
                  <a:pt x="11430000" y="8872537"/>
                </a:cubicBezTo>
                <a:cubicBezTo>
                  <a:pt x="11434763" y="8943975"/>
                  <a:pt x="11436793" y="9015647"/>
                  <a:pt x="11444288" y="9086850"/>
                </a:cubicBezTo>
                <a:cubicBezTo>
                  <a:pt x="11449103" y="9132594"/>
                  <a:pt x="11471777" y="9173162"/>
                  <a:pt x="11487150" y="9215437"/>
                </a:cubicBezTo>
                <a:cubicBezTo>
                  <a:pt x="11497444" y="9243744"/>
                  <a:pt x="11503860" y="9273477"/>
                  <a:pt x="11515725" y="9301162"/>
                </a:cubicBezTo>
                <a:cubicBezTo>
                  <a:pt x="11532505" y="9340315"/>
                  <a:pt x="11559404" y="9375051"/>
                  <a:pt x="11572875" y="9415462"/>
                </a:cubicBezTo>
                <a:cubicBezTo>
                  <a:pt x="11593898" y="9478531"/>
                  <a:pt x="11580428" y="9444854"/>
                  <a:pt x="11615738" y="9515475"/>
                </a:cubicBezTo>
                <a:cubicBezTo>
                  <a:pt x="11555506" y="9666055"/>
                  <a:pt x="11628862" y="9518569"/>
                  <a:pt x="11530013" y="9629775"/>
                </a:cubicBezTo>
                <a:cubicBezTo>
                  <a:pt x="11389125" y="9788274"/>
                  <a:pt x="11516781" y="9656501"/>
                  <a:pt x="11458575" y="9758362"/>
                </a:cubicBezTo>
                <a:cubicBezTo>
                  <a:pt x="11446761" y="9779037"/>
                  <a:pt x="11430000" y="9796462"/>
                  <a:pt x="11415713" y="9815512"/>
                </a:cubicBezTo>
                <a:cubicBezTo>
                  <a:pt x="10989314" y="9751553"/>
                  <a:pt x="11259684" y="9822260"/>
                  <a:pt x="11015663" y="9715500"/>
                </a:cubicBezTo>
                <a:cubicBezTo>
                  <a:pt x="10978384" y="9699190"/>
                  <a:pt x="10939734" y="9686180"/>
                  <a:pt x="10901363" y="9672637"/>
                </a:cubicBezTo>
                <a:cubicBezTo>
                  <a:pt x="10858758" y="9657600"/>
                  <a:pt x="10772775" y="9629775"/>
                  <a:pt x="10772775" y="9629775"/>
                </a:cubicBezTo>
                <a:cubicBezTo>
                  <a:pt x="10753725" y="9610725"/>
                  <a:pt x="10738471" y="9586904"/>
                  <a:pt x="10715625" y="9572625"/>
                </a:cubicBezTo>
                <a:cubicBezTo>
                  <a:pt x="10698973" y="9562218"/>
                  <a:pt x="10671744" y="9572812"/>
                  <a:pt x="10658475" y="9558337"/>
                </a:cubicBezTo>
                <a:cubicBezTo>
                  <a:pt x="10616516" y="9512563"/>
                  <a:pt x="10578100" y="9460084"/>
                  <a:pt x="10558463" y="9401175"/>
                </a:cubicBezTo>
                <a:cubicBezTo>
                  <a:pt x="10534866" y="9330386"/>
                  <a:pt x="10504679" y="9233091"/>
                  <a:pt x="10458450" y="9186862"/>
                </a:cubicBezTo>
                <a:cubicBezTo>
                  <a:pt x="10439400" y="9167812"/>
                  <a:pt x="10418833" y="9150167"/>
                  <a:pt x="10401300" y="9129712"/>
                </a:cubicBezTo>
                <a:cubicBezTo>
                  <a:pt x="10370994" y="9094355"/>
                  <a:pt x="10326083" y="8995668"/>
                  <a:pt x="10315575" y="8972550"/>
                </a:cubicBezTo>
                <a:cubicBezTo>
                  <a:pt x="10290909" y="8918284"/>
                  <a:pt x="10310378" y="8934877"/>
                  <a:pt x="10287000" y="8872537"/>
                </a:cubicBezTo>
                <a:cubicBezTo>
                  <a:pt x="10279522" y="8852595"/>
                  <a:pt x="10267950" y="8834437"/>
                  <a:pt x="10258425" y="8815387"/>
                </a:cubicBezTo>
                <a:cubicBezTo>
                  <a:pt x="10224462" y="8628590"/>
                  <a:pt x="10246688" y="8708739"/>
                  <a:pt x="10201275" y="8572500"/>
                </a:cubicBezTo>
                <a:lnTo>
                  <a:pt x="10172700" y="8486775"/>
                </a:lnTo>
                <a:cubicBezTo>
                  <a:pt x="10167938" y="8472487"/>
                  <a:pt x="10166767" y="8456443"/>
                  <a:pt x="10158413" y="8443912"/>
                </a:cubicBezTo>
                <a:cubicBezTo>
                  <a:pt x="10148888" y="8429625"/>
                  <a:pt x="10139819" y="8415023"/>
                  <a:pt x="10129838" y="8401050"/>
                </a:cubicBezTo>
                <a:cubicBezTo>
                  <a:pt x="10115997" y="8381673"/>
                  <a:pt x="10099596" y="8364093"/>
                  <a:pt x="10086975" y="8343900"/>
                </a:cubicBezTo>
                <a:cubicBezTo>
                  <a:pt x="10075687" y="8325839"/>
                  <a:pt x="10070523" y="8304262"/>
                  <a:pt x="10058400" y="8286750"/>
                </a:cubicBezTo>
                <a:cubicBezTo>
                  <a:pt x="10027492" y="8242104"/>
                  <a:pt x="9988509" y="8203343"/>
                  <a:pt x="9958388" y="8158162"/>
                </a:cubicBezTo>
                <a:cubicBezTo>
                  <a:pt x="9948863" y="8143875"/>
                  <a:pt x="9941221" y="8128134"/>
                  <a:pt x="9929813" y="8115300"/>
                </a:cubicBezTo>
                <a:cubicBezTo>
                  <a:pt x="9814465" y="7985534"/>
                  <a:pt x="9882249" y="8068781"/>
                  <a:pt x="9758363" y="7972425"/>
                </a:cubicBezTo>
                <a:cubicBezTo>
                  <a:pt x="9711317" y="7935834"/>
                  <a:pt x="9719944" y="7930726"/>
                  <a:pt x="9686925" y="7886700"/>
                </a:cubicBezTo>
                <a:cubicBezTo>
                  <a:pt x="9585110" y="7750946"/>
                  <a:pt x="9665801" y="7869300"/>
                  <a:pt x="9601200" y="7772400"/>
                </a:cubicBezTo>
                <a:cubicBezTo>
                  <a:pt x="9591675" y="7743825"/>
                  <a:pt x="9585089" y="7714096"/>
                  <a:pt x="9572625" y="7686675"/>
                </a:cubicBezTo>
                <a:cubicBezTo>
                  <a:pt x="9557151" y="7652633"/>
                  <a:pt x="9512434" y="7587877"/>
                  <a:pt x="9486900" y="7558087"/>
                </a:cubicBezTo>
                <a:cubicBezTo>
                  <a:pt x="9473751" y="7542746"/>
                  <a:pt x="9459560" y="7528160"/>
                  <a:pt x="9444038" y="7515225"/>
                </a:cubicBezTo>
                <a:cubicBezTo>
                  <a:pt x="9396026" y="7475215"/>
                  <a:pt x="9237869" y="7404997"/>
                  <a:pt x="9229725" y="7400925"/>
                </a:cubicBezTo>
                <a:cubicBezTo>
                  <a:pt x="9137449" y="7354787"/>
                  <a:pt x="9193238" y="7377516"/>
                  <a:pt x="9058275" y="7343775"/>
                </a:cubicBezTo>
                <a:cubicBezTo>
                  <a:pt x="8943975" y="7358062"/>
                  <a:pt x="8829155" y="7368672"/>
                  <a:pt x="8715375" y="7386637"/>
                </a:cubicBezTo>
                <a:cubicBezTo>
                  <a:pt x="8648021" y="7397272"/>
                  <a:pt x="8582611" y="7418290"/>
                  <a:pt x="8515350" y="7429500"/>
                </a:cubicBezTo>
                <a:lnTo>
                  <a:pt x="8429625" y="7443787"/>
                </a:lnTo>
                <a:cubicBezTo>
                  <a:pt x="8377238" y="7462837"/>
                  <a:pt x="8324416" y="7480733"/>
                  <a:pt x="8272463" y="7500937"/>
                </a:cubicBezTo>
                <a:cubicBezTo>
                  <a:pt x="8238659" y="7514083"/>
                  <a:pt x="8206303" y="7530780"/>
                  <a:pt x="8172450" y="7543800"/>
                </a:cubicBezTo>
                <a:cubicBezTo>
                  <a:pt x="8144337" y="7554613"/>
                  <a:pt x="8111787" y="7555667"/>
                  <a:pt x="8086725" y="7572375"/>
                </a:cubicBezTo>
                <a:cubicBezTo>
                  <a:pt x="8058150" y="7591425"/>
                  <a:pt x="8029135" y="7609831"/>
                  <a:pt x="8001000" y="7629525"/>
                </a:cubicBezTo>
                <a:cubicBezTo>
                  <a:pt x="7981492" y="7643180"/>
                  <a:pt x="7964043" y="7659767"/>
                  <a:pt x="7943850" y="7672387"/>
                </a:cubicBezTo>
                <a:cubicBezTo>
                  <a:pt x="7925789" y="7683675"/>
                  <a:pt x="7905750" y="7691437"/>
                  <a:pt x="7886700" y="7700962"/>
                </a:cubicBezTo>
                <a:cubicBezTo>
                  <a:pt x="7852565" y="7735097"/>
                  <a:pt x="7827800" y="7750828"/>
                  <a:pt x="7815263" y="7800975"/>
                </a:cubicBezTo>
                <a:cubicBezTo>
                  <a:pt x="7791704" y="7895211"/>
                  <a:pt x="7758113" y="8086725"/>
                  <a:pt x="7758113" y="8086725"/>
                </a:cubicBezTo>
                <a:cubicBezTo>
                  <a:pt x="7748588" y="8220075"/>
                  <a:pt x="7746120" y="8354118"/>
                  <a:pt x="7729538" y="8486775"/>
                </a:cubicBezTo>
                <a:cubicBezTo>
                  <a:pt x="7726896" y="8507909"/>
                  <a:pt x="7708441" y="8523983"/>
                  <a:pt x="7700963" y="8543925"/>
                </a:cubicBezTo>
                <a:cubicBezTo>
                  <a:pt x="7694068" y="8562311"/>
                  <a:pt x="7695457" y="8583512"/>
                  <a:pt x="7686675" y="8601075"/>
                </a:cubicBezTo>
                <a:cubicBezTo>
                  <a:pt x="7671316" y="8631792"/>
                  <a:pt x="7644884" y="8656083"/>
                  <a:pt x="7629525" y="8686800"/>
                </a:cubicBezTo>
                <a:cubicBezTo>
                  <a:pt x="7620000" y="8705850"/>
                  <a:pt x="7617989" y="8731171"/>
                  <a:pt x="7600950" y="8743950"/>
                </a:cubicBezTo>
                <a:cubicBezTo>
                  <a:pt x="7576853" y="8762022"/>
                  <a:pt x="7542166" y="8759055"/>
                  <a:pt x="7515225" y="8772525"/>
                </a:cubicBezTo>
                <a:cubicBezTo>
                  <a:pt x="7470128" y="8795074"/>
                  <a:pt x="7406832" y="8823768"/>
                  <a:pt x="7372350" y="8858250"/>
                </a:cubicBezTo>
                <a:cubicBezTo>
                  <a:pt x="7265062" y="8965538"/>
                  <a:pt x="7311870" y="8912419"/>
                  <a:pt x="7229475" y="9015412"/>
                </a:cubicBezTo>
                <a:cubicBezTo>
                  <a:pt x="7227999" y="9019101"/>
                  <a:pt x="7189813" y="9110513"/>
                  <a:pt x="7186613" y="9129712"/>
                </a:cubicBezTo>
                <a:cubicBezTo>
                  <a:pt x="7174765" y="9200801"/>
                  <a:pt x="7172172" y="9273355"/>
                  <a:pt x="7158038" y="9344025"/>
                </a:cubicBezTo>
                <a:cubicBezTo>
                  <a:pt x="7146230" y="9403067"/>
                  <a:pt x="7104158" y="9453420"/>
                  <a:pt x="7072313" y="9501187"/>
                </a:cubicBezTo>
                <a:cubicBezTo>
                  <a:pt x="7039561" y="9550315"/>
                  <a:pt x="7031843" y="9564575"/>
                  <a:pt x="6986588" y="9615487"/>
                </a:cubicBezTo>
                <a:cubicBezTo>
                  <a:pt x="6968689" y="9635623"/>
                  <a:pt x="6948488" y="9653587"/>
                  <a:pt x="6929438" y="9672637"/>
                </a:cubicBezTo>
                <a:cubicBezTo>
                  <a:pt x="6924675" y="9686925"/>
                  <a:pt x="6930006" y="9713024"/>
                  <a:pt x="6915150" y="9715500"/>
                </a:cubicBezTo>
                <a:cubicBezTo>
                  <a:pt x="6784624" y="9737254"/>
                  <a:pt x="6795972" y="9707137"/>
                  <a:pt x="6715125" y="9686925"/>
                </a:cubicBezTo>
                <a:cubicBezTo>
                  <a:pt x="6672528" y="9676276"/>
                  <a:pt x="6630107" y="9663796"/>
                  <a:pt x="6586538" y="9658350"/>
                </a:cubicBezTo>
                <a:cubicBezTo>
                  <a:pt x="6515495" y="9649469"/>
                  <a:pt x="6443663" y="9648825"/>
                  <a:pt x="6372225" y="9644062"/>
                </a:cubicBezTo>
                <a:cubicBezTo>
                  <a:pt x="6343650" y="9639300"/>
                  <a:pt x="6315215" y="9633604"/>
                  <a:pt x="6286500" y="9629775"/>
                </a:cubicBezTo>
                <a:cubicBezTo>
                  <a:pt x="6175453" y="9614969"/>
                  <a:pt x="5902988" y="9592312"/>
                  <a:pt x="5843588" y="9586912"/>
                </a:cubicBezTo>
                <a:cubicBezTo>
                  <a:pt x="5676900" y="9596437"/>
                  <a:pt x="5509020" y="9593421"/>
                  <a:pt x="5343525" y="9615487"/>
                </a:cubicBezTo>
                <a:cubicBezTo>
                  <a:pt x="5292681" y="9622266"/>
                  <a:pt x="5249311" y="9656416"/>
                  <a:pt x="5200650" y="9672637"/>
                </a:cubicBezTo>
                <a:cubicBezTo>
                  <a:pt x="5186363" y="9677400"/>
                  <a:pt x="5171498" y="9680693"/>
                  <a:pt x="5157788" y="9686925"/>
                </a:cubicBezTo>
                <a:cubicBezTo>
                  <a:pt x="5119009" y="9704552"/>
                  <a:pt x="5083899" y="9730605"/>
                  <a:pt x="5043488" y="9744075"/>
                </a:cubicBezTo>
                <a:lnTo>
                  <a:pt x="5000625" y="9758362"/>
                </a:lnTo>
                <a:cubicBezTo>
                  <a:pt x="4896205" y="9827976"/>
                  <a:pt x="5027495" y="9743009"/>
                  <a:pt x="4900613" y="9815512"/>
                </a:cubicBezTo>
                <a:cubicBezTo>
                  <a:pt x="4885704" y="9824031"/>
                  <a:pt x="4874851" y="9842532"/>
                  <a:pt x="4857750" y="9844087"/>
                </a:cubicBezTo>
                <a:cubicBezTo>
                  <a:pt x="4715383" y="9857030"/>
                  <a:pt x="4572000" y="9853612"/>
                  <a:pt x="4429125" y="9858375"/>
                </a:cubicBezTo>
                <a:cubicBezTo>
                  <a:pt x="4237976" y="9906161"/>
                  <a:pt x="4451655" y="9856921"/>
                  <a:pt x="3986213" y="9886950"/>
                </a:cubicBezTo>
                <a:cubicBezTo>
                  <a:pt x="3966617" y="9888214"/>
                  <a:pt x="3948400" y="9897825"/>
                  <a:pt x="3929063" y="9901237"/>
                </a:cubicBezTo>
                <a:cubicBezTo>
                  <a:pt x="3867375" y="9912123"/>
                  <a:pt x="3805238" y="9920287"/>
                  <a:pt x="3743325" y="9929812"/>
                </a:cubicBezTo>
                <a:lnTo>
                  <a:pt x="2557463" y="9915525"/>
                </a:lnTo>
                <a:cubicBezTo>
                  <a:pt x="2514930" y="9913188"/>
                  <a:pt x="2481839" y="9876226"/>
                  <a:pt x="2443163" y="9858375"/>
                </a:cubicBezTo>
                <a:cubicBezTo>
                  <a:pt x="2419877" y="9847627"/>
                  <a:pt x="2394966" y="9840646"/>
                  <a:pt x="2371725" y="9829800"/>
                </a:cubicBezTo>
                <a:cubicBezTo>
                  <a:pt x="2323474" y="9807283"/>
                  <a:pt x="2228850" y="9758362"/>
                  <a:pt x="2228850" y="9758362"/>
                </a:cubicBezTo>
                <a:cubicBezTo>
                  <a:pt x="1986109" y="9777781"/>
                  <a:pt x="1845644" y="9811706"/>
                  <a:pt x="1614488" y="9758362"/>
                </a:cubicBezTo>
                <a:cubicBezTo>
                  <a:pt x="1572982" y="9748784"/>
                  <a:pt x="1537643" y="9721500"/>
                  <a:pt x="1500188" y="9701212"/>
                </a:cubicBezTo>
                <a:cubicBezTo>
                  <a:pt x="1162627" y="9518367"/>
                  <a:pt x="1367493" y="9650368"/>
                  <a:pt x="1185863" y="9486900"/>
                </a:cubicBezTo>
                <a:cubicBezTo>
                  <a:pt x="1168163" y="9470970"/>
                  <a:pt x="1146634" y="9459718"/>
                  <a:pt x="1128713" y="9444037"/>
                </a:cubicBezTo>
                <a:cubicBezTo>
                  <a:pt x="1023618" y="9352079"/>
                  <a:pt x="1122462" y="9418709"/>
                  <a:pt x="1000125" y="9329737"/>
                </a:cubicBezTo>
                <a:cubicBezTo>
                  <a:pt x="972351" y="9309538"/>
                  <a:pt x="938684" y="9296871"/>
                  <a:pt x="914400" y="9272587"/>
                </a:cubicBezTo>
                <a:cubicBezTo>
                  <a:pt x="900113" y="9258300"/>
                  <a:pt x="884473" y="9245247"/>
                  <a:pt x="871538" y="9229725"/>
                </a:cubicBezTo>
                <a:cubicBezTo>
                  <a:pt x="836775" y="9188010"/>
                  <a:pt x="809922" y="9139534"/>
                  <a:pt x="771525" y="9101137"/>
                </a:cubicBezTo>
                <a:cubicBezTo>
                  <a:pt x="733425" y="9063037"/>
                  <a:pt x="689554" y="9029942"/>
                  <a:pt x="657225" y="8986837"/>
                </a:cubicBezTo>
                <a:cubicBezTo>
                  <a:pt x="604060" y="8915950"/>
                  <a:pt x="627572" y="8949500"/>
                  <a:pt x="585788" y="8886825"/>
                </a:cubicBezTo>
                <a:cubicBezTo>
                  <a:pt x="581025" y="8801100"/>
                  <a:pt x="579640" y="8715120"/>
                  <a:pt x="571500" y="8629650"/>
                </a:cubicBezTo>
                <a:cubicBezTo>
                  <a:pt x="570072" y="8614657"/>
                  <a:pt x="567219" y="8598043"/>
                  <a:pt x="557213" y="8586787"/>
                </a:cubicBezTo>
                <a:cubicBezTo>
                  <a:pt x="431986" y="8445906"/>
                  <a:pt x="498496" y="8542618"/>
                  <a:pt x="414338" y="8472487"/>
                </a:cubicBezTo>
                <a:cubicBezTo>
                  <a:pt x="361154" y="8428168"/>
                  <a:pt x="375917" y="8427664"/>
                  <a:pt x="328613" y="8372475"/>
                </a:cubicBezTo>
                <a:cubicBezTo>
                  <a:pt x="315463" y="8357134"/>
                  <a:pt x="298685" y="8345134"/>
                  <a:pt x="285750" y="8329612"/>
                </a:cubicBezTo>
                <a:cubicBezTo>
                  <a:pt x="260506" y="8299319"/>
                  <a:pt x="246069" y="8264537"/>
                  <a:pt x="228600" y="8229600"/>
                </a:cubicBezTo>
                <a:cubicBezTo>
                  <a:pt x="202601" y="8125602"/>
                  <a:pt x="228778" y="8219373"/>
                  <a:pt x="185738" y="8101012"/>
                </a:cubicBezTo>
                <a:cubicBezTo>
                  <a:pt x="149966" y="8002639"/>
                  <a:pt x="161102" y="8020946"/>
                  <a:pt x="128587" y="7915275"/>
                </a:cubicBezTo>
                <a:cubicBezTo>
                  <a:pt x="119729" y="7886486"/>
                  <a:pt x="107317" y="7858771"/>
                  <a:pt x="100012" y="7829550"/>
                </a:cubicBezTo>
                <a:cubicBezTo>
                  <a:pt x="88232" y="7782432"/>
                  <a:pt x="82201" y="7734035"/>
                  <a:pt x="71437" y="7686675"/>
                </a:cubicBezTo>
                <a:cubicBezTo>
                  <a:pt x="58382" y="7629231"/>
                  <a:pt x="36906" y="7573542"/>
                  <a:pt x="28575" y="7515225"/>
                </a:cubicBezTo>
                <a:cubicBezTo>
                  <a:pt x="11510" y="7395773"/>
                  <a:pt x="22454" y="7447883"/>
                  <a:pt x="0" y="7358062"/>
                </a:cubicBezTo>
                <a:cubicBezTo>
                  <a:pt x="9525" y="7138987"/>
                  <a:pt x="1377" y="6918426"/>
                  <a:pt x="28575" y="6700837"/>
                </a:cubicBezTo>
                <a:cubicBezTo>
                  <a:pt x="35179" y="6648002"/>
                  <a:pt x="76200" y="6605587"/>
                  <a:pt x="100012" y="6557962"/>
                </a:cubicBezTo>
                <a:cubicBezTo>
                  <a:pt x="205589" y="6346807"/>
                  <a:pt x="41623" y="6666221"/>
                  <a:pt x="171450" y="6443662"/>
                </a:cubicBezTo>
                <a:cubicBezTo>
                  <a:pt x="192914" y="6406868"/>
                  <a:pt x="218269" y="6370687"/>
                  <a:pt x="228600" y="6329362"/>
                </a:cubicBezTo>
                <a:cubicBezTo>
                  <a:pt x="264480" y="6185841"/>
                  <a:pt x="244756" y="6252319"/>
                  <a:pt x="285750" y="6129337"/>
                </a:cubicBezTo>
                <a:cubicBezTo>
                  <a:pt x="287879" y="6101662"/>
                  <a:pt x="278398" y="5832167"/>
                  <a:pt x="328613" y="5715000"/>
                </a:cubicBezTo>
                <a:cubicBezTo>
                  <a:pt x="337003" y="5695424"/>
                  <a:pt x="347663" y="5676900"/>
                  <a:pt x="357188" y="5657850"/>
                </a:cubicBezTo>
                <a:cubicBezTo>
                  <a:pt x="385109" y="5546163"/>
                  <a:pt x="351305" y="5654150"/>
                  <a:pt x="428625" y="5514975"/>
                </a:cubicBezTo>
                <a:cubicBezTo>
                  <a:pt x="435939" y="5501810"/>
                  <a:pt x="435599" y="5485277"/>
                  <a:pt x="442913" y="5472112"/>
                </a:cubicBezTo>
                <a:cubicBezTo>
                  <a:pt x="459591" y="5442091"/>
                  <a:pt x="500063" y="5386387"/>
                  <a:pt x="500063" y="5386387"/>
                </a:cubicBezTo>
                <a:cubicBezTo>
                  <a:pt x="509588" y="5357812"/>
                  <a:pt x="511930" y="5325724"/>
                  <a:pt x="528638" y="5300662"/>
                </a:cubicBezTo>
                <a:cubicBezTo>
                  <a:pt x="571440" y="5236460"/>
                  <a:pt x="550836" y="5273743"/>
                  <a:pt x="585788" y="5186362"/>
                </a:cubicBezTo>
                <a:cubicBezTo>
                  <a:pt x="595313" y="5133975"/>
                  <a:pt x="614363" y="5082446"/>
                  <a:pt x="614363" y="5029200"/>
                </a:cubicBezTo>
                <a:cubicBezTo>
                  <a:pt x="614363" y="4933475"/>
                  <a:pt x="602190" y="4837759"/>
                  <a:pt x="585788" y="4743450"/>
                </a:cubicBezTo>
                <a:cubicBezTo>
                  <a:pt x="579175" y="4705425"/>
                  <a:pt x="501579" y="4657661"/>
                  <a:pt x="485775" y="4643437"/>
                </a:cubicBezTo>
                <a:cubicBezTo>
                  <a:pt x="460744" y="4620909"/>
                  <a:pt x="439682" y="4594176"/>
                  <a:pt x="414338" y="4572000"/>
                </a:cubicBezTo>
                <a:cubicBezTo>
                  <a:pt x="349431" y="4515207"/>
                  <a:pt x="388305" y="4574542"/>
                  <a:pt x="314325" y="4500562"/>
                </a:cubicBezTo>
                <a:cubicBezTo>
                  <a:pt x="302183" y="4488420"/>
                  <a:pt x="295275" y="4471987"/>
                  <a:pt x="285750" y="4457700"/>
                </a:cubicBezTo>
                <a:cubicBezTo>
                  <a:pt x="295275" y="4310062"/>
                  <a:pt x="300622" y="4162096"/>
                  <a:pt x="314325" y="4014787"/>
                </a:cubicBezTo>
                <a:cubicBezTo>
                  <a:pt x="319691" y="3957098"/>
                  <a:pt x="336259" y="3900893"/>
                  <a:pt x="342900" y="3843337"/>
                </a:cubicBezTo>
                <a:cubicBezTo>
                  <a:pt x="370509" y="3604061"/>
                  <a:pt x="312940" y="3702310"/>
                  <a:pt x="400050" y="3586162"/>
                </a:cubicBezTo>
                <a:cubicBezTo>
                  <a:pt x="390525" y="3495675"/>
                  <a:pt x="371475" y="3405687"/>
                  <a:pt x="371475" y="3314700"/>
                </a:cubicBezTo>
                <a:cubicBezTo>
                  <a:pt x="371475" y="3235943"/>
                  <a:pt x="425733" y="3057437"/>
                  <a:pt x="385763" y="2957512"/>
                </a:cubicBezTo>
                <a:cubicBezTo>
                  <a:pt x="379386" y="2941569"/>
                  <a:pt x="357188" y="2938462"/>
                  <a:pt x="342900" y="2928937"/>
                </a:cubicBezTo>
                <a:cubicBezTo>
                  <a:pt x="333375" y="2905125"/>
                  <a:pt x="325795" y="2880439"/>
                  <a:pt x="314325" y="2857500"/>
                </a:cubicBezTo>
                <a:cubicBezTo>
                  <a:pt x="280467" y="2789783"/>
                  <a:pt x="285750" y="2841199"/>
                  <a:pt x="285750" y="2786062"/>
                </a:cubicBezTo>
              </a:path>
            </a:pathLst>
          </a:custGeom>
          <a:ln>
            <a:solidFill>
              <a:srgbClr val="00B050"/>
            </a:solidFill>
          </a:ln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  <p:txBody>
          <a:bodyPr anchor="ctr"/>
          <a:lstStyle/>
          <a:p>
            <a:pPr algn="ctr" defTabSz="1279218"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137269" name="Полилиния 137268"/>
          <p:cNvSpPr/>
          <p:nvPr/>
        </p:nvSpPr>
        <p:spPr>
          <a:xfrm>
            <a:off x="328613" y="728663"/>
            <a:ext cx="8572500" cy="9115425"/>
          </a:xfrm>
          <a:custGeom>
            <a:avLst/>
            <a:gdLst>
              <a:gd name="connsiteX0" fmla="*/ 2714625 w 13130212"/>
              <a:gd name="connsiteY0" fmla="*/ 3486150 h 9115722"/>
              <a:gd name="connsiteX1" fmla="*/ 2486025 w 13130212"/>
              <a:gd name="connsiteY1" fmla="*/ 3357562 h 9115722"/>
              <a:gd name="connsiteX2" fmla="*/ 2386012 w 13130212"/>
              <a:gd name="connsiteY2" fmla="*/ 3271837 h 9115722"/>
              <a:gd name="connsiteX3" fmla="*/ 2228850 w 13130212"/>
              <a:gd name="connsiteY3" fmla="*/ 3157537 h 9115722"/>
              <a:gd name="connsiteX4" fmla="*/ 2200275 w 13130212"/>
              <a:gd name="connsiteY4" fmla="*/ 3114675 h 9115722"/>
              <a:gd name="connsiteX5" fmla="*/ 2114550 w 13130212"/>
              <a:gd name="connsiteY5" fmla="*/ 3071812 h 9115722"/>
              <a:gd name="connsiteX6" fmla="*/ 2028825 w 13130212"/>
              <a:gd name="connsiteY6" fmla="*/ 3014662 h 9115722"/>
              <a:gd name="connsiteX7" fmla="*/ 1971675 w 13130212"/>
              <a:gd name="connsiteY7" fmla="*/ 2971800 h 9115722"/>
              <a:gd name="connsiteX8" fmla="*/ 1885950 w 13130212"/>
              <a:gd name="connsiteY8" fmla="*/ 2900362 h 9115722"/>
              <a:gd name="connsiteX9" fmla="*/ 1785937 w 13130212"/>
              <a:gd name="connsiteY9" fmla="*/ 2857500 h 9115722"/>
              <a:gd name="connsiteX10" fmla="*/ 1685925 w 13130212"/>
              <a:gd name="connsiteY10" fmla="*/ 2800350 h 9115722"/>
              <a:gd name="connsiteX11" fmla="*/ 1571625 w 13130212"/>
              <a:gd name="connsiteY11" fmla="*/ 2728912 h 9115722"/>
              <a:gd name="connsiteX12" fmla="*/ 1500187 w 13130212"/>
              <a:gd name="connsiteY12" fmla="*/ 2700337 h 9115722"/>
              <a:gd name="connsiteX13" fmla="*/ 1414462 w 13130212"/>
              <a:gd name="connsiteY13" fmla="*/ 2671762 h 9115722"/>
              <a:gd name="connsiteX14" fmla="*/ 1328737 w 13130212"/>
              <a:gd name="connsiteY14" fmla="*/ 2600325 h 9115722"/>
              <a:gd name="connsiteX15" fmla="*/ 1228725 w 13130212"/>
              <a:gd name="connsiteY15" fmla="*/ 2528887 h 9115722"/>
              <a:gd name="connsiteX16" fmla="*/ 1185862 w 13130212"/>
              <a:gd name="connsiteY16" fmla="*/ 2514600 h 9115722"/>
              <a:gd name="connsiteX17" fmla="*/ 1100137 w 13130212"/>
              <a:gd name="connsiteY17" fmla="*/ 2457450 h 9115722"/>
              <a:gd name="connsiteX18" fmla="*/ 1042987 w 13130212"/>
              <a:gd name="connsiteY18" fmla="*/ 2414587 h 9115722"/>
              <a:gd name="connsiteX19" fmla="*/ 985837 w 13130212"/>
              <a:gd name="connsiteY19" fmla="*/ 2386012 h 9115722"/>
              <a:gd name="connsiteX20" fmla="*/ 842962 w 13130212"/>
              <a:gd name="connsiteY20" fmla="*/ 2286000 h 9115722"/>
              <a:gd name="connsiteX21" fmla="*/ 671512 w 13130212"/>
              <a:gd name="connsiteY21" fmla="*/ 2143125 h 9115722"/>
              <a:gd name="connsiteX22" fmla="*/ 628650 w 13130212"/>
              <a:gd name="connsiteY22" fmla="*/ 2100262 h 9115722"/>
              <a:gd name="connsiteX23" fmla="*/ 542925 w 13130212"/>
              <a:gd name="connsiteY23" fmla="*/ 1985962 h 9115722"/>
              <a:gd name="connsiteX24" fmla="*/ 485775 w 13130212"/>
              <a:gd name="connsiteY24" fmla="*/ 1900237 h 9115722"/>
              <a:gd name="connsiteX25" fmla="*/ 457200 w 13130212"/>
              <a:gd name="connsiteY25" fmla="*/ 1828800 h 9115722"/>
              <a:gd name="connsiteX26" fmla="*/ 285750 w 13130212"/>
              <a:gd name="connsiteY26" fmla="*/ 1671637 h 9115722"/>
              <a:gd name="connsiteX27" fmla="*/ 257175 w 13130212"/>
              <a:gd name="connsiteY27" fmla="*/ 1628775 h 9115722"/>
              <a:gd name="connsiteX28" fmla="*/ 142875 w 13130212"/>
              <a:gd name="connsiteY28" fmla="*/ 1500187 h 9115722"/>
              <a:gd name="connsiteX29" fmla="*/ 114300 w 13130212"/>
              <a:gd name="connsiteY29" fmla="*/ 1414462 h 9115722"/>
              <a:gd name="connsiteX30" fmla="*/ 57150 w 13130212"/>
              <a:gd name="connsiteY30" fmla="*/ 1257300 h 9115722"/>
              <a:gd name="connsiteX31" fmla="*/ 28575 w 13130212"/>
              <a:gd name="connsiteY31" fmla="*/ 1057275 h 9115722"/>
              <a:gd name="connsiteX32" fmla="*/ 0 w 13130212"/>
              <a:gd name="connsiteY32" fmla="*/ 728662 h 9115722"/>
              <a:gd name="connsiteX33" fmla="*/ 142875 w 13130212"/>
              <a:gd name="connsiteY33" fmla="*/ 614362 h 9115722"/>
              <a:gd name="connsiteX34" fmla="*/ 471487 w 13130212"/>
              <a:gd name="connsiteY34" fmla="*/ 557212 h 9115722"/>
              <a:gd name="connsiteX35" fmla="*/ 771525 w 13130212"/>
              <a:gd name="connsiteY35" fmla="*/ 485775 h 9115722"/>
              <a:gd name="connsiteX36" fmla="*/ 928687 w 13130212"/>
              <a:gd name="connsiteY36" fmla="*/ 400050 h 9115722"/>
              <a:gd name="connsiteX37" fmla="*/ 1071562 w 13130212"/>
              <a:gd name="connsiteY37" fmla="*/ 385762 h 9115722"/>
              <a:gd name="connsiteX38" fmla="*/ 1143000 w 13130212"/>
              <a:gd name="connsiteY38" fmla="*/ 371475 h 9115722"/>
              <a:gd name="connsiteX39" fmla="*/ 2757487 w 13130212"/>
              <a:gd name="connsiteY39" fmla="*/ 385762 h 9115722"/>
              <a:gd name="connsiteX40" fmla="*/ 2986087 w 13130212"/>
              <a:gd name="connsiteY40" fmla="*/ 400050 h 9115722"/>
              <a:gd name="connsiteX41" fmla="*/ 3600450 w 13130212"/>
              <a:gd name="connsiteY41" fmla="*/ 428625 h 9115722"/>
              <a:gd name="connsiteX42" fmla="*/ 4171950 w 13130212"/>
              <a:gd name="connsiteY42" fmla="*/ 428625 h 9115722"/>
              <a:gd name="connsiteX43" fmla="*/ 4271962 w 13130212"/>
              <a:gd name="connsiteY43" fmla="*/ 371475 h 9115722"/>
              <a:gd name="connsiteX44" fmla="*/ 4329112 w 13130212"/>
              <a:gd name="connsiteY44" fmla="*/ 342900 h 9115722"/>
              <a:gd name="connsiteX45" fmla="*/ 4371975 w 13130212"/>
              <a:gd name="connsiteY45" fmla="*/ 314325 h 9115722"/>
              <a:gd name="connsiteX46" fmla="*/ 4443412 w 13130212"/>
              <a:gd name="connsiteY46" fmla="*/ 285750 h 9115722"/>
              <a:gd name="connsiteX47" fmla="*/ 4529137 w 13130212"/>
              <a:gd name="connsiteY47" fmla="*/ 228600 h 9115722"/>
              <a:gd name="connsiteX48" fmla="*/ 4572000 w 13130212"/>
              <a:gd name="connsiteY48" fmla="*/ 200025 h 9115722"/>
              <a:gd name="connsiteX49" fmla="*/ 4757737 w 13130212"/>
              <a:gd name="connsiteY49" fmla="*/ 142875 h 9115722"/>
              <a:gd name="connsiteX50" fmla="*/ 4914900 w 13130212"/>
              <a:gd name="connsiteY50" fmla="*/ 85725 h 9115722"/>
              <a:gd name="connsiteX51" fmla="*/ 5114925 w 13130212"/>
              <a:gd name="connsiteY51" fmla="*/ 28575 h 9115722"/>
              <a:gd name="connsiteX52" fmla="*/ 5257800 w 13130212"/>
              <a:gd name="connsiteY52" fmla="*/ 0 h 9115722"/>
              <a:gd name="connsiteX53" fmla="*/ 5715000 w 13130212"/>
              <a:gd name="connsiteY53" fmla="*/ 14287 h 9115722"/>
              <a:gd name="connsiteX54" fmla="*/ 5786437 w 13130212"/>
              <a:gd name="connsiteY54" fmla="*/ 42862 h 9115722"/>
              <a:gd name="connsiteX55" fmla="*/ 5929312 w 13130212"/>
              <a:gd name="connsiteY55" fmla="*/ 85725 h 9115722"/>
              <a:gd name="connsiteX56" fmla="*/ 6000750 w 13130212"/>
              <a:gd name="connsiteY56" fmla="*/ 114300 h 9115722"/>
              <a:gd name="connsiteX57" fmla="*/ 6329362 w 13130212"/>
              <a:gd name="connsiteY57" fmla="*/ 142875 h 9115722"/>
              <a:gd name="connsiteX58" fmla="*/ 6543675 w 13130212"/>
              <a:gd name="connsiteY58" fmla="*/ 171450 h 9115722"/>
              <a:gd name="connsiteX59" fmla="*/ 6715125 w 13130212"/>
              <a:gd name="connsiteY59" fmla="*/ 185737 h 9115722"/>
              <a:gd name="connsiteX60" fmla="*/ 7000875 w 13130212"/>
              <a:gd name="connsiteY60" fmla="*/ 228600 h 9115722"/>
              <a:gd name="connsiteX61" fmla="*/ 7358062 w 13130212"/>
              <a:gd name="connsiteY61" fmla="*/ 257175 h 9115722"/>
              <a:gd name="connsiteX62" fmla="*/ 7558087 w 13130212"/>
              <a:gd name="connsiteY62" fmla="*/ 271462 h 9115722"/>
              <a:gd name="connsiteX63" fmla="*/ 7700962 w 13130212"/>
              <a:gd name="connsiteY63" fmla="*/ 285750 h 9115722"/>
              <a:gd name="connsiteX64" fmla="*/ 7886700 w 13130212"/>
              <a:gd name="connsiteY64" fmla="*/ 300037 h 9115722"/>
              <a:gd name="connsiteX65" fmla="*/ 8201025 w 13130212"/>
              <a:gd name="connsiteY65" fmla="*/ 357187 h 9115722"/>
              <a:gd name="connsiteX66" fmla="*/ 8572500 w 13130212"/>
              <a:gd name="connsiteY66" fmla="*/ 514350 h 9115722"/>
              <a:gd name="connsiteX67" fmla="*/ 8686800 w 13130212"/>
              <a:gd name="connsiteY67" fmla="*/ 628650 h 9115722"/>
              <a:gd name="connsiteX68" fmla="*/ 8843962 w 13130212"/>
              <a:gd name="connsiteY68" fmla="*/ 785812 h 9115722"/>
              <a:gd name="connsiteX69" fmla="*/ 8886825 w 13130212"/>
              <a:gd name="connsiteY69" fmla="*/ 814387 h 9115722"/>
              <a:gd name="connsiteX70" fmla="*/ 9001125 w 13130212"/>
              <a:gd name="connsiteY70" fmla="*/ 928687 h 9115722"/>
              <a:gd name="connsiteX71" fmla="*/ 9115425 w 13130212"/>
              <a:gd name="connsiteY71" fmla="*/ 1042987 h 9115722"/>
              <a:gd name="connsiteX72" fmla="*/ 9172575 w 13130212"/>
              <a:gd name="connsiteY72" fmla="*/ 1071562 h 9115722"/>
              <a:gd name="connsiteX73" fmla="*/ 9315450 w 13130212"/>
              <a:gd name="connsiteY73" fmla="*/ 1185862 h 9115722"/>
              <a:gd name="connsiteX74" fmla="*/ 9458325 w 13130212"/>
              <a:gd name="connsiteY74" fmla="*/ 1343025 h 9115722"/>
              <a:gd name="connsiteX75" fmla="*/ 9586912 w 13130212"/>
              <a:gd name="connsiteY75" fmla="*/ 1443037 h 9115722"/>
              <a:gd name="connsiteX76" fmla="*/ 9629775 w 13130212"/>
              <a:gd name="connsiteY76" fmla="*/ 1485900 h 9115722"/>
              <a:gd name="connsiteX77" fmla="*/ 9744075 w 13130212"/>
              <a:gd name="connsiteY77" fmla="*/ 1543050 h 9115722"/>
              <a:gd name="connsiteX78" fmla="*/ 9786937 w 13130212"/>
              <a:gd name="connsiteY78" fmla="*/ 1571625 h 9115722"/>
              <a:gd name="connsiteX79" fmla="*/ 9986962 w 13130212"/>
              <a:gd name="connsiteY79" fmla="*/ 1685925 h 9115722"/>
              <a:gd name="connsiteX80" fmla="*/ 10072687 w 13130212"/>
              <a:gd name="connsiteY80" fmla="*/ 1728787 h 9115722"/>
              <a:gd name="connsiteX81" fmla="*/ 10215562 w 13130212"/>
              <a:gd name="connsiteY81" fmla="*/ 1814512 h 9115722"/>
              <a:gd name="connsiteX82" fmla="*/ 10344150 w 13130212"/>
              <a:gd name="connsiteY82" fmla="*/ 2014537 h 9115722"/>
              <a:gd name="connsiteX83" fmla="*/ 10415587 w 13130212"/>
              <a:gd name="connsiteY83" fmla="*/ 2128837 h 9115722"/>
              <a:gd name="connsiteX84" fmla="*/ 10501312 w 13130212"/>
              <a:gd name="connsiteY84" fmla="*/ 2228850 h 9115722"/>
              <a:gd name="connsiteX85" fmla="*/ 10558462 w 13130212"/>
              <a:gd name="connsiteY85" fmla="*/ 2343150 h 9115722"/>
              <a:gd name="connsiteX86" fmla="*/ 10601325 w 13130212"/>
              <a:gd name="connsiteY86" fmla="*/ 2428875 h 9115722"/>
              <a:gd name="connsiteX87" fmla="*/ 10644187 w 13130212"/>
              <a:gd name="connsiteY87" fmla="*/ 2514600 h 9115722"/>
              <a:gd name="connsiteX88" fmla="*/ 10687050 w 13130212"/>
              <a:gd name="connsiteY88" fmla="*/ 2571750 h 9115722"/>
              <a:gd name="connsiteX89" fmla="*/ 10715625 w 13130212"/>
              <a:gd name="connsiteY89" fmla="*/ 2643187 h 9115722"/>
              <a:gd name="connsiteX90" fmla="*/ 10872787 w 13130212"/>
              <a:gd name="connsiteY90" fmla="*/ 2800350 h 9115722"/>
              <a:gd name="connsiteX91" fmla="*/ 10958512 w 13130212"/>
              <a:gd name="connsiteY91" fmla="*/ 2828925 h 9115722"/>
              <a:gd name="connsiteX92" fmla="*/ 11144250 w 13130212"/>
              <a:gd name="connsiteY92" fmla="*/ 2886075 h 9115722"/>
              <a:gd name="connsiteX93" fmla="*/ 11430000 w 13130212"/>
              <a:gd name="connsiteY93" fmla="*/ 3000375 h 9115722"/>
              <a:gd name="connsiteX94" fmla="*/ 11872912 w 13130212"/>
              <a:gd name="connsiteY94" fmla="*/ 3114675 h 9115722"/>
              <a:gd name="connsiteX95" fmla="*/ 11930062 w 13130212"/>
              <a:gd name="connsiteY95" fmla="*/ 3128962 h 9115722"/>
              <a:gd name="connsiteX96" fmla="*/ 12015787 w 13130212"/>
              <a:gd name="connsiteY96" fmla="*/ 3186112 h 9115722"/>
              <a:gd name="connsiteX97" fmla="*/ 12330112 w 13130212"/>
              <a:gd name="connsiteY97" fmla="*/ 3529012 h 9115722"/>
              <a:gd name="connsiteX98" fmla="*/ 12372975 w 13130212"/>
              <a:gd name="connsiteY98" fmla="*/ 3600450 h 9115722"/>
              <a:gd name="connsiteX99" fmla="*/ 12430125 w 13130212"/>
              <a:gd name="connsiteY99" fmla="*/ 3757612 h 9115722"/>
              <a:gd name="connsiteX100" fmla="*/ 12487275 w 13130212"/>
              <a:gd name="connsiteY100" fmla="*/ 3857625 h 9115722"/>
              <a:gd name="connsiteX101" fmla="*/ 12587287 w 13130212"/>
              <a:gd name="connsiteY101" fmla="*/ 4114800 h 9115722"/>
              <a:gd name="connsiteX102" fmla="*/ 12658725 w 13130212"/>
              <a:gd name="connsiteY102" fmla="*/ 4300537 h 9115722"/>
              <a:gd name="connsiteX103" fmla="*/ 12687300 w 13130212"/>
              <a:gd name="connsiteY103" fmla="*/ 4357687 h 9115722"/>
              <a:gd name="connsiteX104" fmla="*/ 12801600 w 13130212"/>
              <a:gd name="connsiteY104" fmla="*/ 4586287 h 9115722"/>
              <a:gd name="connsiteX105" fmla="*/ 12858750 w 13130212"/>
              <a:gd name="connsiteY105" fmla="*/ 4700587 h 9115722"/>
              <a:gd name="connsiteX106" fmla="*/ 12944475 w 13130212"/>
              <a:gd name="connsiteY106" fmla="*/ 4800600 h 9115722"/>
              <a:gd name="connsiteX107" fmla="*/ 13087350 w 13130212"/>
              <a:gd name="connsiteY107" fmla="*/ 4986337 h 9115722"/>
              <a:gd name="connsiteX108" fmla="*/ 13101637 w 13130212"/>
              <a:gd name="connsiteY108" fmla="*/ 5029200 h 9115722"/>
              <a:gd name="connsiteX109" fmla="*/ 13130212 w 13130212"/>
              <a:gd name="connsiteY109" fmla="*/ 5086350 h 9115722"/>
              <a:gd name="connsiteX110" fmla="*/ 13087350 w 13130212"/>
              <a:gd name="connsiteY110" fmla="*/ 5529262 h 9115722"/>
              <a:gd name="connsiteX111" fmla="*/ 13015912 w 13130212"/>
              <a:gd name="connsiteY111" fmla="*/ 5815012 h 9115722"/>
              <a:gd name="connsiteX112" fmla="*/ 12987337 w 13130212"/>
              <a:gd name="connsiteY112" fmla="*/ 6186487 h 9115722"/>
              <a:gd name="connsiteX113" fmla="*/ 13015912 w 13130212"/>
              <a:gd name="connsiteY113" fmla="*/ 6843712 h 9115722"/>
              <a:gd name="connsiteX114" fmla="*/ 12987337 w 13130212"/>
              <a:gd name="connsiteY114" fmla="*/ 8272462 h 9115722"/>
              <a:gd name="connsiteX115" fmla="*/ 12973050 w 13130212"/>
              <a:gd name="connsiteY115" fmla="*/ 8372475 h 9115722"/>
              <a:gd name="connsiteX116" fmla="*/ 12958762 w 13130212"/>
              <a:gd name="connsiteY116" fmla="*/ 8415337 h 9115722"/>
              <a:gd name="connsiteX117" fmla="*/ 12915900 w 13130212"/>
              <a:gd name="connsiteY117" fmla="*/ 8529637 h 9115722"/>
              <a:gd name="connsiteX118" fmla="*/ 12873037 w 13130212"/>
              <a:gd name="connsiteY118" fmla="*/ 8658225 h 9115722"/>
              <a:gd name="connsiteX119" fmla="*/ 12858750 w 13130212"/>
              <a:gd name="connsiteY119" fmla="*/ 8701087 h 9115722"/>
              <a:gd name="connsiteX120" fmla="*/ 12830175 w 13130212"/>
              <a:gd name="connsiteY120" fmla="*/ 8743950 h 9115722"/>
              <a:gd name="connsiteX121" fmla="*/ 12673012 w 13130212"/>
              <a:gd name="connsiteY121" fmla="*/ 8729662 h 9115722"/>
              <a:gd name="connsiteX122" fmla="*/ 12630150 w 13130212"/>
              <a:gd name="connsiteY122" fmla="*/ 8701087 h 9115722"/>
              <a:gd name="connsiteX123" fmla="*/ 12587287 w 13130212"/>
              <a:gd name="connsiteY123" fmla="*/ 8686800 h 9115722"/>
              <a:gd name="connsiteX124" fmla="*/ 12444412 w 13130212"/>
              <a:gd name="connsiteY124" fmla="*/ 8658225 h 9115722"/>
              <a:gd name="connsiteX125" fmla="*/ 12330112 w 13130212"/>
              <a:gd name="connsiteY125" fmla="*/ 8629650 h 9115722"/>
              <a:gd name="connsiteX126" fmla="*/ 12130087 w 13130212"/>
              <a:gd name="connsiteY126" fmla="*/ 8601075 h 9115722"/>
              <a:gd name="connsiteX127" fmla="*/ 11630025 w 13130212"/>
              <a:gd name="connsiteY127" fmla="*/ 8629650 h 9115722"/>
              <a:gd name="connsiteX128" fmla="*/ 11472862 w 13130212"/>
              <a:gd name="connsiteY128" fmla="*/ 8658225 h 9115722"/>
              <a:gd name="connsiteX129" fmla="*/ 11272837 w 13130212"/>
              <a:gd name="connsiteY129" fmla="*/ 8686800 h 9115722"/>
              <a:gd name="connsiteX130" fmla="*/ 11201400 w 13130212"/>
              <a:gd name="connsiteY130" fmla="*/ 8715375 h 9115722"/>
              <a:gd name="connsiteX131" fmla="*/ 11115675 w 13130212"/>
              <a:gd name="connsiteY131" fmla="*/ 8743950 h 9115722"/>
              <a:gd name="connsiteX132" fmla="*/ 10972800 w 13130212"/>
              <a:gd name="connsiteY132" fmla="*/ 8801100 h 9115722"/>
              <a:gd name="connsiteX133" fmla="*/ 10444162 w 13130212"/>
              <a:gd name="connsiteY133" fmla="*/ 8772525 h 9115722"/>
              <a:gd name="connsiteX134" fmla="*/ 10387012 w 13130212"/>
              <a:gd name="connsiteY134" fmla="*/ 8729662 h 9115722"/>
              <a:gd name="connsiteX135" fmla="*/ 10129837 w 13130212"/>
              <a:gd name="connsiteY135" fmla="*/ 8615362 h 9115722"/>
              <a:gd name="connsiteX136" fmla="*/ 10072687 w 13130212"/>
              <a:gd name="connsiteY136" fmla="*/ 8586787 h 9115722"/>
              <a:gd name="connsiteX137" fmla="*/ 9344025 w 13130212"/>
              <a:gd name="connsiteY137" fmla="*/ 8572500 h 9115722"/>
              <a:gd name="connsiteX138" fmla="*/ 9158287 w 13130212"/>
              <a:gd name="connsiteY138" fmla="*/ 8458200 h 9115722"/>
              <a:gd name="connsiteX139" fmla="*/ 9001125 w 13130212"/>
              <a:gd name="connsiteY139" fmla="*/ 8343900 h 9115722"/>
              <a:gd name="connsiteX140" fmla="*/ 8815387 w 13130212"/>
              <a:gd name="connsiteY140" fmla="*/ 8129587 h 9115722"/>
              <a:gd name="connsiteX141" fmla="*/ 8729662 w 13130212"/>
              <a:gd name="connsiteY141" fmla="*/ 7929562 h 9115722"/>
              <a:gd name="connsiteX142" fmla="*/ 8715375 w 13130212"/>
              <a:gd name="connsiteY142" fmla="*/ 7886700 h 9115722"/>
              <a:gd name="connsiteX143" fmla="*/ 8686800 w 13130212"/>
              <a:gd name="connsiteY143" fmla="*/ 7843837 h 9115722"/>
              <a:gd name="connsiteX144" fmla="*/ 8643937 w 13130212"/>
              <a:gd name="connsiteY144" fmla="*/ 7658100 h 9115722"/>
              <a:gd name="connsiteX145" fmla="*/ 8615362 w 13130212"/>
              <a:gd name="connsiteY145" fmla="*/ 7586662 h 9115722"/>
              <a:gd name="connsiteX146" fmla="*/ 8529637 w 13130212"/>
              <a:gd name="connsiteY146" fmla="*/ 7458075 h 9115722"/>
              <a:gd name="connsiteX147" fmla="*/ 8501062 w 13130212"/>
              <a:gd name="connsiteY147" fmla="*/ 7415212 h 9115722"/>
              <a:gd name="connsiteX148" fmla="*/ 8443912 w 13130212"/>
              <a:gd name="connsiteY148" fmla="*/ 7300912 h 9115722"/>
              <a:gd name="connsiteX149" fmla="*/ 8343900 w 13130212"/>
              <a:gd name="connsiteY149" fmla="*/ 7129462 h 9115722"/>
              <a:gd name="connsiteX150" fmla="*/ 8315325 w 13130212"/>
              <a:gd name="connsiteY150" fmla="*/ 7072312 h 9115722"/>
              <a:gd name="connsiteX151" fmla="*/ 8301037 w 13130212"/>
              <a:gd name="connsiteY151" fmla="*/ 7029450 h 9115722"/>
              <a:gd name="connsiteX152" fmla="*/ 8258175 w 13130212"/>
              <a:gd name="connsiteY152" fmla="*/ 6972300 h 9115722"/>
              <a:gd name="connsiteX153" fmla="*/ 8201025 w 13130212"/>
              <a:gd name="connsiteY153" fmla="*/ 6872287 h 9115722"/>
              <a:gd name="connsiteX154" fmla="*/ 8115300 w 13130212"/>
              <a:gd name="connsiteY154" fmla="*/ 6800850 h 9115722"/>
              <a:gd name="connsiteX155" fmla="*/ 8072437 w 13130212"/>
              <a:gd name="connsiteY155" fmla="*/ 6757987 h 9115722"/>
              <a:gd name="connsiteX156" fmla="*/ 7700962 w 13130212"/>
              <a:gd name="connsiteY156" fmla="*/ 6829425 h 9115722"/>
              <a:gd name="connsiteX157" fmla="*/ 7600950 w 13130212"/>
              <a:gd name="connsiteY157" fmla="*/ 6886575 h 9115722"/>
              <a:gd name="connsiteX158" fmla="*/ 7429500 w 13130212"/>
              <a:gd name="connsiteY158" fmla="*/ 7015162 h 9115722"/>
              <a:gd name="connsiteX159" fmla="*/ 7358062 w 13130212"/>
              <a:gd name="connsiteY159" fmla="*/ 7029450 h 9115722"/>
              <a:gd name="connsiteX160" fmla="*/ 7215187 w 13130212"/>
              <a:gd name="connsiteY160" fmla="*/ 7086600 h 9115722"/>
              <a:gd name="connsiteX161" fmla="*/ 7100887 w 13130212"/>
              <a:gd name="connsiteY161" fmla="*/ 7143750 h 9115722"/>
              <a:gd name="connsiteX162" fmla="*/ 6943725 w 13130212"/>
              <a:gd name="connsiteY162" fmla="*/ 7172325 h 9115722"/>
              <a:gd name="connsiteX163" fmla="*/ 6000750 w 13130212"/>
              <a:gd name="connsiteY163" fmla="*/ 7158037 h 9115722"/>
              <a:gd name="connsiteX164" fmla="*/ 5957887 w 13130212"/>
              <a:gd name="connsiteY164" fmla="*/ 7143750 h 9115722"/>
              <a:gd name="connsiteX165" fmla="*/ 5500687 w 13130212"/>
              <a:gd name="connsiteY165" fmla="*/ 7200900 h 9115722"/>
              <a:gd name="connsiteX166" fmla="*/ 5300662 w 13130212"/>
              <a:gd name="connsiteY166" fmla="*/ 7386637 h 9115722"/>
              <a:gd name="connsiteX167" fmla="*/ 5229225 w 13130212"/>
              <a:gd name="connsiteY167" fmla="*/ 7515225 h 9115722"/>
              <a:gd name="connsiteX168" fmla="*/ 5200650 w 13130212"/>
              <a:gd name="connsiteY168" fmla="*/ 7558087 h 9115722"/>
              <a:gd name="connsiteX169" fmla="*/ 5172075 w 13130212"/>
              <a:gd name="connsiteY169" fmla="*/ 7758112 h 9115722"/>
              <a:gd name="connsiteX170" fmla="*/ 5157787 w 13130212"/>
              <a:gd name="connsiteY170" fmla="*/ 7915275 h 9115722"/>
              <a:gd name="connsiteX171" fmla="*/ 5143500 w 13130212"/>
              <a:gd name="connsiteY171" fmla="*/ 7958137 h 9115722"/>
              <a:gd name="connsiteX172" fmla="*/ 5072062 w 13130212"/>
              <a:gd name="connsiteY172" fmla="*/ 8029575 h 9115722"/>
              <a:gd name="connsiteX173" fmla="*/ 5043487 w 13130212"/>
              <a:gd name="connsiteY173" fmla="*/ 8086725 h 9115722"/>
              <a:gd name="connsiteX174" fmla="*/ 4872037 w 13130212"/>
              <a:gd name="connsiteY174" fmla="*/ 8243887 h 9115722"/>
              <a:gd name="connsiteX175" fmla="*/ 4814887 w 13130212"/>
              <a:gd name="connsiteY175" fmla="*/ 8301037 h 9115722"/>
              <a:gd name="connsiteX176" fmla="*/ 4757737 w 13130212"/>
              <a:gd name="connsiteY176" fmla="*/ 8329612 h 9115722"/>
              <a:gd name="connsiteX177" fmla="*/ 4700587 w 13130212"/>
              <a:gd name="connsiteY177" fmla="*/ 8386762 h 9115722"/>
              <a:gd name="connsiteX178" fmla="*/ 4457700 w 13130212"/>
              <a:gd name="connsiteY178" fmla="*/ 8529637 h 9115722"/>
              <a:gd name="connsiteX179" fmla="*/ 4114800 w 13130212"/>
              <a:gd name="connsiteY179" fmla="*/ 8958262 h 9115722"/>
              <a:gd name="connsiteX180" fmla="*/ 3757612 w 13130212"/>
              <a:gd name="connsiteY180" fmla="*/ 8986837 h 9115722"/>
              <a:gd name="connsiteX181" fmla="*/ 3657600 w 13130212"/>
              <a:gd name="connsiteY181" fmla="*/ 9001125 h 9115722"/>
              <a:gd name="connsiteX182" fmla="*/ 3529012 w 13130212"/>
              <a:gd name="connsiteY182" fmla="*/ 9015412 h 9115722"/>
              <a:gd name="connsiteX183" fmla="*/ 3300412 w 13130212"/>
              <a:gd name="connsiteY183" fmla="*/ 9058275 h 9115722"/>
              <a:gd name="connsiteX184" fmla="*/ 3157537 w 13130212"/>
              <a:gd name="connsiteY184" fmla="*/ 9072562 h 9115722"/>
              <a:gd name="connsiteX185" fmla="*/ 2843212 w 13130212"/>
              <a:gd name="connsiteY185" fmla="*/ 9115425 h 9115722"/>
              <a:gd name="connsiteX186" fmla="*/ 2600325 w 13130212"/>
              <a:gd name="connsiteY186" fmla="*/ 9101137 h 9115722"/>
              <a:gd name="connsiteX187" fmla="*/ 2514600 w 13130212"/>
              <a:gd name="connsiteY187" fmla="*/ 9086850 h 9115722"/>
              <a:gd name="connsiteX188" fmla="*/ 2400300 w 13130212"/>
              <a:gd name="connsiteY188" fmla="*/ 9058275 h 9115722"/>
              <a:gd name="connsiteX189" fmla="*/ 2257425 w 13130212"/>
              <a:gd name="connsiteY189" fmla="*/ 9043987 h 9115722"/>
              <a:gd name="connsiteX190" fmla="*/ 1985962 w 13130212"/>
              <a:gd name="connsiteY190" fmla="*/ 8986837 h 9115722"/>
              <a:gd name="connsiteX191" fmla="*/ 1771650 w 13130212"/>
              <a:gd name="connsiteY191" fmla="*/ 8943975 h 9115722"/>
              <a:gd name="connsiteX192" fmla="*/ 1671637 w 13130212"/>
              <a:gd name="connsiteY192" fmla="*/ 8915400 h 9115722"/>
              <a:gd name="connsiteX193" fmla="*/ 1443037 w 13130212"/>
              <a:gd name="connsiteY193" fmla="*/ 8758237 h 9115722"/>
              <a:gd name="connsiteX194" fmla="*/ 1057275 w 13130212"/>
              <a:gd name="connsiteY194" fmla="*/ 8515350 h 9115722"/>
              <a:gd name="connsiteX195" fmla="*/ 871537 w 13130212"/>
              <a:gd name="connsiteY195" fmla="*/ 8358187 h 9115722"/>
              <a:gd name="connsiteX196" fmla="*/ 714375 w 13130212"/>
              <a:gd name="connsiteY196" fmla="*/ 8186737 h 9115722"/>
              <a:gd name="connsiteX197" fmla="*/ 671512 w 13130212"/>
              <a:gd name="connsiteY197" fmla="*/ 8172450 h 9115722"/>
              <a:gd name="connsiteX198" fmla="*/ 600075 w 13130212"/>
              <a:gd name="connsiteY198" fmla="*/ 7900987 h 9115722"/>
              <a:gd name="connsiteX199" fmla="*/ 585787 w 13130212"/>
              <a:gd name="connsiteY199" fmla="*/ 7843837 h 9115722"/>
              <a:gd name="connsiteX200" fmla="*/ 571500 w 13130212"/>
              <a:gd name="connsiteY200" fmla="*/ 7572375 h 9115722"/>
              <a:gd name="connsiteX201" fmla="*/ 557212 w 13130212"/>
              <a:gd name="connsiteY201" fmla="*/ 6657975 h 9115722"/>
              <a:gd name="connsiteX202" fmla="*/ 528637 w 13130212"/>
              <a:gd name="connsiteY202" fmla="*/ 6615112 h 9115722"/>
              <a:gd name="connsiteX203" fmla="*/ 500062 w 13130212"/>
              <a:gd name="connsiteY203" fmla="*/ 6529387 h 9115722"/>
              <a:gd name="connsiteX204" fmla="*/ 485775 w 13130212"/>
              <a:gd name="connsiteY204" fmla="*/ 5815012 h 9115722"/>
              <a:gd name="connsiteX205" fmla="*/ 471487 w 13130212"/>
              <a:gd name="connsiteY205" fmla="*/ 5772150 h 9115722"/>
              <a:gd name="connsiteX206" fmla="*/ 442912 w 13130212"/>
              <a:gd name="connsiteY206" fmla="*/ 5643562 h 9115722"/>
              <a:gd name="connsiteX207" fmla="*/ 414337 w 13130212"/>
              <a:gd name="connsiteY207" fmla="*/ 5586412 h 9115722"/>
              <a:gd name="connsiteX208" fmla="*/ 400050 w 13130212"/>
              <a:gd name="connsiteY208" fmla="*/ 5543550 h 9115722"/>
              <a:gd name="connsiteX209" fmla="*/ 328612 w 13130212"/>
              <a:gd name="connsiteY209" fmla="*/ 5443537 h 9115722"/>
              <a:gd name="connsiteX210" fmla="*/ 285750 w 13130212"/>
              <a:gd name="connsiteY210" fmla="*/ 5372100 h 9115722"/>
              <a:gd name="connsiteX211" fmla="*/ 271462 w 13130212"/>
              <a:gd name="connsiteY211" fmla="*/ 5272087 h 9115722"/>
              <a:gd name="connsiteX212" fmla="*/ 257175 w 13130212"/>
              <a:gd name="connsiteY212" fmla="*/ 5200650 h 9115722"/>
              <a:gd name="connsiteX213" fmla="*/ 285750 w 13130212"/>
              <a:gd name="connsiteY213" fmla="*/ 3929062 h 9115722"/>
              <a:gd name="connsiteX214" fmla="*/ 342900 w 13130212"/>
              <a:gd name="connsiteY214" fmla="*/ 3843337 h 9115722"/>
              <a:gd name="connsiteX215" fmla="*/ 371475 w 13130212"/>
              <a:gd name="connsiteY215" fmla="*/ 3800475 h 9115722"/>
              <a:gd name="connsiteX216" fmla="*/ 457200 w 13130212"/>
              <a:gd name="connsiteY216" fmla="*/ 3729037 h 9115722"/>
              <a:gd name="connsiteX217" fmla="*/ 514350 w 13130212"/>
              <a:gd name="connsiteY217" fmla="*/ 3686175 h 9115722"/>
              <a:gd name="connsiteX218" fmla="*/ 571500 w 13130212"/>
              <a:gd name="connsiteY218" fmla="*/ 3600450 h 9115722"/>
              <a:gd name="connsiteX219" fmla="*/ 657225 w 13130212"/>
              <a:gd name="connsiteY219" fmla="*/ 3543300 h 9115722"/>
              <a:gd name="connsiteX220" fmla="*/ 757237 w 13130212"/>
              <a:gd name="connsiteY220" fmla="*/ 3514725 h 9115722"/>
              <a:gd name="connsiteX221" fmla="*/ 1900237 w 13130212"/>
              <a:gd name="connsiteY221" fmla="*/ 3543300 h 9115722"/>
              <a:gd name="connsiteX222" fmla="*/ 2243137 w 13130212"/>
              <a:gd name="connsiteY222" fmla="*/ 3571875 h 9115722"/>
              <a:gd name="connsiteX223" fmla="*/ 2757487 w 13130212"/>
              <a:gd name="connsiteY223" fmla="*/ 3557587 h 9115722"/>
              <a:gd name="connsiteX224" fmla="*/ 2814637 w 13130212"/>
              <a:gd name="connsiteY224" fmla="*/ 3514725 h 9115722"/>
              <a:gd name="connsiteX225" fmla="*/ 2714625 w 13130212"/>
              <a:gd name="connsiteY225" fmla="*/ 3486150 h 9115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</a:cxnLst>
            <a:rect l="l" t="t" r="r" b="b"/>
            <a:pathLst>
              <a:path w="13130212" h="9115722">
                <a:moveTo>
                  <a:pt x="2714625" y="3486150"/>
                </a:moveTo>
                <a:cubicBezTo>
                  <a:pt x="2659856" y="3459956"/>
                  <a:pt x="2559256" y="3405321"/>
                  <a:pt x="2486025" y="3357562"/>
                </a:cubicBezTo>
                <a:cubicBezTo>
                  <a:pt x="2449247" y="3333576"/>
                  <a:pt x="2420299" y="3299266"/>
                  <a:pt x="2386012" y="3271837"/>
                </a:cubicBezTo>
                <a:cubicBezTo>
                  <a:pt x="2337274" y="3232846"/>
                  <a:pt x="2263281" y="3209182"/>
                  <a:pt x="2228850" y="3157537"/>
                </a:cubicBezTo>
                <a:cubicBezTo>
                  <a:pt x="2219325" y="3143250"/>
                  <a:pt x="2214012" y="3124978"/>
                  <a:pt x="2200275" y="3114675"/>
                </a:cubicBezTo>
                <a:cubicBezTo>
                  <a:pt x="2174717" y="3095506"/>
                  <a:pt x="2142146" y="3087910"/>
                  <a:pt x="2114550" y="3071812"/>
                </a:cubicBezTo>
                <a:cubicBezTo>
                  <a:pt x="2084885" y="3054508"/>
                  <a:pt x="2056299" y="3035268"/>
                  <a:pt x="2028825" y="3014662"/>
                </a:cubicBezTo>
                <a:cubicBezTo>
                  <a:pt x="2009775" y="3000375"/>
                  <a:pt x="1990269" y="2986675"/>
                  <a:pt x="1971675" y="2971800"/>
                </a:cubicBezTo>
                <a:cubicBezTo>
                  <a:pt x="1942629" y="2948564"/>
                  <a:pt x="1916422" y="2921693"/>
                  <a:pt x="1885950" y="2900362"/>
                </a:cubicBezTo>
                <a:cubicBezTo>
                  <a:pt x="1811619" y="2848330"/>
                  <a:pt x="1851629" y="2890346"/>
                  <a:pt x="1785937" y="2857500"/>
                </a:cubicBezTo>
                <a:cubicBezTo>
                  <a:pt x="1751594" y="2840329"/>
                  <a:pt x="1718318" y="2820964"/>
                  <a:pt x="1685925" y="2800350"/>
                </a:cubicBezTo>
                <a:cubicBezTo>
                  <a:pt x="1593198" y="2741341"/>
                  <a:pt x="1666655" y="2771147"/>
                  <a:pt x="1571625" y="2728912"/>
                </a:cubicBezTo>
                <a:cubicBezTo>
                  <a:pt x="1548188" y="2718496"/>
                  <a:pt x="1524290" y="2709102"/>
                  <a:pt x="1500187" y="2700337"/>
                </a:cubicBezTo>
                <a:cubicBezTo>
                  <a:pt x="1471880" y="2690043"/>
                  <a:pt x="1414462" y="2671762"/>
                  <a:pt x="1414462" y="2671762"/>
                </a:cubicBezTo>
                <a:cubicBezTo>
                  <a:pt x="1347753" y="2605053"/>
                  <a:pt x="1398360" y="2650056"/>
                  <a:pt x="1328737" y="2600325"/>
                </a:cubicBezTo>
                <a:cubicBezTo>
                  <a:pt x="1313638" y="2589540"/>
                  <a:pt x="1251171" y="2540110"/>
                  <a:pt x="1228725" y="2528887"/>
                </a:cubicBezTo>
                <a:cubicBezTo>
                  <a:pt x="1215254" y="2522152"/>
                  <a:pt x="1200150" y="2519362"/>
                  <a:pt x="1185862" y="2514600"/>
                </a:cubicBezTo>
                <a:cubicBezTo>
                  <a:pt x="1157287" y="2495550"/>
                  <a:pt x="1128272" y="2477144"/>
                  <a:pt x="1100137" y="2457450"/>
                </a:cubicBezTo>
                <a:cubicBezTo>
                  <a:pt x="1080629" y="2443794"/>
                  <a:pt x="1063180" y="2427208"/>
                  <a:pt x="1042987" y="2414587"/>
                </a:cubicBezTo>
                <a:cubicBezTo>
                  <a:pt x="1024926" y="2403299"/>
                  <a:pt x="1004100" y="2396970"/>
                  <a:pt x="985837" y="2386012"/>
                </a:cubicBezTo>
                <a:cubicBezTo>
                  <a:pt x="833300" y="2294490"/>
                  <a:pt x="960174" y="2364142"/>
                  <a:pt x="842962" y="2286000"/>
                </a:cubicBezTo>
                <a:cubicBezTo>
                  <a:pt x="708729" y="2196511"/>
                  <a:pt x="829137" y="2300750"/>
                  <a:pt x="671512" y="2143125"/>
                </a:cubicBezTo>
                <a:cubicBezTo>
                  <a:pt x="657224" y="2128837"/>
                  <a:pt x="639858" y="2117074"/>
                  <a:pt x="628650" y="2100262"/>
                </a:cubicBezTo>
                <a:cubicBezTo>
                  <a:pt x="544933" y="1974689"/>
                  <a:pt x="678688" y="2172637"/>
                  <a:pt x="542925" y="1985962"/>
                </a:cubicBezTo>
                <a:cubicBezTo>
                  <a:pt x="522726" y="1958188"/>
                  <a:pt x="498530" y="1932124"/>
                  <a:pt x="485775" y="1900237"/>
                </a:cubicBezTo>
                <a:cubicBezTo>
                  <a:pt x="476250" y="1876425"/>
                  <a:pt x="473045" y="1848966"/>
                  <a:pt x="457200" y="1828800"/>
                </a:cubicBezTo>
                <a:cubicBezTo>
                  <a:pt x="379799" y="1730290"/>
                  <a:pt x="361109" y="1721877"/>
                  <a:pt x="285750" y="1671637"/>
                </a:cubicBezTo>
                <a:cubicBezTo>
                  <a:pt x="276225" y="1657350"/>
                  <a:pt x="268583" y="1641609"/>
                  <a:pt x="257175" y="1628775"/>
                </a:cubicBezTo>
                <a:cubicBezTo>
                  <a:pt x="228433" y="1596440"/>
                  <a:pt x="164493" y="1548828"/>
                  <a:pt x="142875" y="1500187"/>
                </a:cubicBezTo>
                <a:cubicBezTo>
                  <a:pt x="130642" y="1472662"/>
                  <a:pt x="124594" y="1442769"/>
                  <a:pt x="114300" y="1414462"/>
                </a:cubicBezTo>
                <a:cubicBezTo>
                  <a:pt x="34777" y="1195774"/>
                  <a:pt x="140533" y="1507449"/>
                  <a:pt x="57150" y="1257300"/>
                </a:cubicBezTo>
                <a:cubicBezTo>
                  <a:pt x="47625" y="1190625"/>
                  <a:pt x="34862" y="1124333"/>
                  <a:pt x="28575" y="1057275"/>
                </a:cubicBezTo>
                <a:cubicBezTo>
                  <a:pt x="-7294" y="674682"/>
                  <a:pt x="36847" y="912906"/>
                  <a:pt x="0" y="728662"/>
                </a:cubicBezTo>
                <a:cubicBezTo>
                  <a:pt x="22482" y="638730"/>
                  <a:pt x="3941" y="649096"/>
                  <a:pt x="142875" y="614362"/>
                </a:cubicBezTo>
                <a:cubicBezTo>
                  <a:pt x="250737" y="587397"/>
                  <a:pt x="362773" y="580508"/>
                  <a:pt x="471487" y="557212"/>
                </a:cubicBezTo>
                <a:cubicBezTo>
                  <a:pt x="705414" y="507085"/>
                  <a:pt x="605947" y="533083"/>
                  <a:pt x="771525" y="485775"/>
                </a:cubicBezTo>
                <a:cubicBezTo>
                  <a:pt x="827639" y="443689"/>
                  <a:pt x="852561" y="417962"/>
                  <a:pt x="928687" y="400050"/>
                </a:cubicBezTo>
                <a:cubicBezTo>
                  <a:pt x="975277" y="389088"/>
                  <a:pt x="1024119" y="392088"/>
                  <a:pt x="1071562" y="385762"/>
                </a:cubicBezTo>
                <a:cubicBezTo>
                  <a:pt x="1095633" y="382553"/>
                  <a:pt x="1119187" y="376237"/>
                  <a:pt x="1143000" y="371475"/>
                </a:cubicBezTo>
                <a:lnTo>
                  <a:pt x="2757487" y="385762"/>
                </a:lnTo>
                <a:cubicBezTo>
                  <a:pt x="2833827" y="386946"/>
                  <a:pt x="2909837" y="396173"/>
                  <a:pt x="2986087" y="400050"/>
                </a:cubicBezTo>
                <a:lnTo>
                  <a:pt x="3600450" y="428625"/>
                </a:lnTo>
                <a:cubicBezTo>
                  <a:pt x="3884249" y="460158"/>
                  <a:pt x="3866794" y="475572"/>
                  <a:pt x="4171950" y="428625"/>
                </a:cubicBezTo>
                <a:cubicBezTo>
                  <a:pt x="4201492" y="424080"/>
                  <a:pt x="4246019" y="386300"/>
                  <a:pt x="4271962" y="371475"/>
                </a:cubicBezTo>
                <a:cubicBezTo>
                  <a:pt x="4290454" y="360908"/>
                  <a:pt x="4310620" y="353467"/>
                  <a:pt x="4329112" y="342900"/>
                </a:cubicBezTo>
                <a:cubicBezTo>
                  <a:pt x="4344021" y="334381"/>
                  <a:pt x="4356616" y="322004"/>
                  <a:pt x="4371975" y="314325"/>
                </a:cubicBezTo>
                <a:cubicBezTo>
                  <a:pt x="4394914" y="302855"/>
                  <a:pt x="4420897" y="298031"/>
                  <a:pt x="4443412" y="285750"/>
                </a:cubicBezTo>
                <a:cubicBezTo>
                  <a:pt x="4473561" y="269305"/>
                  <a:pt x="4500562" y="247650"/>
                  <a:pt x="4529137" y="228600"/>
                </a:cubicBezTo>
                <a:cubicBezTo>
                  <a:pt x="4543425" y="219075"/>
                  <a:pt x="4555710" y="205455"/>
                  <a:pt x="4572000" y="200025"/>
                </a:cubicBezTo>
                <a:cubicBezTo>
                  <a:pt x="4719216" y="150952"/>
                  <a:pt x="4656755" y="168120"/>
                  <a:pt x="4757737" y="142875"/>
                </a:cubicBezTo>
                <a:cubicBezTo>
                  <a:pt x="4854358" y="94565"/>
                  <a:pt x="4780637" y="127037"/>
                  <a:pt x="4914900" y="85725"/>
                </a:cubicBezTo>
                <a:cubicBezTo>
                  <a:pt x="5039003" y="47539"/>
                  <a:pt x="4969942" y="60794"/>
                  <a:pt x="5114925" y="28575"/>
                </a:cubicBezTo>
                <a:cubicBezTo>
                  <a:pt x="5162337" y="18039"/>
                  <a:pt x="5257800" y="0"/>
                  <a:pt x="5257800" y="0"/>
                </a:cubicBezTo>
                <a:cubicBezTo>
                  <a:pt x="5410200" y="4762"/>
                  <a:pt x="5563024" y="1965"/>
                  <a:pt x="5715000" y="14287"/>
                </a:cubicBezTo>
                <a:cubicBezTo>
                  <a:pt x="5740563" y="16360"/>
                  <a:pt x="5762106" y="34752"/>
                  <a:pt x="5786437" y="42862"/>
                </a:cubicBezTo>
                <a:cubicBezTo>
                  <a:pt x="5833607" y="58586"/>
                  <a:pt x="5882142" y="70001"/>
                  <a:pt x="5929312" y="85725"/>
                </a:cubicBezTo>
                <a:cubicBezTo>
                  <a:pt x="5953643" y="93835"/>
                  <a:pt x="5975361" y="110673"/>
                  <a:pt x="6000750" y="114300"/>
                </a:cubicBezTo>
                <a:cubicBezTo>
                  <a:pt x="6109596" y="129849"/>
                  <a:pt x="6220015" y="131365"/>
                  <a:pt x="6329362" y="142875"/>
                </a:cubicBezTo>
                <a:cubicBezTo>
                  <a:pt x="6401036" y="150420"/>
                  <a:pt x="6472046" y="163491"/>
                  <a:pt x="6543675" y="171450"/>
                </a:cubicBezTo>
                <a:cubicBezTo>
                  <a:pt x="6600672" y="177783"/>
                  <a:pt x="6658220" y="178624"/>
                  <a:pt x="6715125" y="185737"/>
                </a:cubicBezTo>
                <a:cubicBezTo>
                  <a:pt x="6810697" y="197683"/>
                  <a:pt x="6904866" y="220919"/>
                  <a:pt x="7000875" y="228600"/>
                </a:cubicBezTo>
                <a:lnTo>
                  <a:pt x="7358062" y="257175"/>
                </a:lnTo>
                <a:lnTo>
                  <a:pt x="7558087" y="271462"/>
                </a:lnTo>
                <a:cubicBezTo>
                  <a:pt x="7605784" y="275437"/>
                  <a:pt x="7653279" y="281604"/>
                  <a:pt x="7700962" y="285750"/>
                </a:cubicBezTo>
                <a:cubicBezTo>
                  <a:pt x="7762824" y="291129"/>
                  <a:pt x="7824787" y="295275"/>
                  <a:pt x="7886700" y="300037"/>
                </a:cubicBezTo>
                <a:cubicBezTo>
                  <a:pt x="7963672" y="312866"/>
                  <a:pt x="8172036" y="347002"/>
                  <a:pt x="8201025" y="357187"/>
                </a:cubicBezTo>
                <a:cubicBezTo>
                  <a:pt x="8788565" y="563620"/>
                  <a:pt x="8334219" y="466692"/>
                  <a:pt x="8572500" y="514350"/>
                </a:cubicBezTo>
                <a:cubicBezTo>
                  <a:pt x="8659529" y="572370"/>
                  <a:pt x="8575736" y="510645"/>
                  <a:pt x="8686800" y="628650"/>
                </a:cubicBezTo>
                <a:cubicBezTo>
                  <a:pt x="8737577" y="682600"/>
                  <a:pt x="8782318" y="744716"/>
                  <a:pt x="8843962" y="785812"/>
                </a:cubicBezTo>
                <a:cubicBezTo>
                  <a:pt x="8858250" y="795337"/>
                  <a:pt x="8874119" y="802836"/>
                  <a:pt x="8886825" y="814387"/>
                </a:cubicBezTo>
                <a:cubicBezTo>
                  <a:pt x="8926694" y="850632"/>
                  <a:pt x="8963025" y="890587"/>
                  <a:pt x="9001125" y="928687"/>
                </a:cubicBezTo>
                <a:lnTo>
                  <a:pt x="9115425" y="1042987"/>
                </a:lnTo>
                <a:cubicBezTo>
                  <a:pt x="9134475" y="1052512"/>
                  <a:pt x="9155944" y="1058257"/>
                  <a:pt x="9172575" y="1071562"/>
                </a:cubicBezTo>
                <a:cubicBezTo>
                  <a:pt x="9340551" y="1205942"/>
                  <a:pt x="9186743" y="1121508"/>
                  <a:pt x="9315450" y="1185862"/>
                </a:cubicBezTo>
                <a:cubicBezTo>
                  <a:pt x="9370504" y="1259269"/>
                  <a:pt x="9373341" y="1268664"/>
                  <a:pt x="9458325" y="1343025"/>
                </a:cubicBezTo>
                <a:cubicBezTo>
                  <a:pt x="9499190" y="1378782"/>
                  <a:pt x="9548516" y="1404641"/>
                  <a:pt x="9586912" y="1443037"/>
                </a:cubicBezTo>
                <a:cubicBezTo>
                  <a:pt x="9601200" y="1457325"/>
                  <a:pt x="9612728" y="1475052"/>
                  <a:pt x="9629775" y="1485900"/>
                </a:cubicBezTo>
                <a:cubicBezTo>
                  <a:pt x="9665713" y="1508769"/>
                  <a:pt x="9706679" y="1522652"/>
                  <a:pt x="9744075" y="1543050"/>
                </a:cubicBezTo>
                <a:cubicBezTo>
                  <a:pt x="9759150" y="1551273"/>
                  <a:pt x="9772136" y="1562919"/>
                  <a:pt x="9786937" y="1571625"/>
                </a:cubicBezTo>
                <a:cubicBezTo>
                  <a:pt x="9853127" y="1610561"/>
                  <a:pt x="9918276" y="1651582"/>
                  <a:pt x="9986962" y="1685925"/>
                </a:cubicBezTo>
                <a:cubicBezTo>
                  <a:pt x="10015537" y="1700212"/>
                  <a:pt x="10045478" y="1712043"/>
                  <a:pt x="10072687" y="1728787"/>
                </a:cubicBezTo>
                <a:cubicBezTo>
                  <a:pt x="10224322" y="1822101"/>
                  <a:pt x="10119362" y="1782446"/>
                  <a:pt x="10215562" y="1814512"/>
                </a:cubicBezTo>
                <a:lnTo>
                  <a:pt x="10344150" y="2014537"/>
                </a:lnTo>
                <a:cubicBezTo>
                  <a:pt x="10368271" y="2052442"/>
                  <a:pt x="10386348" y="2094724"/>
                  <a:pt x="10415587" y="2128837"/>
                </a:cubicBezTo>
                <a:cubicBezTo>
                  <a:pt x="10444162" y="2162175"/>
                  <a:pt x="10476956" y="2192316"/>
                  <a:pt x="10501312" y="2228850"/>
                </a:cubicBezTo>
                <a:cubicBezTo>
                  <a:pt x="10524941" y="2264293"/>
                  <a:pt x="10539412" y="2305050"/>
                  <a:pt x="10558462" y="2343150"/>
                </a:cubicBezTo>
                <a:lnTo>
                  <a:pt x="10601325" y="2428875"/>
                </a:lnTo>
                <a:cubicBezTo>
                  <a:pt x="10615612" y="2457450"/>
                  <a:pt x="10625018" y="2489042"/>
                  <a:pt x="10644187" y="2514600"/>
                </a:cubicBezTo>
                <a:cubicBezTo>
                  <a:pt x="10658475" y="2533650"/>
                  <a:pt x="10675485" y="2550934"/>
                  <a:pt x="10687050" y="2571750"/>
                </a:cubicBezTo>
                <a:cubicBezTo>
                  <a:pt x="10699505" y="2594169"/>
                  <a:pt x="10701399" y="2621848"/>
                  <a:pt x="10715625" y="2643187"/>
                </a:cubicBezTo>
                <a:cubicBezTo>
                  <a:pt x="10743736" y="2685353"/>
                  <a:pt x="10820860" y="2772026"/>
                  <a:pt x="10872787" y="2800350"/>
                </a:cubicBezTo>
                <a:cubicBezTo>
                  <a:pt x="10899230" y="2814773"/>
                  <a:pt x="10930399" y="2818112"/>
                  <a:pt x="10958512" y="2828925"/>
                </a:cubicBezTo>
                <a:cubicBezTo>
                  <a:pt x="11110692" y="2887455"/>
                  <a:pt x="11002349" y="2862424"/>
                  <a:pt x="11144250" y="2886075"/>
                </a:cubicBezTo>
                <a:cubicBezTo>
                  <a:pt x="11275637" y="2951768"/>
                  <a:pt x="11270175" y="2955773"/>
                  <a:pt x="11430000" y="3000375"/>
                </a:cubicBezTo>
                <a:cubicBezTo>
                  <a:pt x="11576863" y="3041360"/>
                  <a:pt x="11725242" y="3076703"/>
                  <a:pt x="11872912" y="3114675"/>
                </a:cubicBezTo>
                <a:lnTo>
                  <a:pt x="11930062" y="3128962"/>
                </a:lnTo>
                <a:cubicBezTo>
                  <a:pt x="11958637" y="3148012"/>
                  <a:pt x="11988566" y="3165173"/>
                  <a:pt x="12015787" y="3186112"/>
                </a:cubicBezTo>
                <a:cubicBezTo>
                  <a:pt x="12132827" y="3276143"/>
                  <a:pt x="12259738" y="3411723"/>
                  <a:pt x="12330112" y="3529012"/>
                </a:cubicBezTo>
                <a:cubicBezTo>
                  <a:pt x="12344400" y="3552825"/>
                  <a:pt x="12361844" y="3575008"/>
                  <a:pt x="12372975" y="3600450"/>
                </a:cubicBezTo>
                <a:cubicBezTo>
                  <a:pt x="12395318" y="3651520"/>
                  <a:pt x="12407485" y="3706673"/>
                  <a:pt x="12430125" y="3757612"/>
                </a:cubicBezTo>
                <a:cubicBezTo>
                  <a:pt x="12445719" y="3792699"/>
                  <a:pt x="12471811" y="3822480"/>
                  <a:pt x="12487275" y="3857625"/>
                </a:cubicBezTo>
                <a:cubicBezTo>
                  <a:pt x="12524318" y="3941815"/>
                  <a:pt x="12558201" y="4027541"/>
                  <a:pt x="12587287" y="4114800"/>
                </a:cubicBezTo>
                <a:cubicBezTo>
                  <a:pt x="12619758" y="4212212"/>
                  <a:pt x="12613117" y="4200200"/>
                  <a:pt x="12658725" y="4300537"/>
                </a:cubicBezTo>
                <a:cubicBezTo>
                  <a:pt x="12667538" y="4319926"/>
                  <a:pt x="12679390" y="4337912"/>
                  <a:pt x="12687300" y="4357687"/>
                </a:cubicBezTo>
                <a:cubicBezTo>
                  <a:pt x="12768386" y="4560401"/>
                  <a:pt x="12702234" y="4462080"/>
                  <a:pt x="12801600" y="4586287"/>
                </a:cubicBezTo>
                <a:cubicBezTo>
                  <a:pt x="12819179" y="4639028"/>
                  <a:pt x="12818259" y="4646599"/>
                  <a:pt x="12858750" y="4700587"/>
                </a:cubicBezTo>
                <a:cubicBezTo>
                  <a:pt x="12885095" y="4735714"/>
                  <a:pt x="12918954" y="4764870"/>
                  <a:pt x="12944475" y="4800600"/>
                </a:cubicBezTo>
                <a:cubicBezTo>
                  <a:pt x="13089223" y="5003247"/>
                  <a:pt x="12903382" y="4802369"/>
                  <a:pt x="13087350" y="4986337"/>
                </a:cubicBezTo>
                <a:cubicBezTo>
                  <a:pt x="13092112" y="5000625"/>
                  <a:pt x="13095704" y="5015357"/>
                  <a:pt x="13101637" y="5029200"/>
                </a:cubicBezTo>
                <a:cubicBezTo>
                  <a:pt x="13110027" y="5048777"/>
                  <a:pt x="13130212" y="5065051"/>
                  <a:pt x="13130212" y="5086350"/>
                </a:cubicBezTo>
                <a:cubicBezTo>
                  <a:pt x="13130212" y="5105438"/>
                  <a:pt x="13113782" y="5414724"/>
                  <a:pt x="13087350" y="5529262"/>
                </a:cubicBezTo>
                <a:cubicBezTo>
                  <a:pt x="13065273" y="5624929"/>
                  <a:pt x="13015912" y="5815012"/>
                  <a:pt x="13015912" y="5815012"/>
                </a:cubicBezTo>
                <a:cubicBezTo>
                  <a:pt x="13006387" y="5938837"/>
                  <a:pt x="12989137" y="6062309"/>
                  <a:pt x="12987337" y="6186487"/>
                </a:cubicBezTo>
                <a:cubicBezTo>
                  <a:pt x="12979205" y="6747595"/>
                  <a:pt x="12938523" y="6611541"/>
                  <a:pt x="13015912" y="6843712"/>
                </a:cubicBezTo>
                <a:cubicBezTo>
                  <a:pt x="13006387" y="7319962"/>
                  <a:pt x="13000687" y="7796304"/>
                  <a:pt x="12987337" y="8272462"/>
                </a:cubicBezTo>
                <a:cubicBezTo>
                  <a:pt x="12986393" y="8306125"/>
                  <a:pt x="12979654" y="8339453"/>
                  <a:pt x="12973050" y="8372475"/>
                </a:cubicBezTo>
                <a:cubicBezTo>
                  <a:pt x="12970096" y="8387243"/>
                  <a:pt x="12963909" y="8401183"/>
                  <a:pt x="12958762" y="8415337"/>
                </a:cubicBezTo>
                <a:cubicBezTo>
                  <a:pt x="12944856" y="8453578"/>
                  <a:pt x="12929443" y="8491266"/>
                  <a:pt x="12915900" y="8529637"/>
                </a:cubicBezTo>
                <a:cubicBezTo>
                  <a:pt x="12900863" y="8572242"/>
                  <a:pt x="12887325" y="8615362"/>
                  <a:pt x="12873037" y="8658225"/>
                </a:cubicBezTo>
                <a:cubicBezTo>
                  <a:pt x="12868275" y="8672512"/>
                  <a:pt x="12867104" y="8688556"/>
                  <a:pt x="12858750" y="8701087"/>
                </a:cubicBezTo>
                <a:lnTo>
                  <a:pt x="12830175" y="8743950"/>
                </a:lnTo>
                <a:cubicBezTo>
                  <a:pt x="12777787" y="8739187"/>
                  <a:pt x="12724448" y="8740684"/>
                  <a:pt x="12673012" y="8729662"/>
                </a:cubicBezTo>
                <a:cubicBezTo>
                  <a:pt x="12656222" y="8726064"/>
                  <a:pt x="12645509" y="8708766"/>
                  <a:pt x="12630150" y="8701087"/>
                </a:cubicBezTo>
                <a:cubicBezTo>
                  <a:pt x="12616679" y="8694352"/>
                  <a:pt x="12601962" y="8690186"/>
                  <a:pt x="12587287" y="8686800"/>
                </a:cubicBezTo>
                <a:cubicBezTo>
                  <a:pt x="12539963" y="8675879"/>
                  <a:pt x="12491824" y="8668761"/>
                  <a:pt x="12444412" y="8658225"/>
                </a:cubicBezTo>
                <a:cubicBezTo>
                  <a:pt x="12406075" y="8649706"/>
                  <a:pt x="12368751" y="8636675"/>
                  <a:pt x="12330112" y="8629650"/>
                </a:cubicBezTo>
                <a:cubicBezTo>
                  <a:pt x="12263846" y="8617602"/>
                  <a:pt x="12196762" y="8610600"/>
                  <a:pt x="12130087" y="8601075"/>
                </a:cubicBezTo>
                <a:cubicBezTo>
                  <a:pt x="11963400" y="8610600"/>
                  <a:pt x="11796357" y="8615186"/>
                  <a:pt x="11630025" y="8629650"/>
                </a:cubicBezTo>
                <a:cubicBezTo>
                  <a:pt x="11576979" y="8634263"/>
                  <a:pt x="11525440" y="8649813"/>
                  <a:pt x="11472862" y="8658225"/>
                </a:cubicBezTo>
                <a:cubicBezTo>
                  <a:pt x="11406356" y="8668866"/>
                  <a:pt x="11339512" y="8677275"/>
                  <a:pt x="11272837" y="8686800"/>
                </a:cubicBezTo>
                <a:cubicBezTo>
                  <a:pt x="11249025" y="8696325"/>
                  <a:pt x="11225503" y="8706610"/>
                  <a:pt x="11201400" y="8715375"/>
                </a:cubicBezTo>
                <a:cubicBezTo>
                  <a:pt x="11173093" y="8725669"/>
                  <a:pt x="11143878" y="8733374"/>
                  <a:pt x="11115675" y="8743950"/>
                </a:cubicBezTo>
                <a:cubicBezTo>
                  <a:pt x="11067647" y="8761960"/>
                  <a:pt x="10972800" y="8801100"/>
                  <a:pt x="10972800" y="8801100"/>
                </a:cubicBezTo>
                <a:cubicBezTo>
                  <a:pt x="10796587" y="8791575"/>
                  <a:pt x="10619334" y="8793888"/>
                  <a:pt x="10444162" y="8772525"/>
                </a:cubicBezTo>
                <a:cubicBezTo>
                  <a:pt x="10420525" y="8769642"/>
                  <a:pt x="10407581" y="8741661"/>
                  <a:pt x="10387012" y="8729662"/>
                </a:cubicBezTo>
                <a:cubicBezTo>
                  <a:pt x="10205223" y="8623618"/>
                  <a:pt x="10338285" y="8719586"/>
                  <a:pt x="10129837" y="8615362"/>
                </a:cubicBezTo>
                <a:cubicBezTo>
                  <a:pt x="10110787" y="8605837"/>
                  <a:pt x="10093954" y="8587947"/>
                  <a:pt x="10072687" y="8586787"/>
                </a:cubicBezTo>
                <a:cubicBezTo>
                  <a:pt x="9830114" y="8573556"/>
                  <a:pt x="9586912" y="8577262"/>
                  <a:pt x="9344025" y="8572500"/>
                </a:cubicBezTo>
                <a:cubicBezTo>
                  <a:pt x="9146302" y="8498353"/>
                  <a:pt x="9301444" y="8574514"/>
                  <a:pt x="9158287" y="8458200"/>
                </a:cubicBezTo>
                <a:cubicBezTo>
                  <a:pt x="9108013" y="8417352"/>
                  <a:pt x="9050481" y="8385853"/>
                  <a:pt x="9001125" y="8343900"/>
                </a:cubicBezTo>
                <a:cubicBezTo>
                  <a:pt x="8914509" y="8270277"/>
                  <a:pt x="8868623" y="8220850"/>
                  <a:pt x="8815387" y="8129587"/>
                </a:cubicBezTo>
                <a:cubicBezTo>
                  <a:pt x="8774590" y="8059649"/>
                  <a:pt x="8757935" y="8007313"/>
                  <a:pt x="8729662" y="7929562"/>
                </a:cubicBezTo>
                <a:cubicBezTo>
                  <a:pt x="8724515" y="7915409"/>
                  <a:pt x="8722110" y="7900170"/>
                  <a:pt x="8715375" y="7886700"/>
                </a:cubicBezTo>
                <a:cubicBezTo>
                  <a:pt x="8707696" y="7871341"/>
                  <a:pt x="8696325" y="7858125"/>
                  <a:pt x="8686800" y="7843837"/>
                </a:cubicBezTo>
                <a:cubicBezTo>
                  <a:pt x="8671900" y="7754437"/>
                  <a:pt x="8674381" y="7749433"/>
                  <a:pt x="8643937" y="7658100"/>
                </a:cubicBezTo>
                <a:cubicBezTo>
                  <a:pt x="8635827" y="7633769"/>
                  <a:pt x="8628086" y="7608930"/>
                  <a:pt x="8615362" y="7586662"/>
                </a:cubicBezTo>
                <a:cubicBezTo>
                  <a:pt x="8589804" y="7541935"/>
                  <a:pt x="8558212" y="7500937"/>
                  <a:pt x="8529637" y="7458075"/>
                </a:cubicBezTo>
                <a:cubicBezTo>
                  <a:pt x="8520112" y="7443787"/>
                  <a:pt x="8508741" y="7430571"/>
                  <a:pt x="8501062" y="7415212"/>
                </a:cubicBezTo>
                <a:cubicBezTo>
                  <a:pt x="8482012" y="7377112"/>
                  <a:pt x="8464440" y="7338236"/>
                  <a:pt x="8443912" y="7300912"/>
                </a:cubicBezTo>
                <a:cubicBezTo>
                  <a:pt x="8412027" y="7242939"/>
                  <a:pt x="8373489" y="7188640"/>
                  <a:pt x="8343900" y="7129462"/>
                </a:cubicBezTo>
                <a:cubicBezTo>
                  <a:pt x="8334375" y="7110412"/>
                  <a:pt x="8323715" y="7091888"/>
                  <a:pt x="8315325" y="7072312"/>
                </a:cubicBezTo>
                <a:cubicBezTo>
                  <a:pt x="8309392" y="7058469"/>
                  <a:pt x="8308509" y="7042526"/>
                  <a:pt x="8301037" y="7029450"/>
                </a:cubicBezTo>
                <a:cubicBezTo>
                  <a:pt x="8289223" y="7008775"/>
                  <a:pt x="8270959" y="6992390"/>
                  <a:pt x="8258175" y="6972300"/>
                </a:cubicBezTo>
                <a:cubicBezTo>
                  <a:pt x="8237561" y="6939906"/>
                  <a:pt x="8225606" y="6901784"/>
                  <a:pt x="8201025" y="6872287"/>
                </a:cubicBezTo>
                <a:cubicBezTo>
                  <a:pt x="8177213" y="6843712"/>
                  <a:pt x="8143101" y="6825562"/>
                  <a:pt x="8115300" y="6800850"/>
                </a:cubicBezTo>
                <a:cubicBezTo>
                  <a:pt x="8100198" y="6787426"/>
                  <a:pt x="8086725" y="6772275"/>
                  <a:pt x="8072437" y="6757987"/>
                </a:cubicBezTo>
                <a:cubicBezTo>
                  <a:pt x="7847680" y="6772035"/>
                  <a:pt x="7877749" y="6746231"/>
                  <a:pt x="7700962" y="6829425"/>
                </a:cubicBezTo>
                <a:cubicBezTo>
                  <a:pt x="7666220" y="6845774"/>
                  <a:pt x="7632639" y="6864893"/>
                  <a:pt x="7600950" y="6886575"/>
                </a:cubicBezTo>
                <a:cubicBezTo>
                  <a:pt x="7541992" y="6926915"/>
                  <a:pt x="7499550" y="7001152"/>
                  <a:pt x="7429500" y="7015162"/>
                </a:cubicBezTo>
                <a:lnTo>
                  <a:pt x="7358062" y="7029450"/>
                </a:lnTo>
                <a:cubicBezTo>
                  <a:pt x="7261620" y="7093746"/>
                  <a:pt x="7381648" y="7020016"/>
                  <a:pt x="7215187" y="7086600"/>
                </a:cubicBezTo>
                <a:cubicBezTo>
                  <a:pt x="7175637" y="7102420"/>
                  <a:pt x="7142212" y="7133419"/>
                  <a:pt x="7100887" y="7143750"/>
                </a:cubicBezTo>
                <a:cubicBezTo>
                  <a:pt x="7011067" y="7166204"/>
                  <a:pt x="7063176" y="7155260"/>
                  <a:pt x="6943725" y="7172325"/>
                </a:cubicBezTo>
                <a:lnTo>
                  <a:pt x="6000750" y="7158037"/>
                </a:lnTo>
                <a:cubicBezTo>
                  <a:pt x="5985696" y="7157601"/>
                  <a:pt x="5972932" y="7143066"/>
                  <a:pt x="5957887" y="7143750"/>
                </a:cubicBezTo>
                <a:cubicBezTo>
                  <a:pt x="5808290" y="7150550"/>
                  <a:pt x="5649566" y="7177996"/>
                  <a:pt x="5500687" y="7200900"/>
                </a:cubicBezTo>
                <a:cubicBezTo>
                  <a:pt x="5342739" y="7323748"/>
                  <a:pt x="5406863" y="7259197"/>
                  <a:pt x="5300662" y="7386637"/>
                </a:cubicBezTo>
                <a:cubicBezTo>
                  <a:pt x="5275515" y="7462080"/>
                  <a:pt x="5294729" y="7416970"/>
                  <a:pt x="5229225" y="7515225"/>
                </a:cubicBezTo>
                <a:lnTo>
                  <a:pt x="5200650" y="7558087"/>
                </a:lnTo>
                <a:cubicBezTo>
                  <a:pt x="5191125" y="7624762"/>
                  <a:pt x="5180100" y="7691240"/>
                  <a:pt x="5172075" y="7758112"/>
                </a:cubicBezTo>
                <a:cubicBezTo>
                  <a:pt x="5165807" y="7810341"/>
                  <a:pt x="5165226" y="7863200"/>
                  <a:pt x="5157787" y="7915275"/>
                </a:cubicBezTo>
                <a:cubicBezTo>
                  <a:pt x="5155657" y="7930184"/>
                  <a:pt x="5152536" y="7946089"/>
                  <a:pt x="5143500" y="7958137"/>
                </a:cubicBezTo>
                <a:cubicBezTo>
                  <a:pt x="5123294" y="7985078"/>
                  <a:pt x="5092737" y="8002993"/>
                  <a:pt x="5072062" y="8029575"/>
                </a:cubicBezTo>
                <a:cubicBezTo>
                  <a:pt x="5058986" y="8046387"/>
                  <a:pt x="5056792" y="8070094"/>
                  <a:pt x="5043487" y="8086725"/>
                </a:cubicBezTo>
                <a:cubicBezTo>
                  <a:pt x="4987314" y="8156942"/>
                  <a:pt x="4937397" y="8185063"/>
                  <a:pt x="4872037" y="8243887"/>
                </a:cubicBezTo>
                <a:cubicBezTo>
                  <a:pt x="4852012" y="8261909"/>
                  <a:pt x="4836440" y="8284873"/>
                  <a:pt x="4814887" y="8301037"/>
                </a:cubicBezTo>
                <a:cubicBezTo>
                  <a:pt x="4797848" y="8313816"/>
                  <a:pt x="4774776" y="8316833"/>
                  <a:pt x="4757737" y="8329612"/>
                </a:cubicBezTo>
                <a:cubicBezTo>
                  <a:pt x="4736184" y="8345776"/>
                  <a:pt x="4723003" y="8371818"/>
                  <a:pt x="4700587" y="8386762"/>
                </a:cubicBezTo>
                <a:cubicBezTo>
                  <a:pt x="4622432" y="8438866"/>
                  <a:pt x="4457700" y="8529637"/>
                  <a:pt x="4457700" y="8529637"/>
                </a:cubicBezTo>
                <a:cubicBezTo>
                  <a:pt x="4343400" y="8672512"/>
                  <a:pt x="4267995" y="8858216"/>
                  <a:pt x="4114800" y="8958262"/>
                </a:cubicBezTo>
                <a:cubicBezTo>
                  <a:pt x="4014794" y="9023572"/>
                  <a:pt x="3876534" y="8975688"/>
                  <a:pt x="3757612" y="8986837"/>
                </a:cubicBezTo>
                <a:cubicBezTo>
                  <a:pt x="3724083" y="8989980"/>
                  <a:pt x="3691016" y="8996948"/>
                  <a:pt x="3657600" y="9001125"/>
                </a:cubicBezTo>
                <a:cubicBezTo>
                  <a:pt x="3614807" y="9006474"/>
                  <a:pt x="3571875" y="9010650"/>
                  <a:pt x="3529012" y="9015412"/>
                </a:cubicBezTo>
                <a:cubicBezTo>
                  <a:pt x="3432899" y="9039441"/>
                  <a:pt x="3440348" y="9039193"/>
                  <a:pt x="3300412" y="9058275"/>
                </a:cubicBezTo>
                <a:cubicBezTo>
                  <a:pt x="3252988" y="9064742"/>
                  <a:pt x="3205162" y="9067800"/>
                  <a:pt x="3157537" y="9072562"/>
                </a:cubicBezTo>
                <a:cubicBezTo>
                  <a:pt x="3040190" y="9101900"/>
                  <a:pt x="3016767" y="9110466"/>
                  <a:pt x="2843212" y="9115425"/>
                </a:cubicBezTo>
                <a:cubicBezTo>
                  <a:pt x="2762143" y="9117741"/>
                  <a:pt x="2681287" y="9105900"/>
                  <a:pt x="2600325" y="9101137"/>
                </a:cubicBezTo>
                <a:cubicBezTo>
                  <a:pt x="2571750" y="9096375"/>
                  <a:pt x="2542926" y="9092920"/>
                  <a:pt x="2514600" y="9086850"/>
                </a:cubicBezTo>
                <a:cubicBezTo>
                  <a:pt x="2476199" y="9078621"/>
                  <a:pt x="2439378" y="9062183"/>
                  <a:pt x="2400300" y="9058275"/>
                </a:cubicBezTo>
                <a:lnTo>
                  <a:pt x="2257425" y="9043987"/>
                </a:lnTo>
                <a:cubicBezTo>
                  <a:pt x="2053843" y="8985821"/>
                  <a:pt x="2271588" y="9043962"/>
                  <a:pt x="1985962" y="8986837"/>
                </a:cubicBezTo>
                <a:lnTo>
                  <a:pt x="1771650" y="8943975"/>
                </a:lnTo>
                <a:cubicBezTo>
                  <a:pt x="1738312" y="8934450"/>
                  <a:pt x="1703056" y="8930062"/>
                  <a:pt x="1671637" y="8915400"/>
                </a:cubicBezTo>
                <a:cubicBezTo>
                  <a:pt x="1570918" y="8868398"/>
                  <a:pt x="1536076" y="8818262"/>
                  <a:pt x="1443037" y="8758237"/>
                </a:cubicBezTo>
                <a:cubicBezTo>
                  <a:pt x="1377393" y="8715886"/>
                  <a:pt x="1164404" y="8603573"/>
                  <a:pt x="1057275" y="8515350"/>
                </a:cubicBezTo>
                <a:cubicBezTo>
                  <a:pt x="994669" y="8463792"/>
                  <a:pt x="924943" y="8419223"/>
                  <a:pt x="871537" y="8358187"/>
                </a:cubicBezTo>
                <a:cubicBezTo>
                  <a:pt x="870227" y="8356689"/>
                  <a:pt x="745358" y="8208867"/>
                  <a:pt x="714375" y="8186737"/>
                </a:cubicBezTo>
                <a:cubicBezTo>
                  <a:pt x="702120" y="8177983"/>
                  <a:pt x="685800" y="8177212"/>
                  <a:pt x="671512" y="8172450"/>
                </a:cubicBezTo>
                <a:cubicBezTo>
                  <a:pt x="647700" y="8081962"/>
                  <a:pt x="623694" y="7991525"/>
                  <a:pt x="600075" y="7900987"/>
                </a:cubicBezTo>
                <a:cubicBezTo>
                  <a:pt x="595118" y="7881987"/>
                  <a:pt x="585787" y="7843837"/>
                  <a:pt x="585787" y="7843837"/>
                </a:cubicBezTo>
                <a:cubicBezTo>
                  <a:pt x="581025" y="7753350"/>
                  <a:pt x="573683" y="7662961"/>
                  <a:pt x="571500" y="7572375"/>
                </a:cubicBezTo>
                <a:cubicBezTo>
                  <a:pt x="564157" y="7267626"/>
                  <a:pt x="570848" y="6962507"/>
                  <a:pt x="557212" y="6657975"/>
                </a:cubicBezTo>
                <a:cubicBezTo>
                  <a:pt x="556444" y="6640821"/>
                  <a:pt x="535611" y="6630804"/>
                  <a:pt x="528637" y="6615112"/>
                </a:cubicBezTo>
                <a:cubicBezTo>
                  <a:pt x="516404" y="6587587"/>
                  <a:pt x="509587" y="6557962"/>
                  <a:pt x="500062" y="6529387"/>
                </a:cubicBezTo>
                <a:cubicBezTo>
                  <a:pt x="495300" y="6291262"/>
                  <a:pt x="494756" y="6053015"/>
                  <a:pt x="485775" y="5815012"/>
                </a:cubicBezTo>
                <a:cubicBezTo>
                  <a:pt x="485207" y="5799962"/>
                  <a:pt x="475140" y="5786761"/>
                  <a:pt x="471487" y="5772150"/>
                </a:cubicBezTo>
                <a:cubicBezTo>
                  <a:pt x="460838" y="5729553"/>
                  <a:pt x="455825" y="5685529"/>
                  <a:pt x="442912" y="5643562"/>
                </a:cubicBezTo>
                <a:cubicBezTo>
                  <a:pt x="436648" y="5623205"/>
                  <a:pt x="422727" y="5605988"/>
                  <a:pt x="414337" y="5586412"/>
                </a:cubicBezTo>
                <a:cubicBezTo>
                  <a:pt x="408405" y="5572570"/>
                  <a:pt x="405982" y="5557392"/>
                  <a:pt x="400050" y="5543550"/>
                </a:cubicBezTo>
                <a:cubicBezTo>
                  <a:pt x="354625" y="5437557"/>
                  <a:pt x="393949" y="5530652"/>
                  <a:pt x="328612" y="5443537"/>
                </a:cubicBezTo>
                <a:cubicBezTo>
                  <a:pt x="311950" y="5421321"/>
                  <a:pt x="300037" y="5395912"/>
                  <a:pt x="285750" y="5372100"/>
                </a:cubicBezTo>
                <a:cubicBezTo>
                  <a:pt x="280987" y="5338762"/>
                  <a:pt x="276998" y="5305305"/>
                  <a:pt x="271462" y="5272087"/>
                </a:cubicBezTo>
                <a:cubicBezTo>
                  <a:pt x="267470" y="5248134"/>
                  <a:pt x="256917" y="5224933"/>
                  <a:pt x="257175" y="5200650"/>
                </a:cubicBezTo>
                <a:cubicBezTo>
                  <a:pt x="261685" y="4776704"/>
                  <a:pt x="259026" y="4352189"/>
                  <a:pt x="285750" y="3929062"/>
                </a:cubicBezTo>
                <a:cubicBezTo>
                  <a:pt x="287915" y="3894787"/>
                  <a:pt x="323850" y="3871912"/>
                  <a:pt x="342900" y="3843337"/>
                </a:cubicBezTo>
                <a:cubicBezTo>
                  <a:pt x="352425" y="3829050"/>
                  <a:pt x="357188" y="3810000"/>
                  <a:pt x="371475" y="3800475"/>
                </a:cubicBezTo>
                <a:cubicBezTo>
                  <a:pt x="466211" y="3737317"/>
                  <a:pt x="360938" y="3811547"/>
                  <a:pt x="457200" y="3729037"/>
                </a:cubicBezTo>
                <a:cubicBezTo>
                  <a:pt x="475280" y="3713540"/>
                  <a:pt x="495300" y="3700462"/>
                  <a:pt x="514350" y="3686175"/>
                </a:cubicBezTo>
                <a:cubicBezTo>
                  <a:pt x="533400" y="3657600"/>
                  <a:pt x="542925" y="3619500"/>
                  <a:pt x="571500" y="3600450"/>
                </a:cubicBezTo>
                <a:cubicBezTo>
                  <a:pt x="600075" y="3581400"/>
                  <a:pt x="623908" y="3551630"/>
                  <a:pt x="657225" y="3543300"/>
                </a:cubicBezTo>
                <a:cubicBezTo>
                  <a:pt x="728985" y="3525359"/>
                  <a:pt x="695746" y="3535221"/>
                  <a:pt x="757237" y="3514725"/>
                </a:cubicBezTo>
                <a:lnTo>
                  <a:pt x="1900237" y="3543300"/>
                </a:lnTo>
                <a:cubicBezTo>
                  <a:pt x="2014848" y="3547708"/>
                  <a:pt x="2128457" y="3569964"/>
                  <a:pt x="2243137" y="3571875"/>
                </a:cubicBezTo>
                <a:cubicBezTo>
                  <a:pt x="2414629" y="3574733"/>
                  <a:pt x="2586037" y="3562350"/>
                  <a:pt x="2757487" y="3557587"/>
                </a:cubicBezTo>
                <a:cubicBezTo>
                  <a:pt x="2776537" y="3543300"/>
                  <a:pt x="2826888" y="3535144"/>
                  <a:pt x="2814637" y="3514725"/>
                </a:cubicBezTo>
                <a:cubicBezTo>
                  <a:pt x="2796799" y="3484995"/>
                  <a:pt x="2769394" y="3512344"/>
                  <a:pt x="2714625" y="3486150"/>
                </a:cubicBezTo>
                <a:close/>
              </a:path>
            </a:pathLst>
          </a:custGeom>
          <a:noFill/>
          <a:ln w="381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1279218">
              <a:defRPr/>
            </a:pPr>
            <a:endParaRPr lang="ru-RU">
              <a:solidFill>
                <a:srgbClr val="FFFFFF"/>
              </a:solidFill>
            </a:endParaRPr>
          </a:p>
        </p:txBody>
      </p:sp>
      <p:sp>
        <p:nvSpPr>
          <p:cNvPr id="7181" name="TextBox 4"/>
          <p:cNvSpPr txBox="1">
            <a:spLocks noChangeArrowheads="1"/>
          </p:cNvSpPr>
          <p:nvPr/>
        </p:nvSpPr>
        <p:spPr bwMode="auto">
          <a:xfrm>
            <a:off x="0" y="0"/>
            <a:ext cx="12801600" cy="683242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lIns="91417" tIns="45709" rIns="91417" bIns="45709">
            <a:spAutoFit/>
          </a:bodyPr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400" b="1" dirty="0">
                <a:solidFill>
                  <a:srgbClr val="000000"/>
                </a:solidFill>
                <a:cs typeface="Times New Roman" pitchFamily="18" charset="0"/>
              </a:rPr>
              <a:t>ПАСПОРТ ТЕРРИТОРИИ КРАСНОЯРСКОГО СЕЛЬСКОГО ПОСЕЛЕНИЯ ЦИМЛЯНСКОГО РАЙОНА</a:t>
            </a:r>
          </a:p>
        </p:txBody>
      </p:sp>
      <p:graphicFrame>
        <p:nvGraphicFramePr>
          <p:cNvPr id="143370" name="Объект 137271"/>
          <p:cNvGraphicFramePr>
            <a:graphicFrameLocks noChangeAspect="1"/>
          </p:cNvGraphicFramePr>
          <p:nvPr/>
        </p:nvGraphicFramePr>
        <p:xfrm>
          <a:off x="6043613" y="8658225"/>
          <a:ext cx="601662" cy="631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301" name="Visio" r:id="rId8" imgW="869624" imgH="912678" progId="">
                  <p:embed/>
                </p:oleObj>
              </mc:Choice>
              <mc:Fallback>
                <p:oleObj name="Visio" r:id="rId8" imgW="869624" imgH="912678" progId="">
                  <p:embed/>
                  <p:pic>
                    <p:nvPicPr>
                      <p:cNvPr id="0" name="Picture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43613" y="8658225"/>
                        <a:ext cx="601662" cy="6318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3371" name="Объект 137272"/>
          <p:cNvGraphicFramePr>
            <a:graphicFrameLocks noChangeAspect="1"/>
          </p:cNvGraphicFramePr>
          <p:nvPr/>
        </p:nvGraphicFramePr>
        <p:xfrm>
          <a:off x="4900613" y="6372225"/>
          <a:ext cx="627062" cy="5476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302" name="Visio" r:id="rId10" imgW="1122635" imgH="981034" progId="">
                  <p:embed/>
                </p:oleObj>
              </mc:Choice>
              <mc:Fallback>
                <p:oleObj name="Visio" r:id="rId10" imgW="1122635" imgH="981034" progId="">
                  <p:embed/>
                  <p:pic>
                    <p:nvPicPr>
                      <p:cNvPr id="0" name="Picture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900613" y="6372225"/>
                        <a:ext cx="627062" cy="54768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3194" name="Group 186"/>
          <p:cNvGraphicFramePr>
            <a:graphicFrameLocks noGrp="1"/>
          </p:cNvGraphicFramePr>
          <p:nvPr/>
        </p:nvGraphicFramePr>
        <p:xfrm>
          <a:off x="9991725" y="4872038"/>
          <a:ext cx="2809875" cy="1622426"/>
        </p:xfrm>
        <a:graphic>
          <a:graphicData uri="http://schemas.openxmlformats.org/drawingml/2006/table">
            <a:tbl>
              <a:tblPr/>
              <a:tblGrid>
                <a:gridCol w="194468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865187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00050">
                <a:tc grid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ИНТЕРНЕТ</a:t>
                      </a:r>
                    </a:p>
                  </a:txBody>
                  <a:tcPr marL="25175" marR="25175" marT="25187" marB="2518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404813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Наименование </a:t>
                      </a:r>
                    </a:p>
                  </a:txBody>
                  <a:tcPr marL="25175" marR="25175" marT="25187" marB="2518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Наличие</a:t>
                      </a:r>
                    </a:p>
                  </a:txBody>
                  <a:tcPr marL="25175" marR="25175" marT="25187" marB="2518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231775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Выделенная линия</a:t>
                      </a:r>
                    </a:p>
                  </a:txBody>
                  <a:tcPr marL="25175" marR="25175" marT="25187" marB="2518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5" marR="25175" marT="25187" marB="2518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23018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Через оператора сотовой связи</a:t>
                      </a:r>
                    </a:p>
                  </a:txBody>
                  <a:tcPr marL="25175" marR="25175" marT="25187" marB="2518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5" marR="25175" marT="25187" marB="2518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5560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Общественные пункты доступа в интернет</a:t>
                      </a:r>
                    </a:p>
                  </a:txBody>
                  <a:tcPr marL="25175" marR="25175" marT="25187" marB="2518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5" marR="25175" marT="25187" marB="2518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</a:tbl>
          </a:graphicData>
        </a:graphic>
      </p:graphicFrame>
      <p:graphicFrame>
        <p:nvGraphicFramePr>
          <p:cNvPr id="43195" name="Group 187"/>
          <p:cNvGraphicFramePr>
            <a:graphicFrameLocks noGrp="1"/>
          </p:cNvGraphicFramePr>
          <p:nvPr/>
        </p:nvGraphicFramePr>
        <p:xfrm>
          <a:off x="9201150" y="7015163"/>
          <a:ext cx="3600450" cy="1422401"/>
        </p:xfrm>
        <a:graphic>
          <a:graphicData uri="http://schemas.openxmlformats.org/drawingml/2006/table">
            <a:tbl>
              <a:tblPr/>
              <a:tblGrid>
                <a:gridCol w="1030287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931863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973137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665163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</a:tblGrid>
              <a:tr h="325438">
                <a:tc gridSpan="4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РАДИОВЕЩАНИЕ</a:t>
                      </a:r>
                    </a:p>
                  </a:txBody>
                  <a:tcPr marL="25171" marR="25171" marT="25164" marB="251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401637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Наименование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радиостанции</a:t>
                      </a:r>
                    </a:p>
                  </a:txBody>
                  <a:tcPr marL="25171" marR="25171" marT="25164" marB="251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Федеральное</a:t>
                      </a:r>
                    </a:p>
                  </a:txBody>
                  <a:tcPr marL="25171" marR="25171" marT="25164" marB="251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Региональное</a:t>
                      </a:r>
                    </a:p>
                  </a:txBody>
                  <a:tcPr marL="25171" marR="25171" marT="25164" marB="251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Местное</a:t>
                      </a:r>
                    </a:p>
                  </a:txBody>
                  <a:tcPr marL="25171" marR="25171" marT="25164" marB="251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231775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МАЯК</a:t>
                      </a:r>
                    </a:p>
                  </a:txBody>
                  <a:tcPr marL="25171" marR="25171" marT="25164" marB="251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1" marR="25171" marT="25164" marB="251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1" marR="25171" marT="25164" marB="251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1" marR="25171" marT="25164" marB="251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23018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Ретро </a:t>
                      </a:r>
                      <a:r>
                        <a:rPr kumimoji="0" lang="en-US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FM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1" marR="25171" marT="25164" marB="251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1" marR="25171" marT="25164" marB="251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1" marR="25171" marT="25164" marB="251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1" marR="25171" marT="25164" marB="251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233363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Звезда</a:t>
                      </a:r>
                    </a:p>
                  </a:txBody>
                  <a:tcPr marL="25171" marR="25171" marT="25164" marB="251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1" marR="25171" marT="25164" marB="251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1" marR="25171" marT="25164" marB="251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1" marR="25171" marT="25164" marB="251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</a:tbl>
          </a:graphicData>
        </a:graphic>
      </p:graphicFrame>
      <p:sp>
        <p:nvSpPr>
          <p:cNvPr id="143420" name="Rectangle 9"/>
          <p:cNvSpPr>
            <a:spLocks noChangeArrowheads="1"/>
          </p:cNvSpPr>
          <p:nvPr/>
        </p:nvSpPr>
        <p:spPr bwMode="auto">
          <a:xfrm>
            <a:off x="0" y="6816725"/>
            <a:ext cx="4529138" cy="2663825"/>
          </a:xfrm>
          <a:prstGeom prst="rect">
            <a:avLst/>
          </a:prstGeom>
          <a:solidFill>
            <a:srgbClr val="C0C0C0">
              <a:alpha val="74901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91428" tIns="45714" rIns="91428" bIns="45714" anchor="ctr"/>
          <a:lstStyle>
            <a:lvl1pPr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1300" b="1" dirty="0">
                <a:solidFill>
                  <a:srgbClr val="000000"/>
                </a:solidFill>
                <a:latin typeface="Times New Roman" pitchFamily="18" charset="0"/>
              </a:rPr>
              <a:t>Операторами сотовой связи </a:t>
            </a:r>
          </a:p>
          <a:p>
            <a:pPr algn="ctr">
              <a:defRPr/>
            </a:pPr>
            <a:r>
              <a:rPr lang="ru-RU" altLang="ru-RU" sz="1300" b="1" dirty="0">
                <a:solidFill>
                  <a:srgbClr val="000000"/>
                </a:solidFill>
                <a:latin typeface="Times New Roman" pitchFamily="18" charset="0"/>
              </a:rPr>
              <a:t>МЕГАФОН, БИЛАЙН, МТС </a:t>
            </a:r>
          </a:p>
          <a:p>
            <a:pPr algn="ctr">
              <a:defRPr/>
            </a:pPr>
            <a:r>
              <a:rPr lang="ru-RU" altLang="ru-RU" sz="1300" b="1" dirty="0" smtClean="0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ru-RU" altLang="ru-RU" sz="1300" b="1" dirty="0">
                <a:solidFill>
                  <a:srgbClr val="000000"/>
                </a:solidFill>
                <a:latin typeface="Times New Roman" pitchFamily="18" charset="0"/>
              </a:rPr>
              <a:t>покрывается 100</a:t>
            </a:r>
            <a:r>
              <a:rPr lang="ru-RU" altLang="ru-RU" sz="1300" b="1" dirty="0" smtClean="0">
                <a:solidFill>
                  <a:srgbClr val="000000"/>
                </a:solidFill>
                <a:latin typeface="Times New Roman" pitchFamily="18" charset="0"/>
              </a:rPr>
              <a:t>% ТЕРРИТОРИИ КРАСНОЯРСКОГО</a:t>
            </a:r>
          </a:p>
          <a:p>
            <a:pPr algn="ctr">
              <a:defRPr/>
            </a:pPr>
            <a:r>
              <a:rPr lang="ru-RU" altLang="ru-RU" sz="1300" b="1" dirty="0" smtClean="0">
                <a:solidFill>
                  <a:srgbClr val="000000"/>
                </a:solidFill>
                <a:latin typeface="Times New Roman" pitchFamily="18" charset="0"/>
              </a:rPr>
              <a:t>СЕЛЬСКОГО ПОСЕЛЕНИЯ</a:t>
            </a:r>
            <a:endParaRPr lang="ru-RU" altLang="ru-RU" sz="1300" b="1" dirty="0">
              <a:solidFill>
                <a:srgbClr val="000000"/>
              </a:solidFill>
              <a:latin typeface="Times New Roman" pitchFamily="18" charset="0"/>
            </a:endParaRPr>
          </a:p>
          <a:p>
            <a:pPr algn="ctr">
              <a:defRPr/>
            </a:pPr>
            <a:r>
              <a:rPr lang="ru-RU" altLang="ru-RU" sz="1300" b="1" dirty="0">
                <a:solidFill>
                  <a:srgbClr val="000000"/>
                </a:solidFill>
                <a:latin typeface="Times New Roman" pitchFamily="18" charset="0"/>
              </a:rPr>
              <a:t>В услуги операторов сотовой связи входит</a:t>
            </a:r>
          </a:p>
          <a:p>
            <a:pPr algn="ctr">
              <a:defRPr/>
            </a:pPr>
            <a:r>
              <a:rPr lang="ru-RU" altLang="ru-RU" sz="1300" b="1" dirty="0">
                <a:solidFill>
                  <a:srgbClr val="000000"/>
                </a:solidFill>
                <a:latin typeface="Times New Roman" pitchFamily="18" charset="0"/>
              </a:rPr>
              <a:t>Предоставление мобильного интернета</a:t>
            </a:r>
          </a:p>
          <a:p>
            <a:pPr algn="ctr">
              <a:defRPr/>
            </a:pPr>
            <a:r>
              <a:rPr lang="en-US" altLang="ru-RU" sz="1300" b="1" dirty="0">
                <a:solidFill>
                  <a:srgbClr val="000000"/>
                </a:solidFill>
                <a:latin typeface="Times New Roman" pitchFamily="18" charset="0"/>
              </a:rPr>
              <a:t>GPRS – </a:t>
            </a:r>
            <a:r>
              <a:rPr lang="ru-RU" altLang="ru-RU" sz="1300" b="1" dirty="0">
                <a:solidFill>
                  <a:srgbClr val="000000"/>
                </a:solidFill>
                <a:latin typeface="Times New Roman" pitchFamily="18" charset="0"/>
              </a:rPr>
              <a:t>есть </a:t>
            </a:r>
            <a:r>
              <a:rPr lang="en-US" altLang="ru-RU" sz="1300" b="1" dirty="0">
                <a:solidFill>
                  <a:srgbClr val="000000"/>
                </a:solidFill>
                <a:latin typeface="Times New Roman" pitchFamily="18" charset="0"/>
              </a:rPr>
              <a:t>EDGE – </a:t>
            </a:r>
            <a:r>
              <a:rPr lang="ru-RU" altLang="ru-RU" sz="1300" b="1" dirty="0">
                <a:solidFill>
                  <a:srgbClr val="000000"/>
                </a:solidFill>
                <a:latin typeface="Times New Roman" pitchFamily="18" charset="0"/>
              </a:rPr>
              <a:t>есть </a:t>
            </a:r>
            <a:r>
              <a:rPr lang="en-US" altLang="ru-RU" sz="1300" b="1" dirty="0">
                <a:solidFill>
                  <a:srgbClr val="000000"/>
                </a:solidFill>
                <a:latin typeface="Times New Roman" pitchFamily="18" charset="0"/>
              </a:rPr>
              <a:t>3G – </a:t>
            </a:r>
            <a:r>
              <a:rPr lang="ru-RU" altLang="ru-RU" sz="1300" b="1" dirty="0">
                <a:solidFill>
                  <a:srgbClr val="000000"/>
                </a:solidFill>
                <a:latin typeface="Times New Roman" pitchFamily="18" charset="0"/>
              </a:rPr>
              <a:t>нет </a:t>
            </a:r>
          </a:p>
          <a:p>
            <a:pPr algn="ctr">
              <a:defRPr/>
            </a:pPr>
            <a:endParaRPr lang="ru-RU" altLang="ru-RU" sz="1300" b="1" dirty="0">
              <a:solidFill>
                <a:srgbClr val="000000"/>
              </a:solidFill>
              <a:latin typeface="Times New Roman" pitchFamily="18" charset="0"/>
            </a:endParaRPr>
          </a:p>
          <a:p>
            <a:pPr algn="ctr">
              <a:defRPr/>
            </a:pPr>
            <a:endParaRPr lang="ru-RU" altLang="ru-RU" sz="1300" b="1" dirty="0">
              <a:solidFill>
                <a:srgbClr val="000000"/>
              </a:solidFill>
              <a:latin typeface="Times New Roman" pitchFamily="18" charset="0"/>
            </a:endParaRPr>
          </a:p>
          <a:p>
            <a:pPr algn="ctr">
              <a:defRPr/>
            </a:pPr>
            <a:endParaRPr lang="ru-RU" altLang="ru-RU" sz="1300" b="1" dirty="0">
              <a:solidFill>
                <a:srgbClr val="000000"/>
              </a:solidFill>
              <a:latin typeface="Times New Roman" pitchFamily="18" charset="0"/>
            </a:endParaRPr>
          </a:p>
          <a:p>
            <a:pPr algn="ctr">
              <a:defRPr/>
            </a:pPr>
            <a:endParaRPr lang="ru-RU" altLang="ru-RU" sz="1300" b="1" dirty="0">
              <a:solidFill>
                <a:srgbClr val="000000"/>
              </a:solidFill>
              <a:latin typeface="Times New Roman" pitchFamily="18" charset="0"/>
            </a:endParaRPr>
          </a:p>
          <a:p>
            <a:pPr algn="ctr">
              <a:buFontTx/>
              <a:buChar char="-"/>
              <a:defRPr/>
            </a:pPr>
            <a:endParaRPr lang="ru-RU" altLang="ru-RU" sz="1300" b="1" dirty="0">
              <a:solidFill>
                <a:srgbClr val="000000"/>
              </a:solidFill>
              <a:latin typeface="Times New Roman" pitchFamily="18" charset="0"/>
            </a:endParaRPr>
          </a:p>
          <a:p>
            <a:pPr algn="ctr">
              <a:buFontTx/>
              <a:buChar char="-"/>
              <a:defRPr/>
            </a:pPr>
            <a:endParaRPr lang="ru-RU" altLang="ru-RU" sz="1300" b="1" dirty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43421" name="Rectangle 9"/>
          <p:cNvSpPr>
            <a:spLocks noChangeArrowheads="1"/>
          </p:cNvSpPr>
          <p:nvPr/>
        </p:nvSpPr>
        <p:spPr bwMode="auto">
          <a:xfrm>
            <a:off x="0" y="2514584"/>
            <a:ext cx="6977063" cy="1003316"/>
          </a:xfrm>
          <a:prstGeom prst="rect">
            <a:avLst/>
          </a:prstGeom>
          <a:solidFill>
            <a:srgbClr val="C0C0C0">
              <a:alpha val="74901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91428" tIns="45714" rIns="91428" bIns="45714" anchor="ctr"/>
          <a:lstStyle>
            <a:lvl1pPr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endParaRPr lang="ru-RU" altLang="ru-RU" sz="1300" b="1" dirty="0">
              <a:solidFill>
                <a:srgbClr val="000000"/>
              </a:solidFill>
              <a:latin typeface="Times New Roman" pitchFamily="18" charset="0"/>
            </a:endParaRPr>
          </a:p>
          <a:p>
            <a:pPr algn="ctr">
              <a:defRPr/>
            </a:pPr>
            <a:endParaRPr lang="ru-RU" altLang="ru-RU" sz="1300" b="1" dirty="0">
              <a:solidFill>
                <a:srgbClr val="000000"/>
              </a:solidFill>
              <a:latin typeface="Times New Roman" pitchFamily="18" charset="0"/>
            </a:endParaRPr>
          </a:p>
          <a:p>
            <a:pPr algn="ctr">
              <a:defRPr/>
            </a:pPr>
            <a:r>
              <a:rPr lang="ru-RU" altLang="ru-RU" sz="1300" b="1" dirty="0">
                <a:solidFill>
                  <a:srgbClr val="000000"/>
                </a:solidFill>
                <a:latin typeface="Times New Roman" pitchFamily="18" charset="0"/>
              </a:rPr>
              <a:t>радиотелевизионный передающий центр</a:t>
            </a:r>
          </a:p>
          <a:p>
            <a:pPr algn="ctr">
              <a:buFontTx/>
              <a:buChar char="-"/>
              <a:defRPr/>
            </a:pPr>
            <a:endParaRPr lang="ru-RU" altLang="ru-RU" sz="1300" b="1" dirty="0">
              <a:solidFill>
                <a:srgbClr val="000000"/>
              </a:solidFill>
              <a:latin typeface="Times New Roman" pitchFamily="18" charset="0"/>
            </a:endParaRPr>
          </a:p>
          <a:p>
            <a:pPr algn="ctr">
              <a:buFontTx/>
              <a:buChar char="-"/>
              <a:defRPr/>
            </a:pPr>
            <a:r>
              <a:rPr lang="ru-RU" altLang="ru-RU" sz="1300" b="1" dirty="0">
                <a:solidFill>
                  <a:srgbClr val="000000"/>
                </a:solidFill>
                <a:latin typeface="Times New Roman" pitchFamily="18" charset="0"/>
              </a:rPr>
              <a:t> районный узел связи (РУС)              - </a:t>
            </a:r>
            <a:r>
              <a:rPr lang="en-US" altLang="ru-RU" sz="1300" b="1" dirty="0">
                <a:solidFill>
                  <a:srgbClr val="000000"/>
                </a:solidFill>
                <a:latin typeface="Times New Roman" pitchFamily="18" charset="0"/>
              </a:rPr>
              <a:t>FM (AM)</a:t>
            </a:r>
            <a:r>
              <a:rPr lang="ru-RU" altLang="ru-RU" sz="1300" b="1" dirty="0">
                <a:solidFill>
                  <a:srgbClr val="000000"/>
                </a:solidFill>
                <a:latin typeface="Times New Roman" pitchFamily="18" charset="0"/>
              </a:rPr>
              <a:t> радиостанция</a:t>
            </a:r>
          </a:p>
          <a:p>
            <a:pPr algn="ctr">
              <a:buFontTx/>
              <a:buChar char="-"/>
              <a:defRPr/>
            </a:pPr>
            <a:endParaRPr lang="ru-RU" altLang="ru-RU" sz="2000" b="1" dirty="0">
              <a:solidFill>
                <a:srgbClr val="000000"/>
              </a:solidFill>
              <a:latin typeface="Times New Roman" pitchFamily="18" charset="0"/>
            </a:endParaRPr>
          </a:p>
        </p:txBody>
      </p:sp>
      <p:graphicFrame>
        <p:nvGraphicFramePr>
          <p:cNvPr id="143422" name="Объект 127"/>
          <p:cNvGraphicFramePr>
            <a:graphicFrameLocks noChangeAspect="1"/>
          </p:cNvGraphicFramePr>
          <p:nvPr/>
        </p:nvGraphicFramePr>
        <p:xfrm>
          <a:off x="12126913" y="1657350"/>
          <a:ext cx="674687" cy="6445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303" name="Точечный рисунок" r:id="rId12" imgW="3238952" imgH="3095238" progId="PBrush">
                  <p:embed/>
                </p:oleObj>
              </mc:Choice>
              <mc:Fallback>
                <p:oleObj name="Точечный рисунок" r:id="rId12" imgW="3238952" imgH="3095238" progId="PBrush">
                  <p:embed/>
                  <p:pic>
                    <p:nvPicPr>
                      <p:cNvPr id="0" name="Picture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126913" y="1657350"/>
                        <a:ext cx="674687" cy="6445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3423" name="AutoShape 252"/>
          <p:cNvSpPr>
            <a:spLocks noChangeArrowheads="1"/>
          </p:cNvSpPr>
          <p:nvPr/>
        </p:nvSpPr>
        <p:spPr bwMode="auto">
          <a:xfrm>
            <a:off x="6829425" y="4872038"/>
            <a:ext cx="2500313" cy="560387"/>
          </a:xfrm>
          <a:prstGeom prst="wedgeRectCallout">
            <a:avLst>
              <a:gd name="adj1" fmla="val -19907"/>
              <a:gd name="adj2" fmla="val 51296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03" tIns="63903" rIns="127803" bIns="63903">
            <a:spAutoFit/>
          </a:bodyPr>
          <a:lstStyle>
            <a:lvl1pPr defTabSz="1789113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789113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789113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789113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789113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7891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7891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7891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78911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14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Общественные пункты выхода в интернет</a:t>
            </a:r>
            <a:endParaRPr lang="ru-RU" altLang="ru-RU" sz="110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143424" name="Прямая со стрелкой 282"/>
          <p:cNvCxnSpPr>
            <a:cxnSpLocks noChangeShapeType="1"/>
          </p:cNvCxnSpPr>
          <p:nvPr/>
        </p:nvCxnSpPr>
        <p:spPr bwMode="auto">
          <a:xfrm rot="5400000">
            <a:off x="5436394" y="5407819"/>
            <a:ext cx="1785938" cy="1714500"/>
          </a:xfrm>
          <a:prstGeom prst="straightConnector1">
            <a:avLst/>
          </a:prstGeom>
          <a:noFill/>
          <a:ln w="22225" algn="ctr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2" name="AutoShape 820"/>
          <p:cNvGrpSpPr>
            <a:grpSpLocks/>
          </p:cNvGrpSpPr>
          <p:nvPr/>
        </p:nvGrpSpPr>
        <p:grpSpPr bwMode="auto">
          <a:xfrm>
            <a:off x="5257800" y="5443538"/>
            <a:ext cx="863600" cy="1143000"/>
            <a:chOff x="3660" y="1119"/>
            <a:chExt cx="544" cy="720"/>
          </a:xfrm>
        </p:grpSpPr>
        <p:pic>
          <p:nvPicPr>
            <p:cNvPr id="143472" name="AutoShape 820"/>
            <p:cNvPicPr>
              <a:picLocks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60" y="1119"/>
              <a:ext cx="540" cy="7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73" name="Text Box 119"/>
            <p:cNvSpPr txBox="1">
              <a:spLocks noChangeArrowheads="1"/>
            </p:cNvSpPr>
            <p:nvPr/>
          </p:nvSpPr>
          <p:spPr bwMode="auto">
            <a:xfrm>
              <a:off x="3660" y="1119"/>
              <a:ext cx="544" cy="2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183826" tIns="91913" rIns="183826" bIns="91913">
              <a:spAutoFit/>
            </a:bodyPr>
            <a:lstStyle>
              <a:lvl1pPr defTabSz="2090738">
                <a:defRPr sz="2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2090738">
                <a:defRPr sz="25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2090738">
                <a:defRPr sz="25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2090738">
                <a:defRPr sz="25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2090738">
                <a:defRPr sz="25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20907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20907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20907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20907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>
                <a:defRPr/>
              </a:pPr>
              <a:r>
                <a:rPr lang="ru-RU" altLang="ru-RU" sz="150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Почта</a:t>
              </a:r>
            </a:p>
          </p:txBody>
        </p:sp>
      </p:grpSp>
      <p:cxnSp>
        <p:nvCxnSpPr>
          <p:cNvPr id="143426" name="Прямая со стрелкой 282"/>
          <p:cNvCxnSpPr>
            <a:cxnSpLocks noChangeShapeType="1"/>
          </p:cNvCxnSpPr>
          <p:nvPr/>
        </p:nvCxnSpPr>
        <p:spPr bwMode="auto">
          <a:xfrm flipV="1">
            <a:off x="5043488" y="3443288"/>
            <a:ext cx="2857500" cy="571500"/>
          </a:xfrm>
          <a:prstGeom prst="straightConnector1">
            <a:avLst/>
          </a:prstGeom>
          <a:noFill/>
          <a:ln w="22225" algn="ctr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3" name="AutoShape 820"/>
          <p:cNvGrpSpPr>
            <a:grpSpLocks/>
          </p:cNvGrpSpPr>
          <p:nvPr/>
        </p:nvGrpSpPr>
        <p:grpSpPr bwMode="auto">
          <a:xfrm>
            <a:off x="5114925" y="6515100"/>
            <a:ext cx="2984500" cy="693738"/>
            <a:chOff x="1752" y="1438"/>
            <a:chExt cx="1881" cy="1213"/>
          </a:xfrm>
        </p:grpSpPr>
        <p:pic>
          <p:nvPicPr>
            <p:cNvPr id="143470" name="AutoShape 820"/>
            <p:cNvPicPr>
              <a:picLocks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52" y="1438"/>
              <a:ext cx="1881" cy="1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71" name="Text Box 124"/>
            <p:cNvSpPr txBox="1">
              <a:spLocks noChangeArrowheads="1"/>
            </p:cNvSpPr>
            <p:nvPr/>
          </p:nvSpPr>
          <p:spPr bwMode="auto">
            <a:xfrm>
              <a:off x="2202" y="1563"/>
              <a:ext cx="1312" cy="2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183826" tIns="91913" rIns="183826" bIns="91913">
              <a:spAutoFit/>
            </a:bodyPr>
            <a:lstStyle>
              <a:lvl1pPr defTabSz="2090738">
                <a:defRPr sz="2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2090738">
                <a:defRPr sz="25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2090738">
                <a:defRPr sz="25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2090738">
                <a:defRPr sz="25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2090738">
                <a:defRPr sz="25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20907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20907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20907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20907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>
                <a:defRPr/>
              </a:pPr>
              <a:r>
                <a:rPr lang="ru-RU" altLang="ru-RU" sz="150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Районный узел связи</a:t>
              </a:r>
            </a:p>
          </p:txBody>
        </p:sp>
      </p:grpSp>
      <p:grpSp>
        <p:nvGrpSpPr>
          <p:cNvPr id="4" name="AutoShape 820"/>
          <p:cNvGrpSpPr>
            <a:grpSpLocks/>
          </p:cNvGrpSpPr>
          <p:nvPr/>
        </p:nvGrpSpPr>
        <p:grpSpPr bwMode="auto">
          <a:xfrm>
            <a:off x="971550" y="4300538"/>
            <a:ext cx="3571875" cy="500062"/>
            <a:chOff x="612" y="2709"/>
            <a:chExt cx="2250" cy="315"/>
          </a:xfrm>
        </p:grpSpPr>
        <p:pic>
          <p:nvPicPr>
            <p:cNvPr id="143468" name="AutoShape 820"/>
            <p:cNvPicPr>
              <a:picLocks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2" y="2709"/>
              <a:ext cx="2250" cy="3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69" name="Text Box 129"/>
            <p:cNvSpPr txBox="1">
              <a:spLocks noChangeArrowheads="1"/>
            </p:cNvSpPr>
            <p:nvPr/>
          </p:nvSpPr>
          <p:spPr bwMode="auto">
            <a:xfrm>
              <a:off x="612" y="2709"/>
              <a:ext cx="1828" cy="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183826" tIns="91913" rIns="183826" bIns="91913">
              <a:spAutoFit/>
            </a:bodyPr>
            <a:lstStyle>
              <a:lvl1pPr defTabSz="2090738">
                <a:defRPr sz="2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2090738">
                <a:defRPr sz="25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2090738">
                <a:defRPr sz="25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2090738">
                <a:defRPr sz="25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2090738">
                <a:defRPr sz="25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20907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20907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20907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20907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ru-RU" sz="150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FM (AM) </a:t>
              </a:r>
              <a:r>
                <a:rPr lang="ru-RU" altLang="ru-RU" sz="150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Радиостанций  нет </a:t>
              </a:r>
            </a:p>
          </p:txBody>
        </p:sp>
      </p:grpSp>
      <p:graphicFrame>
        <p:nvGraphicFramePr>
          <p:cNvPr id="43197" name="Group 189"/>
          <p:cNvGraphicFramePr>
            <a:graphicFrameLocks noGrp="1"/>
          </p:cNvGraphicFramePr>
          <p:nvPr/>
        </p:nvGraphicFramePr>
        <p:xfrm>
          <a:off x="10687050" y="2443163"/>
          <a:ext cx="1763713" cy="1693863"/>
        </p:xfrm>
        <a:graphic>
          <a:graphicData uri="http://schemas.openxmlformats.org/drawingml/2006/table">
            <a:tbl>
              <a:tblPr/>
              <a:tblGrid>
                <a:gridCol w="92551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8382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598487">
                <a:tc grid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СОТОВЫЕ ОПЕРАТОРЫ</a:t>
                      </a:r>
                    </a:p>
                  </a:txBody>
                  <a:tcPr marL="25182" marR="25182" marT="25171" marB="2517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40163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Наименование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оператора</a:t>
                      </a:r>
                    </a:p>
                  </a:txBody>
                  <a:tcPr marL="25182" marR="25182" marT="25171" marB="2517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Федеральный</a:t>
                      </a:r>
                    </a:p>
                  </a:txBody>
                  <a:tcPr marL="25182" marR="25182" marT="25171" marB="2517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231775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BEELINE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82" marR="25182" marT="25171" marB="2517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82" marR="25182" marT="25171" marB="2517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23177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MEGAFON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82" marR="25182" marT="25171" marB="2517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82" marR="25182" marT="25171" marB="2517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23018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MTC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82" marR="25182" marT="25171" marB="2517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82" marR="25182" marT="25171" marB="2517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</a:tbl>
          </a:graphicData>
        </a:graphic>
      </p:graphicFrame>
      <p:cxnSp>
        <p:nvCxnSpPr>
          <p:cNvPr id="113" name="Прямая соединительная линия 112"/>
          <p:cNvCxnSpPr/>
          <p:nvPr/>
        </p:nvCxnSpPr>
        <p:spPr>
          <a:xfrm>
            <a:off x="12369800" y="9096375"/>
            <a:ext cx="215900" cy="0"/>
          </a:xfrm>
          <a:prstGeom prst="line">
            <a:avLst/>
          </a:prstGeom>
          <a:ln w="3810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Прямая соединительная линия 171"/>
          <p:cNvCxnSpPr/>
          <p:nvPr/>
        </p:nvCxnSpPr>
        <p:spPr>
          <a:xfrm>
            <a:off x="12369800" y="9334500"/>
            <a:ext cx="215900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3" name="Прямая соединительная линия 172"/>
          <p:cNvCxnSpPr/>
          <p:nvPr/>
        </p:nvCxnSpPr>
        <p:spPr>
          <a:xfrm>
            <a:off x="12369800" y="9548813"/>
            <a:ext cx="215900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Group 61"/>
          <p:cNvGrpSpPr>
            <a:grpSpLocks/>
          </p:cNvGrpSpPr>
          <p:nvPr/>
        </p:nvGrpSpPr>
        <p:grpSpPr bwMode="auto">
          <a:xfrm>
            <a:off x="5186363" y="7158038"/>
            <a:ext cx="442912" cy="355600"/>
            <a:chOff x="1766" y="5636"/>
            <a:chExt cx="240" cy="318"/>
          </a:xfrm>
        </p:grpSpPr>
        <p:grpSp>
          <p:nvGrpSpPr>
            <p:cNvPr id="6" name="Group 62"/>
            <p:cNvGrpSpPr>
              <a:grpSpLocks/>
            </p:cNvGrpSpPr>
            <p:nvPr/>
          </p:nvGrpSpPr>
          <p:grpSpPr bwMode="auto">
            <a:xfrm>
              <a:off x="1766" y="5636"/>
              <a:ext cx="240" cy="318"/>
              <a:chOff x="3168" y="192"/>
              <a:chExt cx="240" cy="672"/>
            </a:xfrm>
          </p:grpSpPr>
          <p:sp>
            <p:nvSpPr>
              <p:cNvPr id="143464" name="Line 63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0" cy="67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eaLnBrk="0" hangingPunct="0"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3465" name="Line 64"/>
              <p:cNvSpPr>
                <a:spLocks noChangeShapeType="1"/>
              </p:cNvSpPr>
              <p:nvPr/>
            </p:nvSpPr>
            <p:spPr bwMode="auto">
              <a:xfrm>
                <a:off x="3175" y="192"/>
                <a:ext cx="231" cy="8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eaLnBrk="0" hangingPunct="0"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3466" name="Line 65"/>
              <p:cNvSpPr>
                <a:spLocks noChangeShapeType="1"/>
              </p:cNvSpPr>
              <p:nvPr/>
            </p:nvSpPr>
            <p:spPr bwMode="auto">
              <a:xfrm flipV="1">
                <a:off x="3177" y="478"/>
                <a:ext cx="231" cy="98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eaLnBrk="0" hangingPunct="0"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3467" name="Line 66"/>
              <p:cNvSpPr>
                <a:spLocks noChangeShapeType="1"/>
              </p:cNvSpPr>
              <p:nvPr/>
            </p:nvSpPr>
            <p:spPr bwMode="auto">
              <a:xfrm>
                <a:off x="3400" y="279"/>
                <a:ext cx="0" cy="19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eaLnBrk="0" hangingPunct="0"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</p:grpSp>
        <p:sp>
          <p:nvSpPr>
            <p:cNvPr id="143463" name="Freeform 67"/>
            <p:cNvSpPr>
              <a:spLocks/>
            </p:cNvSpPr>
            <p:nvPr/>
          </p:nvSpPr>
          <p:spPr bwMode="auto">
            <a:xfrm>
              <a:off x="1780" y="5650"/>
              <a:ext cx="219" cy="159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159 h 159"/>
                <a:gd name="T4" fmla="*/ 2 w 291"/>
                <a:gd name="T5" fmla="*/ 114 h 159"/>
                <a:gd name="T6" fmla="*/ 2 w 291"/>
                <a:gd name="T7" fmla="*/ 39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91350" tIns="45675" rIns="91350" bIns="45675"/>
            <a:lstStyle/>
            <a:p>
              <a:pPr eaLnBrk="0" hangingPunct="0"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</p:grpSp>
      <p:graphicFrame>
        <p:nvGraphicFramePr>
          <p:cNvPr id="143452" name="Объект 6"/>
          <p:cNvGraphicFramePr>
            <a:graphicFrameLocks noChangeAspect="1"/>
          </p:cNvGraphicFramePr>
          <p:nvPr/>
        </p:nvGraphicFramePr>
        <p:xfrm>
          <a:off x="200025" y="8185150"/>
          <a:ext cx="330200" cy="11509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304" name="Visio" r:id="rId17" imgW="1098898" imgH="3822547" progId="">
                  <p:embed/>
                </p:oleObj>
              </mc:Choice>
              <mc:Fallback>
                <p:oleObj name="Visio" r:id="rId17" imgW="1098898" imgH="3822547" progId="">
                  <p:embed/>
                  <p:pic>
                    <p:nvPicPr>
                      <p:cNvPr id="0" name="Picture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0025" y="8185150"/>
                        <a:ext cx="330200" cy="115093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3453" name="TextBox 7"/>
          <p:cNvSpPr txBox="1">
            <a:spLocks noChangeArrowheads="1"/>
          </p:cNvSpPr>
          <p:nvPr/>
        </p:nvSpPr>
        <p:spPr bwMode="auto">
          <a:xfrm>
            <a:off x="423863" y="8224838"/>
            <a:ext cx="14970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8" tIns="45714" rIns="91428" bIns="45714">
            <a:spAutoFit/>
          </a:bodyPr>
          <a:lstStyle>
            <a:lvl1pPr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defRPr/>
            </a:pPr>
            <a:r>
              <a:rPr lang="ru-RU" altLang="ru-RU" sz="1000">
                <a:solidFill>
                  <a:srgbClr val="000000"/>
                </a:solidFill>
                <a:latin typeface="Times New Roman" pitchFamily="18" charset="0"/>
              </a:rPr>
              <a:t>- базовая станция</a:t>
            </a:r>
          </a:p>
        </p:txBody>
      </p:sp>
      <p:sp>
        <p:nvSpPr>
          <p:cNvPr id="143454" name="TextBox 115"/>
          <p:cNvSpPr txBox="1">
            <a:spLocks noChangeArrowheads="1"/>
          </p:cNvSpPr>
          <p:nvPr/>
        </p:nvSpPr>
        <p:spPr bwMode="auto">
          <a:xfrm>
            <a:off x="423863" y="8483600"/>
            <a:ext cx="1497012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8" tIns="45714" rIns="91428" bIns="45714">
            <a:spAutoFit/>
          </a:bodyPr>
          <a:lstStyle>
            <a:lvl1pPr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defRPr/>
            </a:pPr>
            <a:r>
              <a:rPr lang="ru-RU" altLang="ru-RU" sz="1000">
                <a:solidFill>
                  <a:srgbClr val="000000"/>
                </a:solidFill>
                <a:latin typeface="Times New Roman" pitchFamily="18" charset="0"/>
              </a:rPr>
              <a:t>- контроллер</a:t>
            </a:r>
          </a:p>
        </p:txBody>
      </p:sp>
      <p:sp>
        <p:nvSpPr>
          <p:cNvPr id="143455" name="TextBox 116"/>
          <p:cNvSpPr txBox="1">
            <a:spLocks noChangeArrowheads="1"/>
          </p:cNvSpPr>
          <p:nvPr/>
        </p:nvSpPr>
        <p:spPr bwMode="auto">
          <a:xfrm>
            <a:off x="439738" y="8761413"/>
            <a:ext cx="14954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8" tIns="45714" rIns="91428" bIns="45714">
            <a:spAutoFit/>
          </a:bodyPr>
          <a:lstStyle>
            <a:lvl1pPr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defRPr/>
            </a:pPr>
            <a:r>
              <a:rPr lang="ru-RU" altLang="ru-RU" sz="1000">
                <a:solidFill>
                  <a:srgbClr val="000000"/>
                </a:solidFill>
                <a:latin typeface="Times New Roman" pitchFamily="18" charset="0"/>
              </a:rPr>
              <a:t>- центр коммутаций</a:t>
            </a:r>
          </a:p>
        </p:txBody>
      </p:sp>
      <p:sp>
        <p:nvSpPr>
          <p:cNvPr id="143456" name="TextBox 117"/>
          <p:cNvSpPr txBox="1">
            <a:spLocks noChangeArrowheads="1"/>
          </p:cNvSpPr>
          <p:nvPr/>
        </p:nvSpPr>
        <p:spPr bwMode="auto">
          <a:xfrm>
            <a:off x="457200" y="9088438"/>
            <a:ext cx="2127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8" tIns="45714" rIns="91428" bIns="45714">
            <a:spAutoFit/>
          </a:bodyPr>
          <a:lstStyle>
            <a:lvl1pPr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defRPr/>
            </a:pPr>
            <a:r>
              <a:rPr lang="ru-RU" altLang="ru-RU" sz="1000">
                <a:solidFill>
                  <a:srgbClr val="000000"/>
                </a:solidFill>
                <a:latin typeface="Times New Roman" pitchFamily="18" charset="0"/>
              </a:rPr>
              <a:t>- технологическая площадка</a:t>
            </a:r>
          </a:p>
        </p:txBody>
      </p:sp>
      <p:graphicFrame>
        <p:nvGraphicFramePr>
          <p:cNvPr id="143457" name="Объект 75"/>
          <p:cNvGraphicFramePr>
            <a:graphicFrameLocks noChangeAspect="1"/>
          </p:cNvGraphicFramePr>
          <p:nvPr/>
        </p:nvGraphicFramePr>
        <p:xfrm>
          <a:off x="4043363" y="5300663"/>
          <a:ext cx="358775" cy="3587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305" name="Visio" r:id="rId19" imgW="850743" imgH="851076" progId="">
                  <p:embed/>
                </p:oleObj>
              </mc:Choice>
              <mc:Fallback>
                <p:oleObj name="Visio" r:id="rId19" imgW="850743" imgH="851076" progId="">
                  <p:embed/>
                  <p:pic>
                    <p:nvPicPr>
                      <p:cNvPr id="0" name="Picture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43363" y="5300663"/>
                        <a:ext cx="358775" cy="3587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3458" name="Объект 75"/>
          <p:cNvGraphicFramePr>
            <a:graphicFrameLocks noChangeAspect="1"/>
          </p:cNvGraphicFramePr>
          <p:nvPr/>
        </p:nvGraphicFramePr>
        <p:xfrm>
          <a:off x="6400800" y="4371975"/>
          <a:ext cx="358775" cy="3587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306" name="Visio" r:id="rId20" imgW="850743" imgH="851076" progId="">
                  <p:embed/>
                </p:oleObj>
              </mc:Choice>
              <mc:Fallback>
                <p:oleObj name="Visio" r:id="rId20" imgW="850743" imgH="851076" progId="">
                  <p:embed/>
                  <p:pic>
                    <p:nvPicPr>
                      <p:cNvPr id="0" name="Picture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400800" y="4371975"/>
                        <a:ext cx="358775" cy="3587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3459" name="Объект 75"/>
          <p:cNvGraphicFramePr>
            <a:graphicFrameLocks noChangeAspect="1"/>
          </p:cNvGraphicFramePr>
          <p:nvPr/>
        </p:nvGraphicFramePr>
        <p:xfrm>
          <a:off x="6115050" y="5157788"/>
          <a:ext cx="358775" cy="3587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307" name="Visio" r:id="rId21" imgW="850743" imgH="851076" progId="">
                  <p:embed/>
                </p:oleObj>
              </mc:Choice>
              <mc:Fallback>
                <p:oleObj name="Visio" r:id="rId21" imgW="850743" imgH="851076" progId="">
                  <p:embed/>
                  <p:pic>
                    <p:nvPicPr>
                      <p:cNvPr id="0" name="Picture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15050" y="5157788"/>
                        <a:ext cx="358775" cy="3587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3460" name="Объект 75"/>
          <p:cNvGraphicFramePr>
            <a:graphicFrameLocks noChangeAspect="1"/>
          </p:cNvGraphicFramePr>
          <p:nvPr/>
        </p:nvGraphicFramePr>
        <p:xfrm>
          <a:off x="5472113" y="6157913"/>
          <a:ext cx="358775" cy="3587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308" name="Visio" r:id="rId22" imgW="850743" imgH="851076" progId="">
                  <p:embed/>
                </p:oleObj>
              </mc:Choice>
              <mc:Fallback>
                <p:oleObj name="Visio" r:id="rId22" imgW="850743" imgH="851076" progId="">
                  <p:embed/>
                  <p:pic>
                    <p:nvPicPr>
                      <p:cNvPr id="0" name="Picture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472113" y="6157913"/>
                        <a:ext cx="358775" cy="3587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3461" name="Объект 75"/>
          <p:cNvGraphicFramePr>
            <a:graphicFrameLocks noChangeAspect="1"/>
          </p:cNvGraphicFramePr>
          <p:nvPr/>
        </p:nvGraphicFramePr>
        <p:xfrm>
          <a:off x="4043363" y="6943725"/>
          <a:ext cx="358775" cy="3587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309" name="Visio" r:id="rId23" imgW="850743" imgH="851076" progId="">
                  <p:embed/>
                </p:oleObj>
              </mc:Choice>
              <mc:Fallback>
                <p:oleObj name="Visio" r:id="rId23" imgW="850743" imgH="851076" progId="">
                  <p:embed/>
                  <p:pic>
                    <p:nvPicPr>
                      <p:cNvPr id="0" name="Picture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43363" y="6943725"/>
                        <a:ext cx="358775" cy="3587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2523692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4386" name="Picture 2" descr="C:\Documents and Settings\Виталий\Мои документы\Cimlynskiy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131888"/>
            <a:ext cx="12801600" cy="8455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6" name="TextBox 4"/>
          <p:cNvSpPr txBox="1">
            <a:spLocks noChangeArrowheads="1"/>
          </p:cNvSpPr>
          <p:nvPr/>
        </p:nvSpPr>
        <p:spPr bwMode="auto">
          <a:xfrm>
            <a:off x="0" y="0"/>
            <a:ext cx="12801600" cy="1052574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lIns="91417" tIns="45709" rIns="91417" bIns="45709">
            <a:spAutoFit/>
          </a:bodyPr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400" b="1" dirty="0">
                <a:solidFill>
                  <a:srgbClr val="000000"/>
                </a:solidFill>
                <a:cs typeface="Times New Roman" pitchFamily="18" charset="0"/>
              </a:rPr>
              <a:t>ПАСПОРТ ТЕРРИТОРИИ КРАСНОЯРСКОГО СЕЛЬСКОГО ПОСЕЛЕНИЯ ЦИМЛЯНСКОГО РАЙОНА</a:t>
            </a:r>
          </a:p>
          <a:p>
            <a:pPr algn="ctr">
              <a:defRPr/>
            </a:pPr>
            <a:r>
              <a:rPr lang="ru-RU" sz="2400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Зоны распространения аналогового телерадиовещания</a:t>
            </a:r>
          </a:p>
        </p:txBody>
      </p:sp>
      <p:graphicFrame>
        <p:nvGraphicFramePr>
          <p:cNvPr id="144388" name="Объект 143"/>
          <p:cNvGraphicFramePr>
            <a:graphicFrameLocks noChangeAspect="1"/>
          </p:cNvGraphicFramePr>
          <p:nvPr/>
        </p:nvGraphicFramePr>
        <p:xfrm>
          <a:off x="6186488" y="8729663"/>
          <a:ext cx="598487" cy="628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300" name="Visio" r:id="rId4" imgW="869624" imgH="912678" progId="">
                  <p:embed/>
                </p:oleObj>
              </mc:Choice>
              <mc:Fallback>
                <p:oleObj name="Visio" r:id="rId4" imgW="869624" imgH="912678" progId="">
                  <p:embed/>
                  <p:pic>
                    <p:nvPicPr>
                      <p:cNvPr id="0" name="Picture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86488" y="8729663"/>
                        <a:ext cx="598487" cy="6286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" name="Овал 164"/>
          <p:cNvGrpSpPr>
            <a:grpSpLocks/>
          </p:cNvGrpSpPr>
          <p:nvPr/>
        </p:nvGrpSpPr>
        <p:grpSpPr bwMode="auto">
          <a:xfrm>
            <a:off x="900113" y="2871788"/>
            <a:ext cx="9015412" cy="10372725"/>
            <a:chOff x="3222" y="1601"/>
            <a:chExt cx="1943" cy="2012"/>
          </a:xfrm>
        </p:grpSpPr>
        <p:pic>
          <p:nvPicPr>
            <p:cNvPr id="144419" name="Овал 164"/>
            <p:cNvPicPr>
              <a:picLocks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22" y="1601"/>
              <a:ext cx="1943" cy="20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4420" name="Text Box 40"/>
            <p:cNvSpPr txBox="1">
              <a:spLocks noChangeArrowheads="1"/>
            </p:cNvSpPr>
            <p:nvPr/>
          </p:nvSpPr>
          <p:spPr bwMode="auto">
            <a:xfrm>
              <a:off x="3506" y="1897"/>
              <a:ext cx="1375" cy="1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8" tIns="45714" rIns="91428" bIns="45714" anchor="ctr"/>
            <a:lstStyle>
              <a:lvl1pPr>
                <a:defRPr sz="2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 sz="25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 sz="25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>
                <a:defRPr/>
              </a:pPr>
              <a:endParaRPr lang="ru-RU" altLang="ru-RU">
                <a:solidFill>
                  <a:srgbClr val="FFFFFF"/>
                </a:solidFill>
                <a:latin typeface="Calibri" pitchFamily="34" charset="0"/>
              </a:endParaRPr>
            </a:p>
          </p:txBody>
        </p:sp>
      </p:grpSp>
      <p:graphicFrame>
        <p:nvGraphicFramePr>
          <p:cNvPr id="44140" name="Group 108"/>
          <p:cNvGraphicFramePr>
            <a:graphicFrameLocks noGrp="1"/>
          </p:cNvGraphicFramePr>
          <p:nvPr/>
        </p:nvGraphicFramePr>
        <p:xfrm>
          <a:off x="8972550" y="2300288"/>
          <a:ext cx="3630612" cy="1500187"/>
        </p:xfrm>
        <a:graphic>
          <a:graphicData uri="http://schemas.openxmlformats.org/drawingml/2006/table">
            <a:tbl>
              <a:tblPr/>
              <a:tblGrid>
                <a:gridCol w="1081087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9779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922338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64928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</a:tblGrid>
              <a:tr h="401637">
                <a:tc gridSpan="4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ТЕЛЕВИДЕНИЕ</a:t>
                      </a:r>
                    </a:p>
                  </a:txBody>
                  <a:tcPr marL="25175" marR="25175" marT="25175" marB="2517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401637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Наименование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телеканала</a:t>
                      </a:r>
                    </a:p>
                  </a:txBody>
                  <a:tcPr marL="25175" marR="25175" marT="25175" marB="2517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Федеральный</a:t>
                      </a:r>
                    </a:p>
                  </a:txBody>
                  <a:tcPr marL="25175" marR="25175" marT="25175" marB="2517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Региональный</a:t>
                      </a:r>
                    </a:p>
                  </a:txBody>
                  <a:tcPr marL="25175" marR="25175" marT="25175" marB="2517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Местный</a:t>
                      </a:r>
                    </a:p>
                  </a:txBody>
                  <a:tcPr marL="25175" marR="25175" marT="25175" marB="2517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233363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ОРТ</a:t>
                      </a:r>
                    </a:p>
                  </a:txBody>
                  <a:tcPr marL="25175" marR="25175" marT="25175" marB="2517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5" marR="25175" marT="25175" marB="2517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5" marR="25175" marT="25175" marB="2517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5" marR="25175" marT="25175" marB="2517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23177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РОССИЯ-1</a:t>
                      </a:r>
                    </a:p>
                  </a:txBody>
                  <a:tcPr marL="25175" marR="25175" marT="25175" marB="2517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5" marR="25175" marT="25175" marB="2517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5" marR="25175" marT="25175" marB="2517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5" marR="25175" marT="25175" marB="2517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23177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РОССИЯ-24</a:t>
                      </a:r>
                    </a:p>
                  </a:txBody>
                  <a:tcPr marL="25175" marR="25175" marT="25175" marB="2517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5" marR="25175" marT="25175" marB="2517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5" marR="25175" marT="25175" marB="2517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5" marR="25175" marT="25175" marB="2517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312024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Line 118"/>
          <p:cNvSpPr>
            <a:spLocks noChangeShapeType="1"/>
          </p:cNvSpPr>
          <p:nvPr/>
        </p:nvSpPr>
        <p:spPr bwMode="auto">
          <a:xfrm flipH="1" flipV="1">
            <a:off x="784225" y="-312738"/>
            <a:ext cx="3024188" cy="2952751"/>
          </a:xfrm>
          <a:prstGeom prst="line">
            <a:avLst/>
          </a:prstGeom>
          <a:noFill/>
          <a:ln w="41275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ru-RU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12643" name="Line 119"/>
          <p:cNvSpPr>
            <a:spLocks noChangeShapeType="1"/>
          </p:cNvSpPr>
          <p:nvPr/>
        </p:nvSpPr>
        <p:spPr bwMode="auto">
          <a:xfrm flipH="1" flipV="1">
            <a:off x="855663" y="-312738"/>
            <a:ext cx="2881312" cy="2809876"/>
          </a:xfrm>
          <a:prstGeom prst="line">
            <a:avLst/>
          </a:prstGeom>
          <a:noFill/>
          <a:ln w="44450">
            <a:solidFill>
              <a:srgbClr val="FF00FF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ru-RU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12644" name="Заголовок 1"/>
          <p:cNvSpPr>
            <a:spLocks noGrp="1"/>
          </p:cNvSpPr>
          <p:nvPr>
            <p:ph type="title" idx="4294967295"/>
          </p:nvPr>
        </p:nvSpPr>
        <p:spPr>
          <a:xfrm>
            <a:off x="0" y="-1"/>
            <a:ext cx="12801600" cy="1163638"/>
          </a:xfrm>
          <a:gradFill rotWithShape="1">
            <a:gsLst>
              <a:gs pos="0">
                <a:srgbClr val="96A4B6"/>
              </a:gs>
              <a:gs pos="50000">
                <a:srgbClr val="C6D9F1"/>
              </a:gs>
              <a:gs pos="100000">
                <a:srgbClr val="96A4B6"/>
              </a:gs>
            </a:gsLst>
            <a:lin ang="5400000" scaled="1"/>
          </a:gradFill>
        </p:spPr>
        <p:txBody>
          <a:bodyPr lIns="128016" tIns="64008" rIns="128016" bIns="64008" anchor="t"/>
          <a:lstStyle/>
          <a:p>
            <a:r>
              <a:rPr lang="ru-RU" altLang="ru-RU" sz="2400" dirty="0">
                <a:latin typeface="Times New Roman" pitchFamily="18" charset="0"/>
                <a:cs typeface="Times New Roman" pitchFamily="18" charset="0"/>
              </a:rPr>
              <a:t>ПАСПОРТ ТЕРРИТОРИИ КРАСНОЯРСКОГО СЕЛЬСКОГО ПОСЕЛЕНИЯ ЦИМЛЯНСКОГО РАЙОНА</a:t>
            </a:r>
            <a:br>
              <a:rPr lang="ru-RU" altLang="ru-RU" sz="2400" dirty="0">
                <a:latin typeface="Times New Roman" pitchFamily="18" charset="0"/>
                <a:cs typeface="Times New Roman" pitchFamily="18" charset="0"/>
              </a:rPr>
            </a:br>
            <a:r>
              <a:rPr lang="ru-RU" altLang="ru-RU" sz="2400" dirty="0">
                <a:latin typeface="Times New Roman" pitchFamily="18" charset="0"/>
                <a:cs typeface="Times New Roman" pitchFamily="18" charset="0"/>
              </a:rPr>
              <a:t>Информационно-справочные материалы по силам и средствам РСЧС</a:t>
            </a:r>
          </a:p>
        </p:txBody>
      </p:sp>
      <p:sp>
        <p:nvSpPr>
          <p:cNvPr id="112645" name="Прямоугольник 337"/>
          <p:cNvSpPr>
            <a:spLocks noChangeArrowheads="1"/>
          </p:cNvSpPr>
          <p:nvPr/>
        </p:nvSpPr>
        <p:spPr bwMode="auto">
          <a:xfrm>
            <a:off x="9201150" y="5424488"/>
            <a:ext cx="3600450" cy="4176712"/>
          </a:xfrm>
          <a:prstGeom prst="rect">
            <a:avLst/>
          </a:prstGeom>
          <a:solidFill>
            <a:schemeClr val="bg2">
              <a:alpha val="74117"/>
            </a:schemeClr>
          </a:solidFill>
          <a:ln w="25400" algn="ctr">
            <a:solidFill>
              <a:srgbClr val="385D8A"/>
            </a:solidFill>
            <a:miter lim="800000"/>
            <a:headEnd/>
            <a:tailEnd/>
          </a:ln>
        </p:spPr>
        <p:txBody>
          <a:bodyPr lIns="128016" tIns="64008" rIns="128016" bIns="64008"/>
          <a:lstStyle>
            <a:lvl1pPr defTabSz="1279525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279525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279525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279525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279525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2795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2795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2795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2795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2200" b="1">
                <a:solidFill>
                  <a:srgbClr val="000000"/>
                </a:solidFill>
                <a:latin typeface="Calibri" pitchFamily="34" charset="0"/>
              </a:rPr>
              <a:t>Условные обозначения</a:t>
            </a:r>
            <a:endParaRPr lang="ru-RU" altLang="ru-RU" sz="140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4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              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4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              Артезианская скважина</a:t>
            </a:r>
          </a:p>
          <a:p>
            <a:pPr algn="ctr">
              <a:spcBef>
                <a:spcPct val="0"/>
              </a:spcBef>
              <a:buFontTx/>
              <a:buNone/>
            </a:pPr>
            <a:endParaRPr lang="ru-RU" altLang="ru-RU" sz="140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4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Теплотрасса</a:t>
            </a:r>
          </a:p>
          <a:p>
            <a:pPr algn="ctr">
              <a:spcBef>
                <a:spcPct val="0"/>
              </a:spcBef>
              <a:buFontTx/>
              <a:buNone/>
            </a:pPr>
            <a:endParaRPr lang="ru-RU" altLang="ru-RU" sz="140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4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Водопровод</a:t>
            </a:r>
          </a:p>
          <a:p>
            <a:pPr algn="ctr">
              <a:spcBef>
                <a:spcPct val="0"/>
              </a:spcBef>
              <a:buFontTx/>
              <a:buNone/>
            </a:pPr>
            <a:endParaRPr lang="ru-RU" altLang="ru-RU" sz="140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4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          Линии эл. передач</a:t>
            </a:r>
          </a:p>
          <a:p>
            <a:pPr algn="ctr">
              <a:spcBef>
                <a:spcPct val="0"/>
              </a:spcBef>
              <a:buFontTx/>
              <a:buNone/>
            </a:pPr>
            <a:endParaRPr lang="ru-RU" altLang="ru-RU" sz="140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4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      Эл. Подстанции</a:t>
            </a:r>
          </a:p>
          <a:p>
            <a:pPr algn="ctr">
              <a:spcBef>
                <a:spcPct val="0"/>
              </a:spcBef>
              <a:buFontTx/>
              <a:buNone/>
            </a:pPr>
            <a:endParaRPr lang="ru-RU" altLang="ru-RU" sz="140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4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                Водонапорная башня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500">
                <a:solidFill>
                  <a:srgbClr val="000000"/>
                </a:solidFill>
              </a:rPr>
              <a:t> 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500">
                <a:solidFill>
                  <a:srgbClr val="000000"/>
                </a:solidFill>
              </a:rPr>
              <a:t>                  </a:t>
            </a:r>
            <a:r>
              <a:rPr lang="ru-RU" altLang="ru-RU" sz="1500">
                <a:solidFill>
                  <a:srgbClr val="000000"/>
                </a:solidFill>
                <a:latin typeface="Calibri" pitchFamily="34" charset="0"/>
              </a:rPr>
              <a:t>Водонапорная башня </a:t>
            </a:r>
            <a:endParaRPr lang="ru-RU" altLang="ru-RU" sz="1500">
              <a:solidFill>
                <a:srgbClr val="000000"/>
              </a:solidFill>
            </a:endParaRPr>
          </a:p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2000" b="1">
                <a:solidFill>
                  <a:srgbClr val="000000"/>
                </a:solidFill>
              </a:rPr>
              <a:t>          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ru-RU" altLang="ru-RU" sz="2000" b="1">
                <a:solidFill>
                  <a:srgbClr val="000000"/>
                </a:solidFill>
              </a:rPr>
              <a:t>                  </a:t>
            </a:r>
            <a:r>
              <a:rPr lang="ru-RU" altLang="ru-RU" sz="1500">
                <a:solidFill>
                  <a:srgbClr val="000000"/>
                </a:solidFill>
                <a:latin typeface="Calibri" pitchFamily="34" charset="0"/>
              </a:rPr>
              <a:t>Котельная</a:t>
            </a:r>
          </a:p>
        </p:txBody>
      </p:sp>
      <p:grpSp>
        <p:nvGrpSpPr>
          <p:cNvPr id="2" name="Group 261"/>
          <p:cNvGrpSpPr>
            <a:grpSpLocks/>
          </p:cNvGrpSpPr>
          <p:nvPr/>
        </p:nvGrpSpPr>
        <p:grpSpPr bwMode="auto">
          <a:xfrm>
            <a:off x="9640888" y="6097588"/>
            <a:ext cx="185737" cy="185737"/>
            <a:chOff x="1537" y="5337"/>
            <a:chExt cx="182" cy="182"/>
          </a:xfrm>
        </p:grpSpPr>
        <p:sp>
          <p:nvSpPr>
            <p:cNvPr id="113600" name="Oval 262"/>
            <p:cNvSpPr>
              <a:spLocks noChangeArrowheads="1"/>
            </p:cNvSpPr>
            <p:nvPr/>
          </p:nvSpPr>
          <p:spPr bwMode="auto">
            <a:xfrm>
              <a:off x="1537" y="5337"/>
              <a:ext cx="182" cy="182"/>
            </a:xfrm>
            <a:prstGeom prst="ellipse">
              <a:avLst/>
            </a:prstGeom>
            <a:noFill/>
            <a:ln w="412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65299" tIns="32649" rIns="65299" bIns="32649" anchor="ctr"/>
            <a:lstStyle>
              <a:lvl1pPr defTabSz="912813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912813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912813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912813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912813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912813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912813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912813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912813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18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601" name="Line 263"/>
            <p:cNvSpPr>
              <a:spLocks noChangeShapeType="1"/>
            </p:cNvSpPr>
            <p:nvPr/>
          </p:nvSpPr>
          <p:spPr bwMode="auto">
            <a:xfrm>
              <a:off x="1537" y="5428"/>
              <a:ext cx="182" cy="0"/>
            </a:xfrm>
            <a:prstGeom prst="line">
              <a:avLst/>
            </a:prstGeom>
            <a:noFill/>
            <a:ln w="412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</p:grpSp>
      <p:cxnSp>
        <p:nvCxnSpPr>
          <p:cNvPr id="305" name="Прямая соединительная линия 304"/>
          <p:cNvCxnSpPr/>
          <p:nvPr/>
        </p:nvCxnSpPr>
        <p:spPr>
          <a:xfrm>
            <a:off x="9569450" y="6600825"/>
            <a:ext cx="428625" cy="1588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5" name="Прямая соединительная линия 314"/>
          <p:cNvCxnSpPr/>
          <p:nvPr/>
        </p:nvCxnSpPr>
        <p:spPr>
          <a:xfrm>
            <a:off x="9640888" y="7032625"/>
            <a:ext cx="357187" cy="1588"/>
          </a:xfrm>
          <a:prstGeom prst="line">
            <a:avLst/>
          </a:pr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2649" name="Rectangle 16"/>
          <p:cNvSpPr>
            <a:spLocks noChangeArrowheads="1"/>
          </p:cNvSpPr>
          <p:nvPr/>
        </p:nvSpPr>
        <p:spPr bwMode="auto">
          <a:xfrm>
            <a:off x="9640888" y="7824788"/>
            <a:ext cx="360362" cy="144462"/>
          </a:xfrm>
          <a:prstGeom prst="rec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wrap="none" lIns="91428" tIns="45714" rIns="91428" bIns="45714" anchor="ctr"/>
          <a:lstStyle>
            <a:lvl1pPr defTabSz="912813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2813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2813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2813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2813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ru-RU" altLang="ru-RU" sz="1800">
              <a:solidFill>
                <a:srgbClr val="000000"/>
              </a:solidFill>
              <a:latin typeface="Calibri" pitchFamily="34" charset="0"/>
            </a:endParaRPr>
          </a:p>
        </p:txBody>
      </p:sp>
      <p:grpSp>
        <p:nvGrpSpPr>
          <p:cNvPr id="3" name="Group 373"/>
          <p:cNvGrpSpPr>
            <a:grpSpLocks/>
          </p:cNvGrpSpPr>
          <p:nvPr/>
        </p:nvGrpSpPr>
        <p:grpSpPr bwMode="auto">
          <a:xfrm>
            <a:off x="9713913" y="8616950"/>
            <a:ext cx="215900" cy="195263"/>
            <a:chOff x="6708" y="5655"/>
            <a:chExt cx="182" cy="182"/>
          </a:xfrm>
        </p:grpSpPr>
        <p:grpSp>
          <p:nvGrpSpPr>
            <p:cNvPr id="4" name="Group 363"/>
            <p:cNvGrpSpPr>
              <a:grpSpLocks/>
            </p:cNvGrpSpPr>
            <p:nvPr/>
          </p:nvGrpSpPr>
          <p:grpSpPr bwMode="auto">
            <a:xfrm>
              <a:off x="6708" y="5655"/>
              <a:ext cx="182" cy="182"/>
              <a:chOff x="5756" y="3115"/>
              <a:chExt cx="182" cy="182"/>
            </a:xfrm>
          </p:grpSpPr>
          <p:sp>
            <p:nvSpPr>
              <p:cNvPr id="113598" name="Oval 364"/>
              <p:cNvSpPr>
                <a:spLocks noChangeArrowheads="1"/>
              </p:cNvSpPr>
              <p:nvPr/>
            </p:nvSpPr>
            <p:spPr bwMode="auto">
              <a:xfrm>
                <a:off x="5756" y="3115"/>
                <a:ext cx="182" cy="182"/>
              </a:xfrm>
              <a:prstGeom prst="ellips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lIns="65299" tIns="32649" rIns="65299" bIns="32649" anchor="ctr"/>
              <a:lstStyle>
                <a:lvl1pPr defTabSz="912813">
                  <a:spcBef>
                    <a:spcPct val="20000"/>
                  </a:spcBef>
                  <a:buChar char="•"/>
                  <a:defRPr sz="45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 defTabSz="912813">
                  <a:spcBef>
                    <a:spcPct val="20000"/>
                  </a:spcBef>
                  <a:buChar char="–"/>
                  <a:defRPr sz="39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defTabSz="912813">
                  <a:spcBef>
                    <a:spcPct val="20000"/>
                  </a:spcBef>
                  <a:buChar char="•"/>
                  <a:defRPr sz="34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defTabSz="912813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defTabSz="912813">
                  <a:spcBef>
                    <a:spcPct val="20000"/>
                  </a:spcBef>
                  <a:buChar char="»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defTabSz="912813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defTabSz="912813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defTabSz="912813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defTabSz="912813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ru-RU" altLang="ru-RU" sz="1800">
                  <a:solidFill>
                    <a:srgbClr val="000000"/>
                  </a:solidFill>
                  <a:latin typeface="Calibri" pitchFamily="34" charset="0"/>
                </a:endParaRPr>
              </a:p>
            </p:txBody>
          </p:sp>
          <p:sp>
            <p:nvSpPr>
              <p:cNvPr id="113599" name="Oval 365"/>
              <p:cNvSpPr>
                <a:spLocks noChangeArrowheads="1"/>
              </p:cNvSpPr>
              <p:nvPr/>
            </p:nvSpPr>
            <p:spPr bwMode="auto">
              <a:xfrm>
                <a:off x="5803" y="3162"/>
                <a:ext cx="90" cy="96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lIns="65299" tIns="32649" rIns="65299" bIns="32649" anchor="ctr"/>
              <a:lstStyle>
                <a:lvl1pPr defTabSz="912813">
                  <a:spcBef>
                    <a:spcPct val="20000"/>
                  </a:spcBef>
                  <a:buChar char="•"/>
                  <a:defRPr sz="4500"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 defTabSz="912813">
                  <a:spcBef>
                    <a:spcPct val="20000"/>
                  </a:spcBef>
                  <a:buChar char="–"/>
                  <a:defRPr sz="3900"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 defTabSz="912813">
                  <a:spcBef>
                    <a:spcPct val="20000"/>
                  </a:spcBef>
                  <a:buChar char="•"/>
                  <a:defRPr sz="3400"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 defTabSz="912813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 defTabSz="912813">
                  <a:spcBef>
                    <a:spcPct val="20000"/>
                  </a:spcBef>
                  <a:buChar char="»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defTabSz="912813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defTabSz="912813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defTabSz="912813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defTabSz="912813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800"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ru-RU" altLang="ru-RU" sz="1800">
                  <a:solidFill>
                    <a:srgbClr val="000000"/>
                  </a:solidFill>
                  <a:latin typeface="Calibri" pitchFamily="34" charset="0"/>
                </a:endParaRPr>
              </a:p>
            </p:txBody>
          </p:sp>
        </p:grpSp>
        <p:sp>
          <p:nvSpPr>
            <p:cNvPr id="113594" name="Line 366"/>
            <p:cNvSpPr>
              <a:spLocks noChangeShapeType="1"/>
            </p:cNvSpPr>
            <p:nvPr/>
          </p:nvSpPr>
          <p:spPr bwMode="auto">
            <a:xfrm flipV="1">
              <a:off x="6823" y="5671"/>
              <a:ext cx="46" cy="4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595" name="Line 367"/>
            <p:cNvSpPr>
              <a:spLocks noChangeShapeType="1"/>
            </p:cNvSpPr>
            <p:nvPr/>
          </p:nvSpPr>
          <p:spPr bwMode="auto">
            <a:xfrm flipV="1">
              <a:off x="6720" y="5771"/>
              <a:ext cx="46" cy="4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596" name="Line 371"/>
            <p:cNvSpPr>
              <a:spLocks noChangeShapeType="1"/>
            </p:cNvSpPr>
            <p:nvPr/>
          </p:nvSpPr>
          <p:spPr bwMode="auto">
            <a:xfrm>
              <a:off x="6824" y="5775"/>
              <a:ext cx="46" cy="4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597" name="Line 372"/>
            <p:cNvSpPr>
              <a:spLocks noChangeShapeType="1"/>
            </p:cNvSpPr>
            <p:nvPr/>
          </p:nvSpPr>
          <p:spPr bwMode="auto">
            <a:xfrm>
              <a:off x="6728" y="5675"/>
              <a:ext cx="46" cy="4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</p:grpSp>
      <p:grpSp>
        <p:nvGrpSpPr>
          <p:cNvPr id="5" name="Group 261"/>
          <p:cNvGrpSpPr>
            <a:grpSpLocks/>
          </p:cNvGrpSpPr>
          <p:nvPr/>
        </p:nvGrpSpPr>
        <p:grpSpPr bwMode="auto">
          <a:xfrm>
            <a:off x="9713913" y="8113713"/>
            <a:ext cx="212725" cy="217487"/>
            <a:chOff x="1537" y="5337"/>
            <a:chExt cx="182" cy="182"/>
          </a:xfrm>
        </p:grpSpPr>
        <p:sp>
          <p:nvSpPr>
            <p:cNvPr id="113591" name="Oval 262"/>
            <p:cNvSpPr>
              <a:spLocks noChangeArrowheads="1"/>
            </p:cNvSpPr>
            <p:nvPr/>
          </p:nvSpPr>
          <p:spPr bwMode="auto">
            <a:xfrm>
              <a:off x="1537" y="5337"/>
              <a:ext cx="182" cy="182"/>
            </a:xfrm>
            <a:prstGeom prst="ellipse">
              <a:avLst/>
            </a:prstGeom>
            <a:noFill/>
            <a:ln w="412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65299" tIns="32649" rIns="65299" bIns="32649" anchor="ctr"/>
            <a:lstStyle>
              <a:lvl1pPr defTabSz="912813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912813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912813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912813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912813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912813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912813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912813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912813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18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592" name="Line 263"/>
            <p:cNvSpPr>
              <a:spLocks noChangeShapeType="1"/>
            </p:cNvSpPr>
            <p:nvPr/>
          </p:nvSpPr>
          <p:spPr bwMode="auto">
            <a:xfrm>
              <a:off x="1537" y="5428"/>
              <a:ext cx="182" cy="0"/>
            </a:xfrm>
            <a:prstGeom prst="line">
              <a:avLst/>
            </a:prstGeom>
            <a:noFill/>
            <a:ln w="412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</p:grpSp>
      <p:grpSp>
        <p:nvGrpSpPr>
          <p:cNvPr id="6" name="Group 104"/>
          <p:cNvGrpSpPr>
            <a:grpSpLocks/>
          </p:cNvGrpSpPr>
          <p:nvPr/>
        </p:nvGrpSpPr>
        <p:grpSpPr bwMode="auto">
          <a:xfrm>
            <a:off x="9640888" y="9121775"/>
            <a:ext cx="280987" cy="255588"/>
            <a:chOff x="476" y="3248"/>
            <a:chExt cx="408" cy="409"/>
          </a:xfrm>
        </p:grpSpPr>
        <p:sp>
          <p:nvSpPr>
            <p:cNvPr id="113589" name="Rectangle 105"/>
            <p:cNvSpPr>
              <a:spLocks noChangeArrowheads="1"/>
            </p:cNvSpPr>
            <p:nvPr/>
          </p:nvSpPr>
          <p:spPr bwMode="auto">
            <a:xfrm>
              <a:off x="476" y="3475"/>
              <a:ext cx="363" cy="182"/>
            </a:xfrm>
            <a:prstGeom prst="rect">
              <a:avLst/>
            </a:pr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127602" tIns="63818" rIns="127602" bIns="63818" anchor="ctr"/>
            <a:lstStyle>
              <a:lvl1pPr defTabSz="1279525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9525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9525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9525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9525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9525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9525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9525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9525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590" name="AutoShape 106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127602" tIns="63818" rIns="127602" bIns="63818" anchor="ctr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</p:grpSp>
      <p:sp>
        <p:nvSpPr>
          <p:cNvPr id="112653" name="Line 122"/>
          <p:cNvSpPr>
            <a:spLocks noChangeShapeType="1"/>
          </p:cNvSpPr>
          <p:nvPr/>
        </p:nvSpPr>
        <p:spPr bwMode="auto">
          <a:xfrm flipH="1">
            <a:off x="9353550" y="7537450"/>
            <a:ext cx="792163" cy="0"/>
          </a:xfrm>
          <a:prstGeom prst="line">
            <a:avLst/>
          </a:prstGeom>
          <a:noFill/>
          <a:ln w="412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ru-RU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12654" name="Line 177"/>
          <p:cNvSpPr>
            <a:spLocks noChangeShapeType="1"/>
          </p:cNvSpPr>
          <p:nvPr/>
        </p:nvSpPr>
        <p:spPr bwMode="auto">
          <a:xfrm>
            <a:off x="9353550" y="7392988"/>
            <a:ext cx="1008063" cy="1587"/>
          </a:xfrm>
          <a:prstGeom prst="line">
            <a:avLst/>
          </a:prstGeom>
          <a:noFill/>
          <a:ln w="44450">
            <a:solidFill>
              <a:srgbClr val="FF00FF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ru-RU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12655" name="Line 118"/>
          <p:cNvSpPr>
            <a:spLocks noChangeShapeType="1"/>
          </p:cNvSpPr>
          <p:nvPr/>
        </p:nvSpPr>
        <p:spPr bwMode="auto">
          <a:xfrm flipV="1">
            <a:off x="4313238" y="1344613"/>
            <a:ext cx="3167062" cy="3960812"/>
          </a:xfrm>
          <a:prstGeom prst="line">
            <a:avLst/>
          </a:prstGeom>
          <a:noFill/>
          <a:ln w="41275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ru-RU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12656" name="Line 119"/>
          <p:cNvSpPr>
            <a:spLocks noChangeShapeType="1"/>
          </p:cNvSpPr>
          <p:nvPr/>
        </p:nvSpPr>
        <p:spPr bwMode="auto">
          <a:xfrm flipV="1">
            <a:off x="4673600" y="1416050"/>
            <a:ext cx="2879725" cy="4032250"/>
          </a:xfrm>
          <a:prstGeom prst="line">
            <a:avLst/>
          </a:prstGeom>
          <a:noFill/>
          <a:ln w="44450">
            <a:solidFill>
              <a:srgbClr val="FF00FF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ru-RU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12657" name="Line 122"/>
          <p:cNvSpPr>
            <a:spLocks noChangeShapeType="1"/>
          </p:cNvSpPr>
          <p:nvPr/>
        </p:nvSpPr>
        <p:spPr bwMode="auto">
          <a:xfrm flipH="1">
            <a:off x="7264400" y="1416050"/>
            <a:ext cx="865188" cy="8185150"/>
          </a:xfrm>
          <a:prstGeom prst="line">
            <a:avLst/>
          </a:prstGeom>
          <a:noFill/>
          <a:ln w="412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ru-RU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12658" name="Line 123"/>
          <p:cNvSpPr>
            <a:spLocks noChangeShapeType="1"/>
          </p:cNvSpPr>
          <p:nvPr/>
        </p:nvSpPr>
        <p:spPr bwMode="auto">
          <a:xfrm flipV="1">
            <a:off x="7192963" y="1487488"/>
            <a:ext cx="863600" cy="8113712"/>
          </a:xfrm>
          <a:prstGeom prst="line">
            <a:avLst/>
          </a:prstGeom>
          <a:noFill/>
          <a:ln w="44450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ru-RU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12659" name="Line 176"/>
          <p:cNvSpPr>
            <a:spLocks noChangeShapeType="1"/>
          </p:cNvSpPr>
          <p:nvPr/>
        </p:nvSpPr>
        <p:spPr bwMode="auto">
          <a:xfrm flipV="1">
            <a:off x="4313238" y="1487488"/>
            <a:ext cx="3240087" cy="1081087"/>
          </a:xfrm>
          <a:prstGeom prst="line">
            <a:avLst/>
          </a:prstGeom>
          <a:noFill/>
          <a:ln w="41275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ru-RU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12660" name="Line 177"/>
          <p:cNvSpPr>
            <a:spLocks noChangeShapeType="1"/>
          </p:cNvSpPr>
          <p:nvPr/>
        </p:nvSpPr>
        <p:spPr bwMode="auto">
          <a:xfrm flipV="1">
            <a:off x="4240213" y="1344613"/>
            <a:ext cx="3240087" cy="1152525"/>
          </a:xfrm>
          <a:prstGeom prst="line">
            <a:avLst/>
          </a:prstGeom>
          <a:noFill/>
          <a:ln w="44450">
            <a:solidFill>
              <a:srgbClr val="FF00FF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ru-RU">
              <a:solidFill>
                <a:srgbClr val="000000"/>
              </a:solidFill>
              <a:latin typeface="Arial" pitchFamily="34" charset="0"/>
            </a:endParaRPr>
          </a:p>
        </p:txBody>
      </p:sp>
      <p:grpSp>
        <p:nvGrpSpPr>
          <p:cNvPr id="7" name="Группа 188"/>
          <p:cNvGrpSpPr>
            <a:grpSpLocks/>
          </p:cNvGrpSpPr>
          <p:nvPr/>
        </p:nvGrpSpPr>
        <p:grpSpPr bwMode="auto">
          <a:xfrm>
            <a:off x="4024313" y="5305425"/>
            <a:ext cx="615950" cy="269875"/>
            <a:chOff x="8348663" y="4714875"/>
            <a:chExt cx="360362" cy="142875"/>
          </a:xfrm>
        </p:grpSpPr>
        <p:sp>
          <p:nvSpPr>
            <p:cNvPr id="113584" name="Rectangle 195"/>
            <p:cNvSpPr>
              <a:spLocks noChangeArrowheads="1"/>
            </p:cNvSpPr>
            <p:nvPr/>
          </p:nvSpPr>
          <p:spPr bwMode="auto">
            <a:xfrm>
              <a:off x="8420974" y="4714875"/>
              <a:ext cx="216138" cy="142875"/>
            </a:xfrm>
            <a:prstGeom prst="rect">
              <a:avLst/>
            </a:pr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18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585" name="Line 196"/>
            <p:cNvSpPr>
              <a:spLocks noChangeShapeType="1"/>
            </p:cNvSpPr>
            <p:nvPr/>
          </p:nvSpPr>
          <p:spPr bwMode="auto">
            <a:xfrm>
              <a:off x="8348663" y="4768404"/>
              <a:ext cx="71913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586" name="Line 197"/>
            <p:cNvSpPr>
              <a:spLocks noChangeShapeType="1"/>
            </p:cNvSpPr>
            <p:nvPr/>
          </p:nvSpPr>
          <p:spPr bwMode="auto">
            <a:xfrm>
              <a:off x="8348663" y="4821933"/>
              <a:ext cx="71913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587" name="Line 198"/>
            <p:cNvSpPr>
              <a:spLocks noChangeShapeType="1"/>
            </p:cNvSpPr>
            <p:nvPr/>
          </p:nvSpPr>
          <p:spPr bwMode="auto">
            <a:xfrm>
              <a:off x="8637112" y="4821933"/>
              <a:ext cx="71913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588" name="Line 199"/>
            <p:cNvSpPr>
              <a:spLocks noChangeShapeType="1"/>
            </p:cNvSpPr>
            <p:nvPr/>
          </p:nvSpPr>
          <p:spPr bwMode="auto">
            <a:xfrm>
              <a:off x="8637112" y="4768404"/>
              <a:ext cx="71913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</p:grpSp>
      <p:sp>
        <p:nvSpPr>
          <p:cNvPr id="112662" name="Line 119"/>
          <p:cNvSpPr>
            <a:spLocks noChangeShapeType="1"/>
          </p:cNvSpPr>
          <p:nvPr/>
        </p:nvSpPr>
        <p:spPr bwMode="auto">
          <a:xfrm>
            <a:off x="1504950" y="4513263"/>
            <a:ext cx="2587625" cy="935037"/>
          </a:xfrm>
          <a:prstGeom prst="line">
            <a:avLst/>
          </a:prstGeom>
          <a:noFill/>
          <a:ln w="44450">
            <a:solidFill>
              <a:srgbClr val="FF00FF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ru-RU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12663" name="Line 118"/>
          <p:cNvSpPr>
            <a:spLocks noChangeShapeType="1"/>
          </p:cNvSpPr>
          <p:nvPr/>
        </p:nvSpPr>
        <p:spPr bwMode="auto">
          <a:xfrm>
            <a:off x="1216025" y="4656138"/>
            <a:ext cx="2865438" cy="936625"/>
          </a:xfrm>
          <a:prstGeom prst="line">
            <a:avLst/>
          </a:prstGeom>
          <a:noFill/>
          <a:ln w="41275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ru-RU">
              <a:solidFill>
                <a:srgbClr val="000000"/>
              </a:solidFill>
              <a:latin typeface="Arial" pitchFamily="34" charset="0"/>
            </a:endParaRPr>
          </a:p>
        </p:txBody>
      </p:sp>
      <p:grpSp>
        <p:nvGrpSpPr>
          <p:cNvPr id="8" name="Группа 188"/>
          <p:cNvGrpSpPr>
            <a:grpSpLocks/>
          </p:cNvGrpSpPr>
          <p:nvPr/>
        </p:nvGrpSpPr>
        <p:grpSpPr bwMode="auto">
          <a:xfrm>
            <a:off x="7480300" y="1271588"/>
            <a:ext cx="615950" cy="269875"/>
            <a:chOff x="8348663" y="4714875"/>
            <a:chExt cx="360362" cy="142875"/>
          </a:xfrm>
        </p:grpSpPr>
        <p:sp>
          <p:nvSpPr>
            <p:cNvPr id="113579" name="Rectangle 195"/>
            <p:cNvSpPr>
              <a:spLocks noChangeArrowheads="1"/>
            </p:cNvSpPr>
            <p:nvPr/>
          </p:nvSpPr>
          <p:spPr bwMode="auto">
            <a:xfrm>
              <a:off x="8420974" y="4714875"/>
              <a:ext cx="216138" cy="142875"/>
            </a:xfrm>
            <a:prstGeom prst="rect">
              <a:avLst/>
            </a:pr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18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580" name="Line 196"/>
            <p:cNvSpPr>
              <a:spLocks noChangeShapeType="1"/>
            </p:cNvSpPr>
            <p:nvPr/>
          </p:nvSpPr>
          <p:spPr bwMode="auto">
            <a:xfrm>
              <a:off x="8348663" y="4768404"/>
              <a:ext cx="71913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581" name="Line 197"/>
            <p:cNvSpPr>
              <a:spLocks noChangeShapeType="1"/>
            </p:cNvSpPr>
            <p:nvPr/>
          </p:nvSpPr>
          <p:spPr bwMode="auto">
            <a:xfrm>
              <a:off x="8348663" y="4821933"/>
              <a:ext cx="71913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582" name="Line 198"/>
            <p:cNvSpPr>
              <a:spLocks noChangeShapeType="1"/>
            </p:cNvSpPr>
            <p:nvPr/>
          </p:nvSpPr>
          <p:spPr bwMode="auto">
            <a:xfrm>
              <a:off x="8637112" y="4821933"/>
              <a:ext cx="71913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583" name="Line 199"/>
            <p:cNvSpPr>
              <a:spLocks noChangeShapeType="1"/>
            </p:cNvSpPr>
            <p:nvPr/>
          </p:nvSpPr>
          <p:spPr bwMode="auto">
            <a:xfrm>
              <a:off x="8637112" y="4768404"/>
              <a:ext cx="71913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</p:grpSp>
      <p:grpSp>
        <p:nvGrpSpPr>
          <p:cNvPr id="9" name="Группа 188"/>
          <p:cNvGrpSpPr>
            <a:grpSpLocks/>
          </p:cNvGrpSpPr>
          <p:nvPr/>
        </p:nvGrpSpPr>
        <p:grpSpPr bwMode="auto">
          <a:xfrm>
            <a:off x="3736975" y="2352675"/>
            <a:ext cx="615950" cy="269875"/>
            <a:chOff x="8348663" y="4714875"/>
            <a:chExt cx="360362" cy="142875"/>
          </a:xfrm>
        </p:grpSpPr>
        <p:sp>
          <p:nvSpPr>
            <p:cNvPr id="113574" name="Rectangle 195"/>
            <p:cNvSpPr>
              <a:spLocks noChangeArrowheads="1"/>
            </p:cNvSpPr>
            <p:nvPr/>
          </p:nvSpPr>
          <p:spPr bwMode="auto">
            <a:xfrm>
              <a:off x="8420974" y="4714875"/>
              <a:ext cx="216138" cy="142875"/>
            </a:xfrm>
            <a:prstGeom prst="rect">
              <a:avLst/>
            </a:pr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18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575" name="Line 196"/>
            <p:cNvSpPr>
              <a:spLocks noChangeShapeType="1"/>
            </p:cNvSpPr>
            <p:nvPr/>
          </p:nvSpPr>
          <p:spPr bwMode="auto">
            <a:xfrm>
              <a:off x="8348663" y="4768404"/>
              <a:ext cx="71913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576" name="Line 197"/>
            <p:cNvSpPr>
              <a:spLocks noChangeShapeType="1"/>
            </p:cNvSpPr>
            <p:nvPr/>
          </p:nvSpPr>
          <p:spPr bwMode="auto">
            <a:xfrm>
              <a:off x="8348663" y="4821933"/>
              <a:ext cx="71913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577" name="Line 198"/>
            <p:cNvSpPr>
              <a:spLocks noChangeShapeType="1"/>
            </p:cNvSpPr>
            <p:nvPr/>
          </p:nvSpPr>
          <p:spPr bwMode="auto">
            <a:xfrm>
              <a:off x="8637112" y="4821933"/>
              <a:ext cx="71913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578" name="Line 199"/>
            <p:cNvSpPr>
              <a:spLocks noChangeShapeType="1"/>
            </p:cNvSpPr>
            <p:nvPr/>
          </p:nvSpPr>
          <p:spPr bwMode="auto">
            <a:xfrm>
              <a:off x="8637112" y="4768404"/>
              <a:ext cx="71913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</p:grpSp>
      <p:sp>
        <p:nvSpPr>
          <p:cNvPr id="112666" name="Line 119"/>
          <p:cNvSpPr>
            <a:spLocks noChangeShapeType="1"/>
          </p:cNvSpPr>
          <p:nvPr/>
        </p:nvSpPr>
        <p:spPr bwMode="auto">
          <a:xfrm flipV="1">
            <a:off x="4600575" y="4584700"/>
            <a:ext cx="2663825" cy="1008063"/>
          </a:xfrm>
          <a:prstGeom prst="line">
            <a:avLst/>
          </a:prstGeom>
          <a:noFill/>
          <a:ln w="4445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ru-RU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12667" name="Line 119"/>
          <p:cNvSpPr>
            <a:spLocks noChangeShapeType="1"/>
          </p:cNvSpPr>
          <p:nvPr/>
        </p:nvSpPr>
        <p:spPr bwMode="auto">
          <a:xfrm flipV="1">
            <a:off x="4672013" y="4295775"/>
            <a:ext cx="2663825" cy="1008063"/>
          </a:xfrm>
          <a:prstGeom prst="line">
            <a:avLst/>
          </a:prstGeom>
          <a:noFill/>
          <a:ln w="44450">
            <a:solidFill>
              <a:srgbClr val="FF00FF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ru-RU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12668" name="Line 119"/>
          <p:cNvSpPr>
            <a:spLocks noChangeShapeType="1"/>
          </p:cNvSpPr>
          <p:nvPr/>
        </p:nvSpPr>
        <p:spPr bwMode="auto">
          <a:xfrm flipV="1">
            <a:off x="7264400" y="1487488"/>
            <a:ext cx="720725" cy="2881312"/>
          </a:xfrm>
          <a:prstGeom prst="line">
            <a:avLst/>
          </a:prstGeom>
          <a:noFill/>
          <a:ln w="44450">
            <a:solidFill>
              <a:srgbClr val="FF00FF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ru-RU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12669" name="Line 119"/>
          <p:cNvSpPr>
            <a:spLocks noChangeShapeType="1"/>
          </p:cNvSpPr>
          <p:nvPr/>
        </p:nvSpPr>
        <p:spPr bwMode="auto">
          <a:xfrm flipV="1">
            <a:off x="7337425" y="1560513"/>
            <a:ext cx="574675" cy="2952750"/>
          </a:xfrm>
          <a:prstGeom prst="line">
            <a:avLst/>
          </a:prstGeom>
          <a:noFill/>
          <a:ln w="4445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ru-RU">
              <a:solidFill>
                <a:srgbClr val="000000"/>
              </a:solidFill>
              <a:latin typeface="Arial" pitchFamily="34" charset="0"/>
            </a:endParaRPr>
          </a:p>
        </p:txBody>
      </p:sp>
      <p:grpSp>
        <p:nvGrpSpPr>
          <p:cNvPr id="10" name="Group 430"/>
          <p:cNvGrpSpPr>
            <a:grpSpLocks/>
          </p:cNvGrpSpPr>
          <p:nvPr/>
        </p:nvGrpSpPr>
        <p:grpSpPr bwMode="auto">
          <a:xfrm>
            <a:off x="7121525" y="4440238"/>
            <a:ext cx="431800" cy="255587"/>
            <a:chOff x="4727" y="2506"/>
            <a:chExt cx="706" cy="1172"/>
          </a:xfrm>
        </p:grpSpPr>
        <p:sp>
          <p:nvSpPr>
            <p:cNvPr id="113495" name="Freeform 431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4 h 135"/>
                <a:gd name="T2" fmla="*/ 0 w 139"/>
                <a:gd name="T3" fmla="*/ 4 h 135"/>
                <a:gd name="T4" fmla="*/ 0 w 139"/>
                <a:gd name="T5" fmla="*/ 4 h 135"/>
                <a:gd name="T6" fmla="*/ 0 w 139"/>
                <a:gd name="T7" fmla="*/ 4 h 135"/>
                <a:gd name="T8" fmla="*/ 0 w 139"/>
                <a:gd name="T9" fmla="*/ 4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4 h 135"/>
                <a:gd name="T16" fmla="*/ 0 w 139"/>
                <a:gd name="T17" fmla="*/ 4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496" name="Freeform 432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3 h 1278"/>
                <a:gd name="T2" fmla="*/ 0 w 1946"/>
                <a:gd name="T3" fmla="*/ 3 h 1278"/>
                <a:gd name="T4" fmla="*/ 0 w 1946"/>
                <a:gd name="T5" fmla="*/ 3 h 1278"/>
                <a:gd name="T6" fmla="*/ 0 w 1946"/>
                <a:gd name="T7" fmla="*/ 3 h 1278"/>
                <a:gd name="T8" fmla="*/ 0 w 1946"/>
                <a:gd name="T9" fmla="*/ 3 h 1278"/>
                <a:gd name="T10" fmla="*/ 0 w 1946"/>
                <a:gd name="T11" fmla="*/ 3 h 1278"/>
                <a:gd name="T12" fmla="*/ 0 w 1946"/>
                <a:gd name="T13" fmla="*/ 3 h 1278"/>
                <a:gd name="T14" fmla="*/ 0 w 1946"/>
                <a:gd name="T15" fmla="*/ 3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3 h 1278"/>
                <a:gd name="T60" fmla="*/ 0 w 1946"/>
                <a:gd name="T61" fmla="*/ 3 h 1278"/>
                <a:gd name="T62" fmla="*/ 0 w 1946"/>
                <a:gd name="T63" fmla="*/ 3 h 1278"/>
                <a:gd name="T64" fmla="*/ 0 w 1946"/>
                <a:gd name="T65" fmla="*/ 3 h 1278"/>
                <a:gd name="T66" fmla="*/ 0 w 1946"/>
                <a:gd name="T67" fmla="*/ 3 h 1278"/>
                <a:gd name="T68" fmla="*/ 0 w 1946"/>
                <a:gd name="T69" fmla="*/ 3 h 1278"/>
                <a:gd name="T70" fmla="*/ 0 w 1946"/>
                <a:gd name="T71" fmla="*/ 3 h 1278"/>
                <a:gd name="T72" fmla="*/ 0 w 1946"/>
                <a:gd name="T73" fmla="*/ 3 h 1278"/>
                <a:gd name="T74" fmla="*/ 0 w 1946"/>
                <a:gd name="T75" fmla="*/ 3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497" name="Rectangle 433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498" name="Rectangle 434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499" name="Rectangle 435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500" name="Rectangle 436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501" name="Rectangle 437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502" name="Rectangle 438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503" name="Rectangle 439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504" name="Rectangle 440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505" name="Rectangle 441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506" name="Rectangle 442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507" name="Rectangle 443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508" name="Rectangle 444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509" name="Rectangle 445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510" name="Rectangle 446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511" name="Rectangle 447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512" name="Freeform 448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3 h 102"/>
                <a:gd name="T2" fmla="*/ 0 w 440"/>
                <a:gd name="T3" fmla="*/ 3 h 102"/>
                <a:gd name="T4" fmla="*/ 0 w 440"/>
                <a:gd name="T5" fmla="*/ 3 h 102"/>
                <a:gd name="T6" fmla="*/ 0 w 440"/>
                <a:gd name="T7" fmla="*/ 3 h 102"/>
                <a:gd name="T8" fmla="*/ 0 w 440"/>
                <a:gd name="T9" fmla="*/ 3 h 102"/>
                <a:gd name="T10" fmla="*/ 0 w 440"/>
                <a:gd name="T11" fmla="*/ 3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3 h 102"/>
                <a:gd name="T56" fmla="*/ 0 w 440"/>
                <a:gd name="T57" fmla="*/ 3 h 102"/>
                <a:gd name="T58" fmla="*/ 0 w 440"/>
                <a:gd name="T59" fmla="*/ 3 h 102"/>
                <a:gd name="T60" fmla="*/ 0 w 440"/>
                <a:gd name="T61" fmla="*/ 3 h 102"/>
                <a:gd name="T62" fmla="*/ 0 w 440"/>
                <a:gd name="T63" fmla="*/ 3 h 102"/>
                <a:gd name="T64" fmla="*/ 0 w 440"/>
                <a:gd name="T65" fmla="*/ 3 h 102"/>
                <a:gd name="T66" fmla="*/ 0 w 440"/>
                <a:gd name="T67" fmla="*/ 3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513" name="Freeform 449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4 h 168"/>
                <a:gd name="T2" fmla="*/ 0 w 1847"/>
                <a:gd name="T3" fmla="*/ 4 h 168"/>
                <a:gd name="T4" fmla="*/ 0 w 1847"/>
                <a:gd name="T5" fmla="*/ 4 h 168"/>
                <a:gd name="T6" fmla="*/ 0 w 1847"/>
                <a:gd name="T7" fmla="*/ 4 h 168"/>
                <a:gd name="T8" fmla="*/ 0 w 1847"/>
                <a:gd name="T9" fmla="*/ 4 h 168"/>
                <a:gd name="T10" fmla="*/ 0 w 1847"/>
                <a:gd name="T11" fmla="*/ 4 h 168"/>
                <a:gd name="T12" fmla="*/ 0 w 1847"/>
                <a:gd name="T13" fmla="*/ 4 h 168"/>
                <a:gd name="T14" fmla="*/ 0 w 1847"/>
                <a:gd name="T15" fmla="*/ 4 h 168"/>
                <a:gd name="T16" fmla="*/ 0 w 1847"/>
                <a:gd name="T17" fmla="*/ 4 h 168"/>
                <a:gd name="T18" fmla="*/ 0 w 1847"/>
                <a:gd name="T19" fmla="*/ 4 h 168"/>
                <a:gd name="T20" fmla="*/ 0 w 1847"/>
                <a:gd name="T21" fmla="*/ 4 h 168"/>
                <a:gd name="T22" fmla="*/ 0 w 1847"/>
                <a:gd name="T23" fmla="*/ 4 h 168"/>
                <a:gd name="T24" fmla="*/ 0 w 1847"/>
                <a:gd name="T25" fmla="*/ 4 h 168"/>
                <a:gd name="T26" fmla="*/ 0 w 1847"/>
                <a:gd name="T27" fmla="*/ 4 h 168"/>
                <a:gd name="T28" fmla="*/ 0 w 1847"/>
                <a:gd name="T29" fmla="*/ 4 h 168"/>
                <a:gd name="T30" fmla="*/ 0 w 1847"/>
                <a:gd name="T31" fmla="*/ 4 h 168"/>
                <a:gd name="T32" fmla="*/ 0 w 1847"/>
                <a:gd name="T33" fmla="*/ 4 h 168"/>
                <a:gd name="T34" fmla="*/ 0 w 1847"/>
                <a:gd name="T35" fmla="*/ 4 h 168"/>
                <a:gd name="T36" fmla="*/ 0 w 1847"/>
                <a:gd name="T37" fmla="*/ 4 h 168"/>
                <a:gd name="T38" fmla="*/ 0 w 1847"/>
                <a:gd name="T39" fmla="*/ 4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4 h 168"/>
                <a:gd name="T62" fmla="*/ 0 w 1847"/>
                <a:gd name="T63" fmla="*/ 4 h 168"/>
                <a:gd name="T64" fmla="*/ 0 w 1847"/>
                <a:gd name="T65" fmla="*/ 4 h 168"/>
                <a:gd name="T66" fmla="*/ 0 w 1847"/>
                <a:gd name="T67" fmla="*/ 4 h 168"/>
                <a:gd name="T68" fmla="*/ 0 w 1847"/>
                <a:gd name="T69" fmla="*/ 4 h 168"/>
                <a:gd name="T70" fmla="*/ 0 w 1847"/>
                <a:gd name="T71" fmla="*/ 4 h 168"/>
                <a:gd name="T72" fmla="*/ 0 w 1847"/>
                <a:gd name="T73" fmla="*/ 4 h 168"/>
                <a:gd name="T74" fmla="*/ 0 w 1847"/>
                <a:gd name="T75" fmla="*/ 4 h 168"/>
                <a:gd name="T76" fmla="*/ 0 w 1847"/>
                <a:gd name="T77" fmla="*/ 4 h 168"/>
                <a:gd name="T78" fmla="*/ 0 w 1847"/>
                <a:gd name="T79" fmla="*/ 4 h 168"/>
                <a:gd name="T80" fmla="*/ 0 w 1847"/>
                <a:gd name="T81" fmla="*/ 4 h 168"/>
                <a:gd name="T82" fmla="*/ 0 w 1847"/>
                <a:gd name="T83" fmla="*/ 4 h 168"/>
                <a:gd name="T84" fmla="*/ 0 w 1847"/>
                <a:gd name="T85" fmla="*/ 4 h 168"/>
                <a:gd name="T86" fmla="*/ 0 w 1847"/>
                <a:gd name="T87" fmla="*/ 4 h 168"/>
                <a:gd name="T88" fmla="*/ 0 w 1847"/>
                <a:gd name="T89" fmla="*/ 4 h 168"/>
                <a:gd name="T90" fmla="*/ 0 w 1847"/>
                <a:gd name="T91" fmla="*/ 4 h 168"/>
                <a:gd name="T92" fmla="*/ 0 w 1847"/>
                <a:gd name="T93" fmla="*/ 4 h 168"/>
                <a:gd name="T94" fmla="*/ 0 w 1847"/>
                <a:gd name="T95" fmla="*/ 4 h 168"/>
                <a:gd name="T96" fmla="*/ 0 w 1847"/>
                <a:gd name="T97" fmla="*/ 4 h 168"/>
                <a:gd name="T98" fmla="*/ 0 w 1847"/>
                <a:gd name="T99" fmla="*/ 4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514" name="Rectangle 450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515" name="Rectangle 451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516" name="Rectangle 452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517" name="Rectangle 453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518" name="Rectangle 454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519" name="Rectangle 455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520" name="Rectangle 456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521" name="Rectangle 457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522" name="Rectangle 458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523" name="Rectangle 459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524" name="Rectangle 460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525" name="Rectangle 461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526" name="Rectangle 462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527" name="Rectangle 463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528" name="Rectangle 464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529" name="Rectangle 46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530" name="Rectangle 466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531" name="Rectangle 467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532" name="Rectangle 468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533" name="Rectangle 469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534" name="Rectangle 470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535" name="Rectangle 471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536" name="Rectangle 472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537" name="Rectangle 473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538" name="Rectangle 474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539" name="Rectangle 475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540" name="Rectangle 476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541" name="Rectangle 477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542" name="Rectangle 478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543" name="Rectangle 479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544" name="Rectangle 480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545" name="Rectangle 481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546" name="Rectangle 482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547" name="Freeform 483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548" name="Freeform 484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549" name="Freeform 485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550" name="Freeform 486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551" name="Freeform 487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552" name="Freeform 488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553" name="Freeform 489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554" name="Freeform 490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555" name="Freeform 491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 h 372"/>
                <a:gd name="T2" fmla="*/ 0 w 217"/>
                <a:gd name="T3" fmla="*/ 3 h 372"/>
                <a:gd name="T4" fmla="*/ 0 w 217"/>
                <a:gd name="T5" fmla="*/ 3 h 372"/>
                <a:gd name="T6" fmla="*/ 0 w 217"/>
                <a:gd name="T7" fmla="*/ 3 h 372"/>
                <a:gd name="T8" fmla="*/ 0 w 217"/>
                <a:gd name="T9" fmla="*/ 3 h 372"/>
                <a:gd name="T10" fmla="*/ 0 w 217"/>
                <a:gd name="T11" fmla="*/ 3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3 h 372"/>
                <a:gd name="T22" fmla="*/ 0 w 217"/>
                <a:gd name="T23" fmla="*/ 3 h 372"/>
                <a:gd name="T24" fmla="*/ 0 w 217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556" name="Freeform 492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557" name="Freeform 493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558" name="Freeform 494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559" name="Freeform 495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560" name="Freeform 496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561" name="Freeform 497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562" name="Freeform 498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563" name="Freeform 499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564" name="Freeform 500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565" name="Freeform 501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 h 372"/>
                <a:gd name="T2" fmla="*/ 0 w 215"/>
                <a:gd name="T3" fmla="*/ 3 h 372"/>
                <a:gd name="T4" fmla="*/ 0 w 215"/>
                <a:gd name="T5" fmla="*/ 3 h 372"/>
                <a:gd name="T6" fmla="*/ 0 w 215"/>
                <a:gd name="T7" fmla="*/ 3 h 372"/>
                <a:gd name="T8" fmla="*/ 0 w 215"/>
                <a:gd name="T9" fmla="*/ 3 h 372"/>
                <a:gd name="T10" fmla="*/ 0 w 215"/>
                <a:gd name="T11" fmla="*/ 3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3 h 372"/>
                <a:gd name="T22" fmla="*/ 0 w 215"/>
                <a:gd name="T23" fmla="*/ 3 h 372"/>
                <a:gd name="T24" fmla="*/ 0 w 215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566" name="Freeform 502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567" name="Rectangle 503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568" name="Rectangle 504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569" name="Rectangle 505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570" name="Rectangle 506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571" name="Rectangle 507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572" name="Rectangle 508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573" name="Freeform 509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19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19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</p:grpSp>
      <p:grpSp>
        <p:nvGrpSpPr>
          <p:cNvPr id="11" name="Group 430"/>
          <p:cNvGrpSpPr>
            <a:grpSpLocks/>
          </p:cNvGrpSpPr>
          <p:nvPr/>
        </p:nvGrpSpPr>
        <p:grpSpPr bwMode="auto">
          <a:xfrm>
            <a:off x="7913688" y="5160963"/>
            <a:ext cx="360362" cy="257175"/>
            <a:chOff x="4727" y="2506"/>
            <a:chExt cx="706" cy="1172"/>
          </a:xfrm>
        </p:grpSpPr>
        <p:sp>
          <p:nvSpPr>
            <p:cNvPr id="113416" name="Freeform 431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4 h 135"/>
                <a:gd name="T2" fmla="*/ 0 w 139"/>
                <a:gd name="T3" fmla="*/ 4 h 135"/>
                <a:gd name="T4" fmla="*/ 0 w 139"/>
                <a:gd name="T5" fmla="*/ 4 h 135"/>
                <a:gd name="T6" fmla="*/ 0 w 139"/>
                <a:gd name="T7" fmla="*/ 4 h 135"/>
                <a:gd name="T8" fmla="*/ 0 w 139"/>
                <a:gd name="T9" fmla="*/ 4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4 h 135"/>
                <a:gd name="T16" fmla="*/ 0 w 139"/>
                <a:gd name="T17" fmla="*/ 4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417" name="Freeform 432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3 h 1278"/>
                <a:gd name="T2" fmla="*/ 0 w 1946"/>
                <a:gd name="T3" fmla="*/ 3 h 1278"/>
                <a:gd name="T4" fmla="*/ 0 w 1946"/>
                <a:gd name="T5" fmla="*/ 3 h 1278"/>
                <a:gd name="T6" fmla="*/ 0 w 1946"/>
                <a:gd name="T7" fmla="*/ 3 h 1278"/>
                <a:gd name="T8" fmla="*/ 0 w 1946"/>
                <a:gd name="T9" fmla="*/ 3 h 1278"/>
                <a:gd name="T10" fmla="*/ 0 w 1946"/>
                <a:gd name="T11" fmla="*/ 3 h 1278"/>
                <a:gd name="T12" fmla="*/ 0 w 1946"/>
                <a:gd name="T13" fmla="*/ 3 h 1278"/>
                <a:gd name="T14" fmla="*/ 0 w 1946"/>
                <a:gd name="T15" fmla="*/ 3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3 h 1278"/>
                <a:gd name="T60" fmla="*/ 0 w 1946"/>
                <a:gd name="T61" fmla="*/ 3 h 1278"/>
                <a:gd name="T62" fmla="*/ 0 w 1946"/>
                <a:gd name="T63" fmla="*/ 3 h 1278"/>
                <a:gd name="T64" fmla="*/ 0 w 1946"/>
                <a:gd name="T65" fmla="*/ 3 h 1278"/>
                <a:gd name="T66" fmla="*/ 0 w 1946"/>
                <a:gd name="T67" fmla="*/ 3 h 1278"/>
                <a:gd name="T68" fmla="*/ 0 w 1946"/>
                <a:gd name="T69" fmla="*/ 3 h 1278"/>
                <a:gd name="T70" fmla="*/ 0 w 1946"/>
                <a:gd name="T71" fmla="*/ 3 h 1278"/>
                <a:gd name="T72" fmla="*/ 0 w 1946"/>
                <a:gd name="T73" fmla="*/ 3 h 1278"/>
                <a:gd name="T74" fmla="*/ 0 w 1946"/>
                <a:gd name="T75" fmla="*/ 3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418" name="Rectangle 433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419" name="Rectangle 434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420" name="Rectangle 435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421" name="Rectangle 436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422" name="Rectangle 437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423" name="Rectangle 438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424" name="Rectangle 439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425" name="Rectangle 440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426" name="Rectangle 441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427" name="Rectangle 442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428" name="Rectangle 443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429" name="Rectangle 444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430" name="Rectangle 445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431" name="Rectangle 446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432" name="Rectangle 447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433" name="Freeform 448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3 h 102"/>
                <a:gd name="T2" fmla="*/ 0 w 440"/>
                <a:gd name="T3" fmla="*/ 3 h 102"/>
                <a:gd name="T4" fmla="*/ 0 w 440"/>
                <a:gd name="T5" fmla="*/ 3 h 102"/>
                <a:gd name="T6" fmla="*/ 0 w 440"/>
                <a:gd name="T7" fmla="*/ 3 h 102"/>
                <a:gd name="T8" fmla="*/ 0 w 440"/>
                <a:gd name="T9" fmla="*/ 3 h 102"/>
                <a:gd name="T10" fmla="*/ 0 w 440"/>
                <a:gd name="T11" fmla="*/ 3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3 h 102"/>
                <a:gd name="T56" fmla="*/ 0 w 440"/>
                <a:gd name="T57" fmla="*/ 3 h 102"/>
                <a:gd name="T58" fmla="*/ 0 w 440"/>
                <a:gd name="T59" fmla="*/ 3 h 102"/>
                <a:gd name="T60" fmla="*/ 0 w 440"/>
                <a:gd name="T61" fmla="*/ 3 h 102"/>
                <a:gd name="T62" fmla="*/ 0 w 440"/>
                <a:gd name="T63" fmla="*/ 3 h 102"/>
                <a:gd name="T64" fmla="*/ 0 w 440"/>
                <a:gd name="T65" fmla="*/ 3 h 102"/>
                <a:gd name="T66" fmla="*/ 0 w 440"/>
                <a:gd name="T67" fmla="*/ 3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434" name="Freeform 449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4 h 168"/>
                <a:gd name="T2" fmla="*/ 0 w 1847"/>
                <a:gd name="T3" fmla="*/ 4 h 168"/>
                <a:gd name="T4" fmla="*/ 0 w 1847"/>
                <a:gd name="T5" fmla="*/ 4 h 168"/>
                <a:gd name="T6" fmla="*/ 0 w 1847"/>
                <a:gd name="T7" fmla="*/ 4 h 168"/>
                <a:gd name="T8" fmla="*/ 0 w 1847"/>
                <a:gd name="T9" fmla="*/ 4 h 168"/>
                <a:gd name="T10" fmla="*/ 0 w 1847"/>
                <a:gd name="T11" fmla="*/ 4 h 168"/>
                <a:gd name="T12" fmla="*/ 0 w 1847"/>
                <a:gd name="T13" fmla="*/ 4 h 168"/>
                <a:gd name="T14" fmla="*/ 0 w 1847"/>
                <a:gd name="T15" fmla="*/ 4 h 168"/>
                <a:gd name="T16" fmla="*/ 0 w 1847"/>
                <a:gd name="T17" fmla="*/ 4 h 168"/>
                <a:gd name="T18" fmla="*/ 0 w 1847"/>
                <a:gd name="T19" fmla="*/ 4 h 168"/>
                <a:gd name="T20" fmla="*/ 0 w 1847"/>
                <a:gd name="T21" fmla="*/ 4 h 168"/>
                <a:gd name="T22" fmla="*/ 0 w 1847"/>
                <a:gd name="T23" fmla="*/ 4 h 168"/>
                <a:gd name="T24" fmla="*/ 0 w 1847"/>
                <a:gd name="T25" fmla="*/ 4 h 168"/>
                <a:gd name="T26" fmla="*/ 0 w 1847"/>
                <a:gd name="T27" fmla="*/ 4 h 168"/>
                <a:gd name="T28" fmla="*/ 0 w 1847"/>
                <a:gd name="T29" fmla="*/ 4 h 168"/>
                <a:gd name="T30" fmla="*/ 0 w 1847"/>
                <a:gd name="T31" fmla="*/ 4 h 168"/>
                <a:gd name="T32" fmla="*/ 0 w 1847"/>
                <a:gd name="T33" fmla="*/ 4 h 168"/>
                <a:gd name="T34" fmla="*/ 0 w 1847"/>
                <a:gd name="T35" fmla="*/ 4 h 168"/>
                <a:gd name="T36" fmla="*/ 0 w 1847"/>
                <a:gd name="T37" fmla="*/ 4 h 168"/>
                <a:gd name="T38" fmla="*/ 0 w 1847"/>
                <a:gd name="T39" fmla="*/ 4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4 h 168"/>
                <a:gd name="T62" fmla="*/ 0 w 1847"/>
                <a:gd name="T63" fmla="*/ 4 h 168"/>
                <a:gd name="T64" fmla="*/ 0 w 1847"/>
                <a:gd name="T65" fmla="*/ 4 h 168"/>
                <a:gd name="T66" fmla="*/ 0 w 1847"/>
                <a:gd name="T67" fmla="*/ 4 h 168"/>
                <a:gd name="T68" fmla="*/ 0 w 1847"/>
                <a:gd name="T69" fmla="*/ 4 h 168"/>
                <a:gd name="T70" fmla="*/ 0 w 1847"/>
                <a:gd name="T71" fmla="*/ 4 h 168"/>
                <a:gd name="T72" fmla="*/ 0 w 1847"/>
                <a:gd name="T73" fmla="*/ 4 h 168"/>
                <a:gd name="T74" fmla="*/ 0 w 1847"/>
                <a:gd name="T75" fmla="*/ 4 h 168"/>
                <a:gd name="T76" fmla="*/ 0 w 1847"/>
                <a:gd name="T77" fmla="*/ 4 h 168"/>
                <a:gd name="T78" fmla="*/ 0 w 1847"/>
                <a:gd name="T79" fmla="*/ 4 h 168"/>
                <a:gd name="T80" fmla="*/ 0 w 1847"/>
                <a:gd name="T81" fmla="*/ 4 h 168"/>
                <a:gd name="T82" fmla="*/ 0 w 1847"/>
                <a:gd name="T83" fmla="*/ 4 h 168"/>
                <a:gd name="T84" fmla="*/ 0 w 1847"/>
                <a:gd name="T85" fmla="*/ 4 h 168"/>
                <a:gd name="T86" fmla="*/ 0 w 1847"/>
                <a:gd name="T87" fmla="*/ 4 h 168"/>
                <a:gd name="T88" fmla="*/ 0 w 1847"/>
                <a:gd name="T89" fmla="*/ 4 h 168"/>
                <a:gd name="T90" fmla="*/ 0 w 1847"/>
                <a:gd name="T91" fmla="*/ 4 h 168"/>
                <a:gd name="T92" fmla="*/ 0 w 1847"/>
                <a:gd name="T93" fmla="*/ 4 h 168"/>
                <a:gd name="T94" fmla="*/ 0 w 1847"/>
                <a:gd name="T95" fmla="*/ 4 h 168"/>
                <a:gd name="T96" fmla="*/ 0 w 1847"/>
                <a:gd name="T97" fmla="*/ 4 h 168"/>
                <a:gd name="T98" fmla="*/ 0 w 1847"/>
                <a:gd name="T99" fmla="*/ 4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435" name="Rectangle 450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436" name="Rectangle 451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437" name="Rectangle 452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438" name="Rectangle 453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439" name="Rectangle 454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440" name="Rectangle 455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441" name="Rectangle 456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442" name="Rectangle 457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443" name="Rectangle 458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444" name="Rectangle 459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445" name="Rectangle 460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446" name="Rectangle 461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447" name="Rectangle 462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448" name="Rectangle 463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449" name="Rectangle 464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450" name="Rectangle 46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451" name="Rectangle 466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452" name="Rectangle 467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453" name="Rectangle 468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454" name="Rectangle 469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455" name="Rectangle 470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456" name="Rectangle 471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457" name="Rectangle 472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458" name="Rectangle 473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459" name="Rectangle 474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460" name="Rectangle 475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461" name="Rectangle 476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462" name="Rectangle 477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463" name="Rectangle 478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464" name="Rectangle 479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465" name="Rectangle 480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466" name="Rectangle 481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467" name="Rectangle 482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468" name="Freeform 483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469" name="Freeform 484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470" name="Freeform 485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471" name="Freeform 486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472" name="Freeform 487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473" name="Freeform 488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474" name="Freeform 489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475" name="Freeform 490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476" name="Freeform 491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 h 372"/>
                <a:gd name="T2" fmla="*/ 0 w 217"/>
                <a:gd name="T3" fmla="*/ 3 h 372"/>
                <a:gd name="T4" fmla="*/ 0 w 217"/>
                <a:gd name="T5" fmla="*/ 3 h 372"/>
                <a:gd name="T6" fmla="*/ 0 w 217"/>
                <a:gd name="T7" fmla="*/ 3 h 372"/>
                <a:gd name="T8" fmla="*/ 0 w 217"/>
                <a:gd name="T9" fmla="*/ 3 h 372"/>
                <a:gd name="T10" fmla="*/ 0 w 217"/>
                <a:gd name="T11" fmla="*/ 3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3 h 372"/>
                <a:gd name="T22" fmla="*/ 0 w 217"/>
                <a:gd name="T23" fmla="*/ 3 h 372"/>
                <a:gd name="T24" fmla="*/ 0 w 217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477" name="Freeform 492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478" name="Freeform 493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479" name="Freeform 494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480" name="Freeform 495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481" name="Freeform 496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482" name="Freeform 497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483" name="Freeform 498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484" name="Freeform 499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485" name="Freeform 500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486" name="Freeform 501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 h 372"/>
                <a:gd name="T2" fmla="*/ 0 w 215"/>
                <a:gd name="T3" fmla="*/ 3 h 372"/>
                <a:gd name="T4" fmla="*/ 0 w 215"/>
                <a:gd name="T5" fmla="*/ 3 h 372"/>
                <a:gd name="T6" fmla="*/ 0 w 215"/>
                <a:gd name="T7" fmla="*/ 3 h 372"/>
                <a:gd name="T8" fmla="*/ 0 w 215"/>
                <a:gd name="T9" fmla="*/ 3 h 372"/>
                <a:gd name="T10" fmla="*/ 0 w 215"/>
                <a:gd name="T11" fmla="*/ 3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3 h 372"/>
                <a:gd name="T22" fmla="*/ 0 w 215"/>
                <a:gd name="T23" fmla="*/ 3 h 372"/>
                <a:gd name="T24" fmla="*/ 0 w 215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487" name="Freeform 502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488" name="Rectangle 503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489" name="Rectangle 504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490" name="Rectangle 505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491" name="Rectangle 506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492" name="Rectangle 507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493" name="Rectangle 508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494" name="Freeform 509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19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19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</p:grpSp>
      <p:sp>
        <p:nvSpPr>
          <p:cNvPr id="112672" name="AutoShape 767"/>
          <p:cNvSpPr>
            <a:spLocks noChangeArrowheads="1"/>
          </p:cNvSpPr>
          <p:nvPr/>
        </p:nvSpPr>
        <p:spPr bwMode="auto">
          <a:xfrm>
            <a:off x="3592513" y="1271588"/>
            <a:ext cx="1428750" cy="649287"/>
          </a:xfrm>
          <a:prstGeom prst="wedgeRectCallout">
            <a:avLst>
              <a:gd name="adj1" fmla="val -10444"/>
              <a:gd name="adj2" fmla="val 130977"/>
            </a:avLst>
          </a:prstGeom>
          <a:solidFill>
            <a:srgbClr val="3366FF">
              <a:alpha val="9294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476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06" tIns="45703" rIns="91406" bIns="45703"/>
          <a:lstStyle>
            <a:lvl1pPr defTabSz="912813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2813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2813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2813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2813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0"/>
              </a:spcBef>
              <a:buClr>
                <a:srgbClr val="000000"/>
              </a:buClr>
              <a:buFontTx/>
              <a:buNone/>
            </a:pPr>
            <a:r>
              <a:rPr lang="ru-RU" altLang="ru-RU" sz="800">
                <a:solidFill>
                  <a:srgbClr val="000000"/>
                </a:solidFill>
              </a:rPr>
              <a:t>ПС «Цимлянская»</a:t>
            </a:r>
          </a:p>
          <a:p>
            <a:pPr algn="ctr">
              <a:spcBef>
                <a:spcPct val="0"/>
              </a:spcBef>
              <a:buClr>
                <a:srgbClr val="000000"/>
              </a:buClr>
              <a:buFontTx/>
              <a:buNone/>
            </a:pPr>
            <a:r>
              <a:rPr lang="ru-RU" altLang="ru-RU" sz="800">
                <a:solidFill>
                  <a:srgbClr val="000000"/>
                </a:solidFill>
              </a:rPr>
              <a:t>ТДТН-16000/110, 1980г</a:t>
            </a:r>
          </a:p>
          <a:p>
            <a:pPr algn="ctr">
              <a:spcBef>
                <a:spcPct val="0"/>
              </a:spcBef>
              <a:buClr>
                <a:srgbClr val="000000"/>
              </a:buClr>
              <a:buFontTx/>
              <a:buNone/>
            </a:pPr>
            <a:r>
              <a:rPr lang="ru-RU" altLang="ru-RU" sz="800">
                <a:solidFill>
                  <a:srgbClr val="000000"/>
                </a:solidFill>
              </a:rPr>
              <a:t>ТДТН-10000/110, 1989г</a:t>
            </a:r>
          </a:p>
          <a:p>
            <a:pPr algn="ctr">
              <a:spcBef>
                <a:spcPct val="0"/>
              </a:spcBef>
              <a:buClr>
                <a:srgbClr val="000000"/>
              </a:buClr>
              <a:buFontTx/>
              <a:buNone/>
            </a:pPr>
            <a:r>
              <a:rPr lang="ru-RU" altLang="ru-RU" sz="800">
                <a:solidFill>
                  <a:srgbClr val="000000"/>
                </a:solidFill>
              </a:rPr>
              <a:t>9000</a:t>
            </a:r>
          </a:p>
        </p:txBody>
      </p:sp>
      <p:sp>
        <p:nvSpPr>
          <p:cNvPr id="112673" name="AutoShape 768"/>
          <p:cNvSpPr>
            <a:spLocks noChangeArrowheads="1"/>
          </p:cNvSpPr>
          <p:nvPr/>
        </p:nvSpPr>
        <p:spPr bwMode="auto">
          <a:xfrm>
            <a:off x="8272463" y="1847850"/>
            <a:ext cx="1430337" cy="649288"/>
          </a:xfrm>
          <a:prstGeom prst="wedgeRectCallout">
            <a:avLst>
              <a:gd name="adj1" fmla="val -72222"/>
              <a:gd name="adj2" fmla="val -109241"/>
            </a:avLst>
          </a:prstGeom>
          <a:solidFill>
            <a:srgbClr val="3366FF">
              <a:alpha val="9294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476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06" tIns="45703" rIns="91406" bIns="45703"/>
          <a:lstStyle>
            <a:lvl1pPr defTabSz="912813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2813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2813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2813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2813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0"/>
              </a:spcBef>
              <a:buClr>
                <a:srgbClr val="000000"/>
              </a:buClr>
              <a:buFontTx/>
              <a:buNone/>
            </a:pPr>
            <a:r>
              <a:rPr lang="ru-RU" altLang="ru-RU" sz="800">
                <a:solidFill>
                  <a:srgbClr val="000000"/>
                </a:solidFill>
              </a:rPr>
              <a:t>ПС «Крутовская»</a:t>
            </a:r>
          </a:p>
          <a:p>
            <a:pPr algn="ctr">
              <a:spcBef>
                <a:spcPct val="0"/>
              </a:spcBef>
              <a:buClr>
                <a:srgbClr val="000000"/>
              </a:buClr>
              <a:buFontTx/>
              <a:buNone/>
            </a:pPr>
            <a:r>
              <a:rPr lang="ru-RU" altLang="ru-RU" sz="800">
                <a:solidFill>
                  <a:srgbClr val="000000"/>
                </a:solidFill>
              </a:rPr>
              <a:t>ТМ-3200/35, 1968г</a:t>
            </a:r>
          </a:p>
          <a:p>
            <a:pPr algn="ctr">
              <a:spcBef>
                <a:spcPct val="0"/>
              </a:spcBef>
              <a:buClr>
                <a:srgbClr val="000000"/>
              </a:buClr>
              <a:buFontTx/>
              <a:buNone/>
            </a:pPr>
            <a:r>
              <a:rPr lang="ru-RU" altLang="ru-RU" sz="800">
                <a:solidFill>
                  <a:srgbClr val="000000"/>
                </a:solidFill>
              </a:rPr>
              <a:t>ТМ-3200/35, 1968г</a:t>
            </a:r>
          </a:p>
          <a:p>
            <a:pPr algn="ctr">
              <a:spcBef>
                <a:spcPct val="0"/>
              </a:spcBef>
              <a:buClr>
                <a:srgbClr val="000000"/>
              </a:buClr>
              <a:buFontTx/>
              <a:buNone/>
            </a:pPr>
            <a:r>
              <a:rPr lang="ru-RU" altLang="ru-RU" sz="800">
                <a:solidFill>
                  <a:srgbClr val="000000"/>
                </a:solidFill>
              </a:rPr>
              <a:t>3558чел</a:t>
            </a:r>
          </a:p>
        </p:txBody>
      </p:sp>
      <p:sp>
        <p:nvSpPr>
          <p:cNvPr id="112674" name="AutoShape 769"/>
          <p:cNvSpPr>
            <a:spLocks noChangeArrowheads="1"/>
          </p:cNvSpPr>
          <p:nvPr/>
        </p:nvSpPr>
        <p:spPr bwMode="auto">
          <a:xfrm>
            <a:off x="2439988" y="5953125"/>
            <a:ext cx="1257300" cy="531813"/>
          </a:xfrm>
          <a:prstGeom prst="wedgeRectCallout">
            <a:avLst>
              <a:gd name="adj1" fmla="val 101894"/>
              <a:gd name="adj2" fmla="val -148509"/>
            </a:avLst>
          </a:prstGeom>
          <a:solidFill>
            <a:srgbClr val="3366FF">
              <a:alpha val="9294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476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06" tIns="45703" rIns="91406" bIns="45703"/>
          <a:lstStyle>
            <a:lvl1pPr defTabSz="912813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2813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2813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2813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2813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0"/>
              </a:spcBef>
              <a:buClr>
                <a:srgbClr val="000000"/>
              </a:buClr>
              <a:buFontTx/>
              <a:buNone/>
            </a:pPr>
            <a:r>
              <a:rPr lang="ru-RU" altLang="ru-RU" sz="800">
                <a:solidFill>
                  <a:srgbClr val="000000"/>
                </a:solidFill>
              </a:rPr>
              <a:t>ПС «ЖБИ»</a:t>
            </a:r>
          </a:p>
          <a:p>
            <a:pPr algn="ctr">
              <a:spcBef>
                <a:spcPct val="0"/>
              </a:spcBef>
              <a:buClr>
                <a:srgbClr val="000000"/>
              </a:buClr>
              <a:buFontTx/>
              <a:buNone/>
            </a:pPr>
            <a:r>
              <a:rPr lang="ru-RU" altLang="ru-RU" sz="800">
                <a:solidFill>
                  <a:srgbClr val="000000"/>
                </a:solidFill>
              </a:rPr>
              <a:t>ТМ-6300/35, 1972г</a:t>
            </a:r>
          </a:p>
          <a:p>
            <a:pPr algn="ctr">
              <a:spcBef>
                <a:spcPct val="0"/>
              </a:spcBef>
              <a:buClr>
                <a:srgbClr val="000000"/>
              </a:buClr>
              <a:buFontTx/>
              <a:buNone/>
            </a:pPr>
            <a:r>
              <a:rPr lang="ru-RU" altLang="ru-RU" sz="800">
                <a:solidFill>
                  <a:srgbClr val="000000"/>
                </a:solidFill>
              </a:rPr>
              <a:t>4000 чел</a:t>
            </a:r>
          </a:p>
        </p:txBody>
      </p:sp>
      <p:sp>
        <p:nvSpPr>
          <p:cNvPr id="112675" name="Line 119"/>
          <p:cNvSpPr>
            <a:spLocks noChangeShapeType="1"/>
          </p:cNvSpPr>
          <p:nvPr/>
        </p:nvSpPr>
        <p:spPr bwMode="auto">
          <a:xfrm flipV="1">
            <a:off x="1504950" y="2495550"/>
            <a:ext cx="2082800" cy="1800225"/>
          </a:xfrm>
          <a:prstGeom prst="line">
            <a:avLst/>
          </a:prstGeom>
          <a:noFill/>
          <a:ln w="44450">
            <a:solidFill>
              <a:srgbClr val="FF00FF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ru-RU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12676" name="Line 118"/>
          <p:cNvSpPr>
            <a:spLocks noChangeShapeType="1"/>
          </p:cNvSpPr>
          <p:nvPr/>
        </p:nvSpPr>
        <p:spPr bwMode="auto">
          <a:xfrm flipV="1">
            <a:off x="1071563" y="2424113"/>
            <a:ext cx="2506662" cy="576262"/>
          </a:xfrm>
          <a:prstGeom prst="line">
            <a:avLst/>
          </a:prstGeom>
          <a:noFill/>
          <a:ln w="41275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ru-RU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12677" name="Line 118"/>
          <p:cNvSpPr>
            <a:spLocks noChangeShapeType="1"/>
          </p:cNvSpPr>
          <p:nvPr/>
        </p:nvSpPr>
        <p:spPr bwMode="auto">
          <a:xfrm>
            <a:off x="1000125" y="3000375"/>
            <a:ext cx="215900" cy="1655763"/>
          </a:xfrm>
          <a:prstGeom prst="line">
            <a:avLst/>
          </a:prstGeom>
          <a:noFill/>
          <a:ln w="41275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ru-RU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12678" name="Line 176"/>
          <p:cNvSpPr>
            <a:spLocks noChangeShapeType="1"/>
          </p:cNvSpPr>
          <p:nvPr/>
        </p:nvSpPr>
        <p:spPr bwMode="auto">
          <a:xfrm flipV="1">
            <a:off x="5537200" y="1271588"/>
            <a:ext cx="2663825" cy="73025"/>
          </a:xfrm>
          <a:prstGeom prst="line">
            <a:avLst/>
          </a:prstGeom>
          <a:noFill/>
          <a:ln w="41275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ru-RU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12679" name="Line 176"/>
          <p:cNvSpPr>
            <a:spLocks noChangeShapeType="1"/>
          </p:cNvSpPr>
          <p:nvPr/>
        </p:nvSpPr>
        <p:spPr bwMode="auto">
          <a:xfrm flipH="1" flipV="1">
            <a:off x="5535613" y="1344613"/>
            <a:ext cx="1587" cy="1439862"/>
          </a:xfrm>
          <a:prstGeom prst="line">
            <a:avLst/>
          </a:prstGeom>
          <a:noFill/>
          <a:ln w="41275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ru-RU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12680" name="Line 176"/>
          <p:cNvSpPr>
            <a:spLocks noChangeShapeType="1"/>
          </p:cNvSpPr>
          <p:nvPr/>
        </p:nvSpPr>
        <p:spPr bwMode="auto">
          <a:xfrm flipV="1">
            <a:off x="4456113" y="2784475"/>
            <a:ext cx="1081087" cy="0"/>
          </a:xfrm>
          <a:prstGeom prst="line">
            <a:avLst/>
          </a:prstGeom>
          <a:noFill/>
          <a:ln w="41275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ru-RU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12681" name="Line 176"/>
          <p:cNvSpPr>
            <a:spLocks noChangeShapeType="1"/>
          </p:cNvSpPr>
          <p:nvPr/>
        </p:nvSpPr>
        <p:spPr bwMode="auto">
          <a:xfrm flipV="1">
            <a:off x="4384675" y="2784475"/>
            <a:ext cx="73025" cy="360363"/>
          </a:xfrm>
          <a:prstGeom prst="line">
            <a:avLst/>
          </a:prstGeom>
          <a:noFill/>
          <a:ln w="41275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ru-RU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12682" name="Line 176"/>
          <p:cNvSpPr>
            <a:spLocks noChangeShapeType="1"/>
          </p:cNvSpPr>
          <p:nvPr/>
        </p:nvSpPr>
        <p:spPr bwMode="auto">
          <a:xfrm flipH="1" flipV="1">
            <a:off x="4386263" y="3071813"/>
            <a:ext cx="1727200" cy="1584325"/>
          </a:xfrm>
          <a:prstGeom prst="line">
            <a:avLst/>
          </a:prstGeom>
          <a:noFill/>
          <a:ln w="41275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ru-RU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12683" name="Line 176"/>
          <p:cNvSpPr>
            <a:spLocks noChangeShapeType="1"/>
          </p:cNvSpPr>
          <p:nvPr/>
        </p:nvSpPr>
        <p:spPr bwMode="auto">
          <a:xfrm flipH="1" flipV="1">
            <a:off x="6040438" y="4584700"/>
            <a:ext cx="1081087" cy="3095625"/>
          </a:xfrm>
          <a:prstGeom prst="line">
            <a:avLst/>
          </a:prstGeom>
          <a:noFill/>
          <a:ln w="41275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ru-RU">
              <a:solidFill>
                <a:srgbClr val="000000"/>
              </a:solidFill>
              <a:latin typeface="Arial" pitchFamily="34" charset="0"/>
            </a:endParaRPr>
          </a:p>
        </p:txBody>
      </p:sp>
      <p:grpSp>
        <p:nvGrpSpPr>
          <p:cNvPr id="12" name="Group 430"/>
          <p:cNvGrpSpPr>
            <a:grpSpLocks/>
          </p:cNvGrpSpPr>
          <p:nvPr/>
        </p:nvGrpSpPr>
        <p:grpSpPr bwMode="auto">
          <a:xfrm>
            <a:off x="7553325" y="3144838"/>
            <a:ext cx="360363" cy="257175"/>
            <a:chOff x="4727" y="2506"/>
            <a:chExt cx="706" cy="1172"/>
          </a:xfrm>
        </p:grpSpPr>
        <p:sp>
          <p:nvSpPr>
            <p:cNvPr id="113337" name="Freeform 431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4 h 135"/>
                <a:gd name="T2" fmla="*/ 0 w 139"/>
                <a:gd name="T3" fmla="*/ 4 h 135"/>
                <a:gd name="T4" fmla="*/ 0 w 139"/>
                <a:gd name="T5" fmla="*/ 4 h 135"/>
                <a:gd name="T6" fmla="*/ 0 w 139"/>
                <a:gd name="T7" fmla="*/ 4 h 135"/>
                <a:gd name="T8" fmla="*/ 0 w 139"/>
                <a:gd name="T9" fmla="*/ 4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4 h 135"/>
                <a:gd name="T16" fmla="*/ 0 w 139"/>
                <a:gd name="T17" fmla="*/ 4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338" name="Freeform 432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3 h 1278"/>
                <a:gd name="T2" fmla="*/ 0 w 1946"/>
                <a:gd name="T3" fmla="*/ 3 h 1278"/>
                <a:gd name="T4" fmla="*/ 0 w 1946"/>
                <a:gd name="T5" fmla="*/ 3 h 1278"/>
                <a:gd name="T6" fmla="*/ 0 w 1946"/>
                <a:gd name="T7" fmla="*/ 3 h 1278"/>
                <a:gd name="T8" fmla="*/ 0 w 1946"/>
                <a:gd name="T9" fmla="*/ 3 h 1278"/>
                <a:gd name="T10" fmla="*/ 0 w 1946"/>
                <a:gd name="T11" fmla="*/ 3 h 1278"/>
                <a:gd name="T12" fmla="*/ 0 w 1946"/>
                <a:gd name="T13" fmla="*/ 3 h 1278"/>
                <a:gd name="T14" fmla="*/ 0 w 1946"/>
                <a:gd name="T15" fmla="*/ 3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3 h 1278"/>
                <a:gd name="T60" fmla="*/ 0 w 1946"/>
                <a:gd name="T61" fmla="*/ 3 h 1278"/>
                <a:gd name="T62" fmla="*/ 0 w 1946"/>
                <a:gd name="T63" fmla="*/ 3 h 1278"/>
                <a:gd name="T64" fmla="*/ 0 w 1946"/>
                <a:gd name="T65" fmla="*/ 3 h 1278"/>
                <a:gd name="T66" fmla="*/ 0 w 1946"/>
                <a:gd name="T67" fmla="*/ 3 h 1278"/>
                <a:gd name="T68" fmla="*/ 0 w 1946"/>
                <a:gd name="T69" fmla="*/ 3 h 1278"/>
                <a:gd name="T70" fmla="*/ 0 w 1946"/>
                <a:gd name="T71" fmla="*/ 3 h 1278"/>
                <a:gd name="T72" fmla="*/ 0 w 1946"/>
                <a:gd name="T73" fmla="*/ 3 h 1278"/>
                <a:gd name="T74" fmla="*/ 0 w 1946"/>
                <a:gd name="T75" fmla="*/ 3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339" name="Rectangle 433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340" name="Rectangle 434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341" name="Rectangle 435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342" name="Rectangle 436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343" name="Rectangle 437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344" name="Rectangle 438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345" name="Rectangle 439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346" name="Rectangle 440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347" name="Rectangle 441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348" name="Rectangle 442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349" name="Rectangle 443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350" name="Rectangle 444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351" name="Rectangle 445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352" name="Rectangle 446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353" name="Rectangle 447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354" name="Freeform 448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3 h 102"/>
                <a:gd name="T2" fmla="*/ 0 w 440"/>
                <a:gd name="T3" fmla="*/ 3 h 102"/>
                <a:gd name="T4" fmla="*/ 0 w 440"/>
                <a:gd name="T5" fmla="*/ 3 h 102"/>
                <a:gd name="T6" fmla="*/ 0 w 440"/>
                <a:gd name="T7" fmla="*/ 3 h 102"/>
                <a:gd name="T8" fmla="*/ 0 w 440"/>
                <a:gd name="T9" fmla="*/ 3 h 102"/>
                <a:gd name="T10" fmla="*/ 0 w 440"/>
                <a:gd name="T11" fmla="*/ 3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3 h 102"/>
                <a:gd name="T56" fmla="*/ 0 w 440"/>
                <a:gd name="T57" fmla="*/ 3 h 102"/>
                <a:gd name="T58" fmla="*/ 0 w 440"/>
                <a:gd name="T59" fmla="*/ 3 h 102"/>
                <a:gd name="T60" fmla="*/ 0 w 440"/>
                <a:gd name="T61" fmla="*/ 3 h 102"/>
                <a:gd name="T62" fmla="*/ 0 w 440"/>
                <a:gd name="T63" fmla="*/ 3 h 102"/>
                <a:gd name="T64" fmla="*/ 0 w 440"/>
                <a:gd name="T65" fmla="*/ 3 h 102"/>
                <a:gd name="T66" fmla="*/ 0 w 440"/>
                <a:gd name="T67" fmla="*/ 3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355" name="Freeform 449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4 h 168"/>
                <a:gd name="T2" fmla="*/ 0 w 1847"/>
                <a:gd name="T3" fmla="*/ 4 h 168"/>
                <a:gd name="T4" fmla="*/ 0 w 1847"/>
                <a:gd name="T5" fmla="*/ 4 h 168"/>
                <a:gd name="T6" fmla="*/ 0 w 1847"/>
                <a:gd name="T7" fmla="*/ 4 h 168"/>
                <a:gd name="T8" fmla="*/ 0 w 1847"/>
                <a:gd name="T9" fmla="*/ 4 h 168"/>
                <a:gd name="T10" fmla="*/ 0 w 1847"/>
                <a:gd name="T11" fmla="*/ 4 h 168"/>
                <a:gd name="T12" fmla="*/ 0 w 1847"/>
                <a:gd name="T13" fmla="*/ 4 h 168"/>
                <a:gd name="T14" fmla="*/ 0 w 1847"/>
                <a:gd name="T15" fmla="*/ 4 h 168"/>
                <a:gd name="T16" fmla="*/ 0 w 1847"/>
                <a:gd name="T17" fmla="*/ 4 h 168"/>
                <a:gd name="T18" fmla="*/ 0 w 1847"/>
                <a:gd name="T19" fmla="*/ 4 h 168"/>
                <a:gd name="T20" fmla="*/ 0 w 1847"/>
                <a:gd name="T21" fmla="*/ 4 h 168"/>
                <a:gd name="T22" fmla="*/ 0 w 1847"/>
                <a:gd name="T23" fmla="*/ 4 h 168"/>
                <a:gd name="T24" fmla="*/ 0 w 1847"/>
                <a:gd name="T25" fmla="*/ 4 h 168"/>
                <a:gd name="T26" fmla="*/ 0 w 1847"/>
                <a:gd name="T27" fmla="*/ 4 h 168"/>
                <a:gd name="T28" fmla="*/ 0 w 1847"/>
                <a:gd name="T29" fmla="*/ 4 h 168"/>
                <a:gd name="T30" fmla="*/ 0 w 1847"/>
                <a:gd name="T31" fmla="*/ 4 h 168"/>
                <a:gd name="T32" fmla="*/ 0 w 1847"/>
                <a:gd name="T33" fmla="*/ 4 h 168"/>
                <a:gd name="T34" fmla="*/ 0 w 1847"/>
                <a:gd name="T35" fmla="*/ 4 h 168"/>
                <a:gd name="T36" fmla="*/ 0 w 1847"/>
                <a:gd name="T37" fmla="*/ 4 h 168"/>
                <a:gd name="T38" fmla="*/ 0 w 1847"/>
                <a:gd name="T39" fmla="*/ 4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4 h 168"/>
                <a:gd name="T62" fmla="*/ 0 w 1847"/>
                <a:gd name="T63" fmla="*/ 4 h 168"/>
                <a:gd name="T64" fmla="*/ 0 w 1847"/>
                <a:gd name="T65" fmla="*/ 4 h 168"/>
                <a:gd name="T66" fmla="*/ 0 w 1847"/>
                <a:gd name="T67" fmla="*/ 4 h 168"/>
                <a:gd name="T68" fmla="*/ 0 w 1847"/>
                <a:gd name="T69" fmla="*/ 4 h 168"/>
                <a:gd name="T70" fmla="*/ 0 w 1847"/>
                <a:gd name="T71" fmla="*/ 4 h 168"/>
                <a:gd name="T72" fmla="*/ 0 w 1847"/>
                <a:gd name="T73" fmla="*/ 4 h 168"/>
                <a:gd name="T74" fmla="*/ 0 w 1847"/>
                <a:gd name="T75" fmla="*/ 4 h 168"/>
                <a:gd name="T76" fmla="*/ 0 w 1847"/>
                <a:gd name="T77" fmla="*/ 4 h 168"/>
                <a:gd name="T78" fmla="*/ 0 w 1847"/>
                <a:gd name="T79" fmla="*/ 4 h 168"/>
                <a:gd name="T80" fmla="*/ 0 w 1847"/>
                <a:gd name="T81" fmla="*/ 4 h 168"/>
                <a:gd name="T82" fmla="*/ 0 w 1847"/>
                <a:gd name="T83" fmla="*/ 4 h 168"/>
                <a:gd name="T84" fmla="*/ 0 w 1847"/>
                <a:gd name="T85" fmla="*/ 4 h 168"/>
                <a:gd name="T86" fmla="*/ 0 w 1847"/>
                <a:gd name="T87" fmla="*/ 4 h 168"/>
                <a:gd name="T88" fmla="*/ 0 w 1847"/>
                <a:gd name="T89" fmla="*/ 4 h 168"/>
                <a:gd name="T90" fmla="*/ 0 w 1847"/>
                <a:gd name="T91" fmla="*/ 4 h 168"/>
                <a:gd name="T92" fmla="*/ 0 w 1847"/>
                <a:gd name="T93" fmla="*/ 4 h 168"/>
                <a:gd name="T94" fmla="*/ 0 w 1847"/>
                <a:gd name="T95" fmla="*/ 4 h 168"/>
                <a:gd name="T96" fmla="*/ 0 w 1847"/>
                <a:gd name="T97" fmla="*/ 4 h 168"/>
                <a:gd name="T98" fmla="*/ 0 w 1847"/>
                <a:gd name="T99" fmla="*/ 4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356" name="Rectangle 450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357" name="Rectangle 451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358" name="Rectangle 452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359" name="Rectangle 453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360" name="Rectangle 454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361" name="Rectangle 455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362" name="Rectangle 456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363" name="Rectangle 457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364" name="Rectangle 458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365" name="Rectangle 459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366" name="Rectangle 460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367" name="Rectangle 461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368" name="Rectangle 462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369" name="Rectangle 463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370" name="Rectangle 464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371" name="Rectangle 46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372" name="Rectangle 466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373" name="Rectangle 467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374" name="Rectangle 468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375" name="Rectangle 469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376" name="Rectangle 470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377" name="Rectangle 471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378" name="Rectangle 472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379" name="Rectangle 473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380" name="Rectangle 474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381" name="Rectangle 475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382" name="Rectangle 476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383" name="Rectangle 477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384" name="Rectangle 478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385" name="Rectangle 479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386" name="Rectangle 480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387" name="Rectangle 481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388" name="Rectangle 482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389" name="Freeform 483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390" name="Freeform 484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391" name="Freeform 485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392" name="Freeform 486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393" name="Freeform 487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394" name="Freeform 488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395" name="Freeform 489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396" name="Freeform 490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397" name="Freeform 491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 h 372"/>
                <a:gd name="T2" fmla="*/ 0 w 217"/>
                <a:gd name="T3" fmla="*/ 3 h 372"/>
                <a:gd name="T4" fmla="*/ 0 w 217"/>
                <a:gd name="T5" fmla="*/ 3 h 372"/>
                <a:gd name="T6" fmla="*/ 0 w 217"/>
                <a:gd name="T7" fmla="*/ 3 h 372"/>
                <a:gd name="T8" fmla="*/ 0 w 217"/>
                <a:gd name="T9" fmla="*/ 3 h 372"/>
                <a:gd name="T10" fmla="*/ 0 w 217"/>
                <a:gd name="T11" fmla="*/ 3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3 h 372"/>
                <a:gd name="T22" fmla="*/ 0 w 217"/>
                <a:gd name="T23" fmla="*/ 3 h 372"/>
                <a:gd name="T24" fmla="*/ 0 w 217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398" name="Freeform 492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399" name="Freeform 493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400" name="Freeform 494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401" name="Freeform 495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402" name="Freeform 496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403" name="Freeform 497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404" name="Freeform 498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405" name="Freeform 499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406" name="Freeform 500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407" name="Freeform 501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 h 372"/>
                <a:gd name="T2" fmla="*/ 0 w 215"/>
                <a:gd name="T3" fmla="*/ 3 h 372"/>
                <a:gd name="T4" fmla="*/ 0 w 215"/>
                <a:gd name="T5" fmla="*/ 3 h 372"/>
                <a:gd name="T6" fmla="*/ 0 w 215"/>
                <a:gd name="T7" fmla="*/ 3 h 372"/>
                <a:gd name="T8" fmla="*/ 0 w 215"/>
                <a:gd name="T9" fmla="*/ 3 h 372"/>
                <a:gd name="T10" fmla="*/ 0 w 215"/>
                <a:gd name="T11" fmla="*/ 3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3 h 372"/>
                <a:gd name="T22" fmla="*/ 0 w 215"/>
                <a:gd name="T23" fmla="*/ 3 h 372"/>
                <a:gd name="T24" fmla="*/ 0 w 215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408" name="Freeform 502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409" name="Rectangle 503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410" name="Rectangle 504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411" name="Rectangle 505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412" name="Rectangle 506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413" name="Rectangle 507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414" name="Rectangle 508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415" name="Freeform 509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19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19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</p:grpSp>
      <p:grpSp>
        <p:nvGrpSpPr>
          <p:cNvPr id="13" name="Group 430"/>
          <p:cNvGrpSpPr>
            <a:grpSpLocks/>
          </p:cNvGrpSpPr>
          <p:nvPr/>
        </p:nvGrpSpPr>
        <p:grpSpPr bwMode="auto">
          <a:xfrm>
            <a:off x="7121525" y="5664200"/>
            <a:ext cx="360363" cy="257175"/>
            <a:chOff x="4727" y="2506"/>
            <a:chExt cx="706" cy="1172"/>
          </a:xfrm>
        </p:grpSpPr>
        <p:sp>
          <p:nvSpPr>
            <p:cNvPr id="113258" name="Freeform 431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4 h 135"/>
                <a:gd name="T2" fmla="*/ 0 w 139"/>
                <a:gd name="T3" fmla="*/ 4 h 135"/>
                <a:gd name="T4" fmla="*/ 0 w 139"/>
                <a:gd name="T5" fmla="*/ 4 h 135"/>
                <a:gd name="T6" fmla="*/ 0 w 139"/>
                <a:gd name="T7" fmla="*/ 4 h 135"/>
                <a:gd name="T8" fmla="*/ 0 w 139"/>
                <a:gd name="T9" fmla="*/ 4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4 h 135"/>
                <a:gd name="T16" fmla="*/ 0 w 139"/>
                <a:gd name="T17" fmla="*/ 4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259" name="Freeform 432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3 h 1278"/>
                <a:gd name="T2" fmla="*/ 0 w 1946"/>
                <a:gd name="T3" fmla="*/ 3 h 1278"/>
                <a:gd name="T4" fmla="*/ 0 w 1946"/>
                <a:gd name="T5" fmla="*/ 3 h 1278"/>
                <a:gd name="T6" fmla="*/ 0 w 1946"/>
                <a:gd name="T7" fmla="*/ 3 h 1278"/>
                <a:gd name="T8" fmla="*/ 0 w 1946"/>
                <a:gd name="T9" fmla="*/ 3 h 1278"/>
                <a:gd name="T10" fmla="*/ 0 w 1946"/>
                <a:gd name="T11" fmla="*/ 3 h 1278"/>
                <a:gd name="T12" fmla="*/ 0 w 1946"/>
                <a:gd name="T13" fmla="*/ 3 h 1278"/>
                <a:gd name="T14" fmla="*/ 0 w 1946"/>
                <a:gd name="T15" fmla="*/ 3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3 h 1278"/>
                <a:gd name="T60" fmla="*/ 0 w 1946"/>
                <a:gd name="T61" fmla="*/ 3 h 1278"/>
                <a:gd name="T62" fmla="*/ 0 w 1946"/>
                <a:gd name="T63" fmla="*/ 3 h 1278"/>
                <a:gd name="T64" fmla="*/ 0 w 1946"/>
                <a:gd name="T65" fmla="*/ 3 h 1278"/>
                <a:gd name="T66" fmla="*/ 0 w 1946"/>
                <a:gd name="T67" fmla="*/ 3 h 1278"/>
                <a:gd name="T68" fmla="*/ 0 w 1946"/>
                <a:gd name="T69" fmla="*/ 3 h 1278"/>
                <a:gd name="T70" fmla="*/ 0 w 1946"/>
                <a:gd name="T71" fmla="*/ 3 h 1278"/>
                <a:gd name="T72" fmla="*/ 0 w 1946"/>
                <a:gd name="T73" fmla="*/ 3 h 1278"/>
                <a:gd name="T74" fmla="*/ 0 w 1946"/>
                <a:gd name="T75" fmla="*/ 3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260" name="Rectangle 433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61" name="Rectangle 434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62" name="Rectangle 435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63" name="Rectangle 436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64" name="Rectangle 437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65" name="Rectangle 438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66" name="Rectangle 439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67" name="Rectangle 440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68" name="Rectangle 441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69" name="Rectangle 442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70" name="Rectangle 443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71" name="Rectangle 444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72" name="Rectangle 445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73" name="Rectangle 446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74" name="Rectangle 447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75" name="Freeform 448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3 h 102"/>
                <a:gd name="T2" fmla="*/ 0 w 440"/>
                <a:gd name="T3" fmla="*/ 3 h 102"/>
                <a:gd name="T4" fmla="*/ 0 w 440"/>
                <a:gd name="T5" fmla="*/ 3 h 102"/>
                <a:gd name="T6" fmla="*/ 0 w 440"/>
                <a:gd name="T7" fmla="*/ 3 h 102"/>
                <a:gd name="T8" fmla="*/ 0 w 440"/>
                <a:gd name="T9" fmla="*/ 3 h 102"/>
                <a:gd name="T10" fmla="*/ 0 w 440"/>
                <a:gd name="T11" fmla="*/ 3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3 h 102"/>
                <a:gd name="T56" fmla="*/ 0 w 440"/>
                <a:gd name="T57" fmla="*/ 3 h 102"/>
                <a:gd name="T58" fmla="*/ 0 w 440"/>
                <a:gd name="T59" fmla="*/ 3 h 102"/>
                <a:gd name="T60" fmla="*/ 0 w 440"/>
                <a:gd name="T61" fmla="*/ 3 h 102"/>
                <a:gd name="T62" fmla="*/ 0 w 440"/>
                <a:gd name="T63" fmla="*/ 3 h 102"/>
                <a:gd name="T64" fmla="*/ 0 w 440"/>
                <a:gd name="T65" fmla="*/ 3 h 102"/>
                <a:gd name="T66" fmla="*/ 0 w 440"/>
                <a:gd name="T67" fmla="*/ 3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276" name="Freeform 449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4 h 168"/>
                <a:gd name="T2" fmla="*/ 0 w 1847"/>
                <a:gd name="T3" fmla="*/ 4 h 168"/>
                <a:gd name="T4" fmla="*/ 0 w 1847"/>
                <a:gd name="T5" fmla="*/ 4 h 168"/>
                <a:gd name="T6" fmla="*/ 0 w 1847"/>
                <a:gd name="T7" fmla="*/ 4 h 168"/>
                <a:gd name="T8" fmla="*/ 0 w 1847"/>
                <a:gd name="T9" fmla="*/ 4 h 168"/>
                <a:gd name="T10" fmla="*/ 0 w 1847"/>
                <a:gd name="T11" fmla="*/ 4 h 168"/>
                <a:gd name="T12" fmla="*/ 0 w 1847"/>
                <a:gd name="T13" fmla="*/ 4 h 168"/>
                <a:gd name="T14" fmla="*/ 0 w 1847"/>
                <a:gd name="T15" fmla="*/ 4 h 168"/>
                <a:gd name="T16" fmla="*/ 0 w 1847"/>
                <a:gd name="T17" fmla="*/ 4 h 168"/>
                <a:gd name="T18" fmla="*/ 0 w 1847"/>
                <a:gd name="T19" fmla="*/ 4 h 168"/>
                <a:gd name="T20" fmla="*/ 0 w 1847"/>
                <a:gd name="T21" fmla="*/ 4 h 168"/>
                <a:gd name="T22" fmla="*/ 0 w 1847"/>
                <a:gd name="T23" fmla="*/ 4 h 168"/>
                <a:gd name="T24" fmla="*/ 0 w 1847"/>
                <a:gd name="T25" fmla="*/ 4 h 168"/>
                <a:gd name="T26" fmla="*/ 0 w 1847"/>
                <a:gd name="T27" fmla="*/ 4 h 168"/>
                <a:gd name="T28" fmla="*/ 0 w 1847"/>
                <a:gd name="T29" fmla="*/ 4 h 168"/>
                <a:gd name="T30" fmla="*/ 0 w 1847"/>
                <a:gd name="T31" fmla="*/ 4 h 168"/>
                <a:gd name="T32" fmla="*/ 0 w 1847"/>
                <a:gd name="T33" fmla="*/ 4 h 168"/>
                <a:gd name="T34" fmla="*/ 0 w 1847"/>
                <a:gd name="T35" fmla="*/ 4 h 168"/>
                <a:gd name="T36" fmla="*/ 0 w 1847"/>
                <a:gd name="T37" fmla="*/ 4 h 168"/>
                <a:gd name="T38" fmla="*/ 0 w 1847"/>
                <a:gd name="T39" fmla="*/ 4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4 h 168"/>
                <a:gd name="T62" fmla="*/ 0 w 1847"/>
                <a:gd name="T63" fmla="*/ 4 h 168"/>
                <a:gd name="T64" fmla="*/ 0 w 1847"/>
                <a:gd name="T65" fmla="*/ 4 h 168"/>
                <a:gd name="T66" fmla="*/ 0 w 1847"/>
                <a:gd name="T67" fmla="*/ 4 h 168"/>
                <a:gd name="T68" fmla="*/ 0 w 1847"/>
                <a:gd name="T69" fmla="*/ 4 h 168"/>
                <a:gd name="T70" fmla="*/ 0 w 1847"/>
                <a:gd name="T71" fmla="*/ 4 h 168"/>
                <a:gd name="T72" fmla="*/ 0 w 1847"/>
                <a:gd name="T73" fmla="*/ 4 h 168"/>
                <a:gd name="T74" fmla="*/ 0 w 1847"/>
                <a:gd name="T75" fmla="*/ 4 h 168"/>
                <a:gd name="T76" fmla="*/ 0 w 1847"/>
                <a:gd name="T77" fmla="*/ 4 h 168"/>
                <a:gd name="T78" fmla="*/ 0 w 1847"/>
                <a:gd name="T79" fmla="*/ 4 h 168"/>
                <a:gd name="T80" fmla="*/ 0 w 1847"/>
                <a:gd name="T81" fmla="*/ 4 h 168"/>
                <a:gd name="T82" fmla="*/ 0 w 1847"/>
                <a:gd name="T83" fmla="*/ 4 h 168"/>
                <a:gd name="T84" fmla="*/ 0 w 1847"/>
                <a:gd name="T85" fmla="*/ 4 h 168"/>
                <a:gd name="T86" fmla="*/ 0 w 1847"/>
                <a:gd name="T87" fmla="*/ 4 h 168"/>
                <a:gd name="T88" fmla="*/ 0 w 1847"/>
                <a:gd name="T89" fmla="*/ 4 h 168"/>
                <a:gd name="T90" fmla="*/ 0 w 1847"/>
                <a:gd name="T91" fmla="*/ 4 h 168"/>
                <a:gd name="T92" fmla="*/ 0 w 1847"/>
                <a:gd name="T93" fmla="*/ 4 h 168"/>
                <a:gd name="T94" fmla="*/ 0 w 1847"/>
                <a:gd name="T95" fmla="*/ 4 h 168"/>
                <a:gd name="T96" fmla="*/ 0 w 1847"/>
                <a:gd name="T97" fmla="*/ 4 h 168"/>
                <a:gd name="T98" fmla="*/ 0 w 1847"/>
                <a:gd name="T99" fmla="*/ 4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277" name="Rectangle 450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78" name="Rectangle 451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79" name="Rectangle 452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80" name="Rectangle 453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81" name="Rectangle 454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82" name="Rectangle 455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83" name="Rectangle 456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84" name="Rectangle 457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85" name="Rectangle 458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86" name="Rectangle 459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87" name="Rectangle 460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88" name="Rectangle 461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89" name="Rectangle 462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90" name="Rectangle 463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91" name="Rectangle 464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92" name="Rectangle 46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93" name="Rectangle 466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94" name="Rectangle 467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95" name="Rectangle 468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96" name="Rectangle 469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97" name="Rectangle 470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98" name="Rectangle 471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99" name="Rectangle 472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300" name="Rectangle 473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301" name="Rectangle 474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302" name="Rectangle 475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303" name="Rectangle 476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304" name="Rectangle 477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305" name="Rectangle 478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306" name="Rectangle 479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307" name="Rectangle 480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308" name="Rectangle 481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309" name="Rectangle 482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310" name="Freeform 483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311" name="Freeform 484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312" name="Freeform 485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313" name="Freeform 486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314" name="Freeform 487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315" name="Freeform 488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316" name="Freeform 489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317" name="Freeform 490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318" name="Freeform 491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 h 372"/>
                <a:gd name="T2" fmla="*/ 0 w 217"/>
                <a:gd name="T3" fmla="*/ 3 h 372"/>
                <a:gd name="T4" fmla="*/ 0 w 217"/>
                <a:gd name="T5" fmla="*/ 3 h 372"/>
                <a:gd name="T6" fmla="*/ 0 w 217"/>
                <a:gd name="T7" fmla="*/ 3 h 372"/>
                <a:gd name="T8" fmla="*/ 0 w 217"/>
                <a:gd name="T9" fmla="*/ 3 h 372"/>
                <a:gd name="T10" fmla="*/ 0 w 217"/>
                <a:gd name="T11" fmla="*/ 3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3 h 372"/>
                <a:gd name="T22" fmla="*/ 0 w 217"/>
                <a:gd name="T23" fmla="*/ 3 h 372"/>
                <a:gd name="T24" fmla="*/ 0 w 217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319" name="Freeform 492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320" name="Freeform 493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321" name="Freeform 494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322" name="Freeform 495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323" name="Freeform 496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324" name="Freeform 497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325" name="Freeform 498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326" name="Freeform 499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327" name="Freeform 500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328" name="Freeform 501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 h 372"/>
                <a:gd name="T2" fmla="*/ 0 w 215"/>
                <a:gd name="T3" fmla="*/ 3 h 372"/>
                <a:gd name="T4" fmla="*/ 0 w 215"/>
                <a:gd name="T5" fmla="*/ 3 h 372"/>
                <a:gd name="T6" fmla="*/ 0 w 215"/>
                <a:gd name="T7" fmla="*/ 3 h 372"/>
                <a:gd name="T8" fmla="*/ 0 w 215"/>
                <a:gd name="T9" fmla="*/ 3 h 372"/>
                <a:gd name="T10" fmla="*/ 0 w 215"/>
                <a:gd name="T11" fmla="*/ 3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3 h 372"/>
                <a:gd name="T22" fmla="*/ 0 w 215"/>
                <a:gd name="T23" fmla="*/ 3 h 372"/>
                <a:gd name="T24" fmla="*/ 0 w 215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329" name="Freeform 502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330" name="Rectangle 503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331" name="Rectangle 504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332" name="Rectangle 505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333" name="Rectangle 506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334" name="Rectangle 507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335" name="Rectangle 508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336" name="Freeform 509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19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19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</p:grpSp>
      <p:sp>
        <p:nvSpPr>
          <p:cNvPr id="112686" name="Прямоугольная выноска 9"/>
          <p:cNvSpPr>
            <a:spLocks noChangeArrowheads="1"/>
          </p:cNvSpPr>
          <p:nvPr/>
        </p:nvSpPr>
        <p:spPr bwMode="auto">
          <a:xfrm>
            <a:off x="8416925" y="2784475"/>
            <a:ext cx="2214563" cy="1214438"/>
          </a:xfrm>
          <a:prstGeom prst="wedgeRectCallout">
            <a:avLst>
              <a:gd name="adj1" fmla="val -55519"/>
              <a:gd name="adj2" fmla="val 88954"/>
            </a:avLst>
          </a:prstGeom>
          <a:solidFill>
            <a:srgbClr val="F67676">
              <a:alpha val="25098"/>
            </a:srgbClr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Котельная № 1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Топливо – газ, ГСК-38 – 3 шт, ул.Дубовая, 23, тел. (86312) 5-55-55,  ввод в экспл. 1982г.,  шк.№ 2, 7, уч. Больница,  92 жил. Дома, 271 чел., резерв – АД-12/ 380, запас воды 1,5 м. куб, расход 300 лит./сутки.</a:t>
            </a:r>
          </a:p>
        </p:txBody>
      </p:sp>
      <p:sp>
        <p:nvSpPr>
          <p:cNvPr id="112687" name="Прямоугольная выноска 264"/>
          <p:cNvSpPr>
            <a:spLocks noChangeArrowheads="1"/>
          </p:cNvSpPr>
          <p:nvPr/>
        </p:nvSpPr>
        <p:spPr bwMode="auto">
          <a:xfrm>
            <a:off x="4745038" y="7753350"/>
            <a:ext cx="1928812" cy="935038"/>
          </a:xfrm>
          <a:prstGeom prst="wedgeRectCallout">
            <a:avLst>
              <a:gd name="adj1" fmla="val 86708"/>
              <a:gd name="adj2" fmla="val -389051"/>
            </a:avLst>
          </a:prstGeom>
          <a:solidFill>
            <a:srgbClr val="9BBB59">
              <a:alpha val="50195"/>
            </a:srgbClr>
          </a:solidFill>
          <a:ln w="25400" algn="ctr">
            <a:solidFill>
              <a:srgbClr val="385D8A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 b="1" dirty="0" smtClean="0">
                <a:solidFill>
                  <a:srgbClr val="000000"/>
                </a:solidFill>
                <a:latin typeface="Times New Roman" pitchFamily="18" charset="0"/>
              </a:rPr>
              <a:t>МБОУ </a:t>
            </a:r>
            <a:r>
              <a:rPr lang="ru-RU" altLang="ru-RU" sz="1000" b="1" dirty="0">
                <a:solidFill>
                  <a:srgbClr val="000000"/>
                </a:solidFill>
                <a:latin typeface="Times New Roman" pitchFamily="18" charset="0"/>
              </a:rPr>
              <a:t>СОШ №2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 b="1" dirty="0">
                <a:solidFill>
                  <a:srgbClr val="000000"/>
                </a:solidFill>
                <a:latin typeface="Times New Roman" pitchFamily="18" charset="0"/>
              </a:rPr>
              <a:t>ул. Ленина 44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 b="1" dirty="0">
                <a:solidFill>
                  <a:srgbClr val="000000"/>
                </a:solidFill>
                <a:latin typeface="Times New Roman" pitchFamily="18" charset="0"/>
              </a:rPr>
              <a:t>(886391)2-48-93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 b="1" dirty="0">
                <a:solidFill>
                  <a:srgbClr val="000000"/>
                </a:solidFill>
                <a:latin typeface="Times New Roman" pitchFamily="18" charset="0"/>
              </a:rPr>
              <a:t>Директор Титова Валентина Федоровна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 b="1" dirty="0">
                <a:solidFill>
                  <a:srgbClr val="000000"/>
                </a:solidFill>
                <a:latin typeface="Times New Roman" pitchFamily="18" charset="0"/>
              </a:rPr>
              <a:t>(886391) 2-41-53</a:t>
            </a:r>
            <a:r>
              <a:rPr lang="ru-RU" altLang="ru-RU" sz="1000" dirty="0">
                <a:solidFill>
                  <a:srgbClr val="000000"/>
                </a:solidFill>
                <a:latin typeface="Times New Roman" pitchFamily="18" charset="0"/>
              </a:rPr>
              <a:t> </a:t>
            </a:r>
          </a:p>
        </p:txBody>
      </p:sp>
      <p:sp>
        <p:nvSpPr>
          <p:cNvPr id="268" name="Прямоугольная выноска 267"/>
          <p:cNvSpPr>
            <a:spLocks noChangeArrowheads="1"/>
          </p:cNvSpPr>
          <p:nvPr/>
        </p:nvSpPr>
        <p:spPr bwMode="auto">
          <a:xfrm>
            <a:off x="10217150" y="4368800"/>
            <a:ext cx="1928813" cy="1000125"/>
          </a:xfrm>
          <a:prstGeom prst="wedgeRectCallout">
            <a:avLst>
              <a:gd name="adj1" fmla="val -159796"/>
              <a:gd name="adj2" fmla="val 35713"/>
            </a:avLst>
          </a:prstGeom>
          <a:solidFill>
            <a:srgbClr val="9BBB59">
              <a:alpha val="50195"/>
            </a:srgbClr>
          </a:solidFill>
          <a:ln w="25400" algn="ctr">
            <a:solidFill>
              <a:srgbClr val="385D8A"/>
            </a:solidFill>
            <a:miter lim="800000"/>
            <a:headEnd/>
            <a:tailEnd/>
          </a:ln>
        </p:spPr>
        <p:txBody>
          <a:bodyPr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50" b="1" dirty="0" err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Уч</a:t>
            </a:r>
            <a:r>
              <a:rPr lang="ru-RU" sz="105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. Больница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50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Ул. Здоровая, 47, 20 койко-мест,  Главврач  Петров Петр Петрович, тел. 928-135 21-21, приемный покой  (86312) 5-55-55</a:t>
            </a:r>
          </a:p>
        </p:txBody>
      </p:sp>
      <p:sp>
        <p:nvSpPr>
          <p:cNvPr id="112689" name="Прямоугольная выноска 264"/>
          <p:cNvSpPr>
            <a:spLocks noChangeArrowheads="1"/>
          </p:cNvSpPr>
          <p:nvPr/>
        </p:nvSpPr>
        <p:spPr bwMode="auto">
          <a:xfrm>
            <a:off x="6761163" y="7824788"/>
            <a:ext cx="1928812" cy="1008062"/>
          </a:xfrm>
          <a:prstGeom prst="wedgeRectCallout">
            <a:avLst>
              <a:gd name="adj1" fmla="val -22593"/>
              <a:gd name="adj2" fmla="val -242282"/>
            </a:avLst>
          </a:prstGeom>
          <a:solidFill>
            <a:srgbClr val="9BBB59">
              <a:alpha val="50195"/>
            </a:srgbClr>
          </a:solidFill>
          <a:ln w="25400" algn="ctr">
            <a:solidFill>
              <a:srgbClr val="385D8A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 b="1" dirty="0" smtClean="0">
                <a:solidFill>
                  <a:srgbClr val="000000"/>
                </a:solidFill>
                <a:latin typeface="Times New Roman" pitchFamily="18" charset="0"/>
              </a:rPr>
              <a:t>МБОУ </a:t>
            </a:r>
            <a:r>
              <a:rPr lang="ru-RU" altLang="ru-RU" sz="1000" b="1" dirty="0">
                <a:solidFill>
                  <a:srgbClr val="000000"/>
                </a:solidFill>
                <a:latin typeface="Times New Roman" pitchFamily="18" charset="0"/>
              </a:rPr>
              <a:t>лицей  №1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 b="1" dirty="0">
                <a:solidFill>
                  <a:srgbClr val="000000"/>
                </a:solidFill>
                <a:latin typeface="Times New Roman" pitchFamily="18" charset="0"/>
              </a:rPr>
              <a:t>Ул. Гришина 1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 b="1" dirty="0">
                <a:solidFill>
                  <a:srgbClr val="000000"/>
                </a:solidFill>
                <a:latin typeface="Times New Roman" pitchFamily="18" charset="0"/>
              </a:rPr>
              <a:t>(886391) 5-13-75 директор Григорьев Владимир Александрович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 b="1" dirty="0">
                <a:solidFill>
                  <a:srgbClr val="000000"/>
                </a:solidFill>
                <a:latin typeface="Times New Roman" pitchFamily="18" charset="0"/>
              </a:rPr>
              <a:t>(886391) 5-87-35 </a:t>
            </a:r>
          </a:p>
        </p:txBody>
      </p:sp>
      <p:grpSp>
        <p:nvGrpSpPr>
          <p:cNvPr id="14" name="Group 430"/>
          <p:cNvGrpSpPr>
            <a:grpSpLocks/>
          </p:cNvGrpSpPr>
          <p:nvPr/>
        </p:nvGrpSpPr>
        <p:grpSpPr bwMode="auto">
          <a:xfrm>
            <a:off x="5753100" y="3937000"/>
            <a:ext cx="431800" cy="255588"/>
            <a:chOff x="4727" y="2506"/>
            <a:chExt cx="706" cy="1172"/>
          </a:xfrm>
        </p:grpSpPr>
        <p:sp>
          <p:nvSpPr>
            <p:cNvPr id="113179" name="Freeform 431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4 h 135"/>
                <a:gd name="T2" fmla="*/ 0 w 139"/>
                <a:gd name="T3" fmla="*/ 4 h 135"/>
                <a:gd name="T4" fmla="*/ 0 w 139"/>
                <a:gd name="T5" fmla="*/ 4 h 135"/>
                <a:gd name="T6" fmla="*/ 0 w 139"/>
                <a:gd name="T7" fmla="*/ 4 h 135"/>
                <a:gd name="T8" fmla="*/ 0 w 139"/>
                <a:gd name="T9" fmla="*/ 4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4 h 135"/>
                <a:gd name="T16" fmla="*/ 0 w 139"/>
                <a:gd name="T17" fmla="*/ 4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180" name="Freeform 432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3 h 1278"/>
                <a:gd name="T2" fmla="*/ 0 w 1946"/>
                <a:gd name="T3" fmla="*/ 3 h 1278"/>
                <a:gd name="T4" fmla="*/ 0 w 1946"/>
                <a:gd name="T5" fmla="*/ 3 h 1278"/>
                <a:gd name="T6" fmla="*/ 0 w 1946"/>
                <a:gd name="T7" fmla="*/ 3 h 1278"/>
                <a:gd name="T8" fmla="*/ 0 w 1946"/>
                <a:gd name="T9" fmla="*/ 3 h 1278"/>
                <a:gd name="T10" fmla="*/ 0 w 1946"/>
                <a:gd name="T11" fmla="*/ 3 h 1278"/>
                <a:gd name="T12" fmla="*/ 0 w 1946"/>
                <a:gd name="T13" fmla="*/ 3 h 1278"/>
                <a:gd name="T14" fmla="*/ 0 w 1946"/>
                <a:gd name="T15" fmla="*/ 3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3 h 1278"/>
                <a:gd name="T60" fmla="*/ 0 w 1946"/>
                <a:gd name="T61" fmla="*/ 3 h 1278"/>
                <a:gd name="T62" fmla="*/ 0 w 1946"/>
                <a:gd name="T63" fmla="*/ 3 h 1278"/>
                <a:gd name="T64" fmla="*/ 0 w 1946"/>
                <a:gd name="T65" fmla="*/ 3 h 1278"/>
                <a:gd name="T66" fmla="*/ 0 w 1946"/>
                <a:gd name="T67" fmla="*/ 3 h 1278"/>
                <a:gd name="T68" fmla="*/ 0 w 1946"/>
                <a:gd name="T69" fmla="*/ 3 h 1278"/>
                <a:gd name="T70" fmla="*/ 0 w 1946"/>
                <a:gd name="T71" fmla="*/ 3 h 1278"/>
                <a:gd name="T72" fmla="*/ 0 w 1946"/>
                <a:gd name="T73" fmla="*/ 3 h 1278"/>
                <a:gd name="T74" fmla="*/ 0 w 1946"/>
                <a:gd name="T75" fmla="*/ 3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181" name="Rectangle 433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82" name="Rectangle 434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83" name="Rectangle 435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84" name="Rectangle 436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85" name="Rectangle 437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86" name="Rectangle 438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87" name="Rectangle 439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88" name="Rectangle 440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89" name="Rectangle 441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90" name="Rectangle 442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91" name="Rectangle 443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92" name="Rectangle 444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93" name="Rectangle 445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94" name="Rectangle 446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95" name="Rectangle 447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96" name="Freeform 448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3 h 102"/>
                <a:gd name="T2" fmla="*/ 0 w 440"/>
                <a:gd name="T3" fmla="*/ 3 h 102"/>
                <a:gd name="T4" fmla="*/ 0 w 440"/>
                <a:gd name="T5" fmla="*/ 3 h 102"/>
                <a:gd name="T6" fmla="*/ 0 w 440"/>
                <a:gd name="T7" fmla="*/ 3 h 102"/>
                <a:gd name="T8" fmla="*/ 0 w 440"/>
                <a:gd name="T9" fmla="*/ 3 h 102"/>
                <a:gd name="T10" fmla="*/ 0 w 440"/>
                <a:gd name="T11" fmla="*/ 3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3 h 102"/>
                <a:gd name="T56" fmla="*/ 0 w 440"/>
                <a:gd name="T57" fmla="*/ 3 h 102"/>
                <a:gd name="T58" fmla="*/ 0 w 440"/>
                <a:gd name="T59" fmla="*/ 3 h 102"/>
                <a:gd name="T60" fmla="*/ 0 w 440"/>
                <a:gd name="T61" fmla="*/ 3 h 102"/>
                <a:gd name="T62" fmla="*/ 0 w 440"/>
                <a:gd name="T63" fmla="*/ 3 h 102"/>
                <a:gd name="T64" fmla="*/ 0 w 440"/>
                <a:gd name="T65" fmla="*/ 3 h 102"/>
                <a:gd name="T66" fmla="*/ 0 w 440"/>
                <a:gd name="T67" fmla="*/ 3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197" name="Freeform 449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4 h 168"/>
                <a:gd name="T2" fmla="*/ 0 w 1847"/>
                <a:gd name="T3" fmla="*/ 4 h 168"/>
                <a:gd name="T4" fmla="*/ 0 w 1847"/>
                <a:gd name="T5" fmla="*/ 4 h 168"/>
                <a:gd name="T6" fmla="*/ 0 w 1847"/>
                <a:gd name="T7" fmla="*/ 4 h 168"/>
                <a:gd name="T8" fmla="*/ 0 w 1847"/>
                <a:gd name="T9" fmla="*/ 4 h 168"/>
                <a:gd name="T10" fmla="*/ 0 w 1847"/>
                <a:gd name="T11" fmla="*/ 4 h 168"/>
                <a:gd name="T12" fmla="*/ 0 w 1847"/>
                <a:gd name="T13" fmla="*/ 4 h 168"/>
                <a:gd name="T14" fmla="*/ 0 w 1847"/>
                <a:gd name="T15" fmla="*/ 4 h 168"/>
                <a:gd name="T16" fmla="*/ 0 w 1847"/>
                <a:gd name="T17" fmla="*/ 4 h 168"/>
                <a:gd name="T18" fmla="*/ 0 w 1847"/>
                <a:gd name="T19" fmla="*/ 4 h 168"/>
                <a:gd name="T20" fmla="*/ 0 w 1847"/>
                <a:gd name="T21" fmla="*/ 4 h 168"/>
                <a:gd name="T22" fmla="*/ 0 w 1847"/>
                <a:gd name="T23" fmla="*/ 4 h 168"/>
                <a:gd name="T24" fmla="*/ 0 w 1847"/>
                <a:gd name="T25" fmla="*/ 4 h 168"/>
                <a:gd name="T26" fmla="*/ 0 w 1847"/>
                <a:gd name="T27" fmla="*/ 4 h 168"/>
                <a:gd name="T28" fmla="*/ 0 w 1847"/>
                <a:gd name="T29" fmla="*/ 4 h 168"/>
                <a:gd name="T30" fmla="*/ 0 w 1847"/>
                <a:gd name="T31" fmla="*/ 4 h 168"/>
                <a:gd name="T32" fmla="*/ 0 w 1847"/>
                <a:gd name="T33" fmla="*/ 4 h 168"/>
                <a:gd name="T34" fmla="*/ 0 w 1847"/>
                <a:gd name="T35" fmla="*/ 4 h 168"/>
                <a:gd name="T36" fmla="*/ 0 w 1847"/>
                <a:gd name="T37" fmla="*/ 4 h 168"/>
                <a:gd name="T38" fmla="*/ 0 w 1847"/>
                <a:gd name="T39" fmla="*/ 4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4 h 168"/>
                <a:gd name="T62" fmla="*/ 0 w 1847"/>
                <a:gd name="T63" fmla="*/ 4 h 168"/>
                <a:gd name="T64" fmla="*/ 0 w 1847"/>
                <a:gd name="T65" fmla="*/ 4 h 168"/>
                <a:gd name="T66" fmla="*/ 0 w 1847"/>
                <a:gd name="T67" fmla="*/ 4 h 168"/>
                <a:gd name="T68" fmla="*/ 0 w 1847"/>
                <a:gd name="T69" fmla="*/ 4 h 168"/>
                <a:gd name="T70" fmla="*/ 0 w 1847"/>
                <a:gd name="T71" fmla="*/ 4 h 168"/>
                <a:gd name="T72" fmla="*/ 0 w 1847"/>
                <a:gd name="T73" fmla="*/ 4 h 168"/>
                <a:gd name="T74" fmla="*/ 0 w 1847"/>
                <a:gd name="T75" fmla="*/ 4 h 168"/>
                <a:gd name="T76" fmla="*/ 0 w 1847"/>
                <a:gd name="T77" fmla="*/ 4 h 168"/>
                <a:gd name="T78" fmla="*/ 0 w 1847"/>
                <a:gd name="T79" fmla="*/ 4 h 168"/>
                <a:gd name="T80" fmla="*/ 0 w 1847"/>
                <a:gd name="T81" fmla="*/ 4 h 168"/>
                <a:gd name="T82" fmla="*/ 0 w 1847"/>
                <a:gd name="T83" fmla="*/ 4 h 168"/>
                <a:gd name="T84" fmla="*/ 0 w 1847"/>
                <a:gd name="T85" fmla="*/ 4 h 168"/>
                <a:gd name="T86" fmla="*/ 0 w 1847"/>
                <a:gd name="T87" fmla="*/ 4 h 168"/>
                <a:gd name="T88" fmla="*/ 0 w 1847"/>
                <a:gd name="T89" fmla="*/ 4 h 168"/>
                <a:gd name="T90" fmla="*/ 0 w 1847"/>
                <a:gd name="T91" fmla="*/ 4 h 168"/>
                <a:gd name="T92" fmla="*/ 0 w 1847"/>
                <a:gd name="T93" fmla="*/ 4 h 168"/>
                <a:gd name="T94" fmla="*/ 0 w 1847"/>
                <a:gd name="T95" fmla="*/ 4 h 168"/>
                <a:gd name="T96" fmla="*/ 0 w 1847"/>
                <a:gd name="T97" fmla="*/ 4 h 168"/>
                <a:gd name="T98" fmla="*/ 0 w 1847"/>
                <a:gd name="T99" fmla="*/ 4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198" name="Rectangle 450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99" name="Rectangle 451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00" name="Rectangle 452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01" name="Rectangle 453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02" name="Rectangle 454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03" name="Rectangle 455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04" name="Rectangle 456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05" name="Rectangle 457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06" name="Rectangle 458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07" name="Rectangle 459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08" name="Rectangle 460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09" name="Rectangle 461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10" name="Rectangle 462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11" name="Rectangle 463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12" name="Rectangle 464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13" name="Rectangle 46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14" name="Rectangle 466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15" name="Rectangle 467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16" name="Rectangle 468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17" name="Rectangle 469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18" name="Rectangle 470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19" name="Rectangle 471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20" name="Rectangle 472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21" name="Rectangle 473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22" name="Rectangle 474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23" name="Rectangle 475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24" name="Rectangle 476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25" name="Rectangle 477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26" name="Rectangle 478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27" name="Rectangle 479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28" name="Rectangle 480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29" name="Rectangle 481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30" name="Rectangle 482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31" name="Freeform 483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232" name="Freeform 484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233" name="Freeform 485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234" name="Freeform 486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235" name="Freeform 487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236" name="Freeform 488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237" name="Freeform 489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238" name="Freeform 490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239" name="Freeform 491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 h 372"/>
                <a:gd name="T2" fmla="*/ 0 w 217"/>
                <a:gd name="T3" fmla="*/ 3 h 372"/>
                <a:gd name="T4" fmla="*/ 0 w 217"/>
                <a:gd name="T5" fmla="*/ 3 h 372"/>
                <a:gd name="T6" fmla="*/ 0 w 217"/>
                <a:gd name="T7" fmla="*/ 3 h 372"/>
                <a:gd name="T8" fmla="*/ 0 w 217"/>
                <a:gd name="T9" fmla="*/ 3 h 372"/>
                <a:gd name="T10" fmla="*/ 0 w 217"/>
                <a:gd name="T11" fmla="*/ 3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3 h 372"/>
                <a:gd name="T22" fmla="*/ 0 w 217"/>
                <a:gd name="T23" fmla="*/ 3 h 372"/>
                <a:gd name="T24" fmla="*/ 0 w 217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240" name="Freeform 492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241" name="Freeform 493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242" name="Freeform 494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243" name="Freeform 495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244" name="Freeform 496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245" name="Freeform 497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246" name="Freeform 498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247" name="Freeform 499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248" name="Freeform 500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249" name="Freeform 501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 h 372"/>
                <a:gd name="T2" fmla="*/ 0 w 215"/>
                <a:gd name="T3" fmla="*/ 3 h 372"/>
                <a:gd name="T4" fmla="*/ 0 w 215"/>
                <a:gd name="T5" fmla="*/ 3 h 372"/>
                <a:gd name="T6" fmla="*/ 0 w 215"/>
                <a:gd name="T7" fmla="*/ 3 h 372"/>
                <a:gd name="T8" fmla="*/ 0 w 215"/>
                <a:gd name="T9" fmla="*/ 3 h 372"/>
                <a:gd name="T10" fmla="*/ 0 w 215"/>
                <a:gd name="T11" fmla="*/ 3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3 h 372"/>
                <a:gd name="T22" fmla="*/ 0 w 215"/>
                <a:gd name="T23" fmla="*/ 3 h 372"/>
                <a:gd name="T24" fmla="*/ 0 w 215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250" name="Freeform 502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251" name="Rectangle 503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52" name="Rectangle 504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53" name="Rectangle 505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54" name="Rectangle 506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55" name="Rectangle 507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56" name="Rectangle 508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257" name="Freeform 509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19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19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</p:grpSp>
      <p:sp>
        <p:nvSpPr>
          <p:cNvPr id="112691" name="Прямоугольная выноска 264"/>
          <p:cNvSpPr>
            <a:spLocks noChangeArrowheads="1"/>
          </p:cNvSpPr>
          <p:nvPr/>
        </p:nvSpPr>
        <p:spPr bwMode="auto">
          <a:xfrm>
            <a:off x="3087688" y="6672263"/>
            <a:ext cx="1928812" cy="865187"/>
          </a:xfrm>
          <a:prstGeom prst="wedgeRectCallout">
            <a:avLst>
              <a:gd name="adj1" fmla="val 100125"/>
              <a:gd name="adj2" fmla="val -352204"/>
            </a:avLst>
          </a:prstGeom>
          <a:solidFill>
            <a:srgbClr val="9BBB59">
              <a:alpha val="50195"/>
            </a:srgbClr>
          </a:solidFill>
          <a:ln w="25400" algn="ctr">
            <a:solidFill>
              <a:srgbClr val="385D8A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 b="1" dirty="0" smtClean="0">
                <a:solidFill>
                  <a:srgbClr val="000000"/>
                </a:solidFill>
                <a:latin typeface="Times New Roman" pitchFamily="18" charset="0"/>
              </a:rPr>
              <a:t>МБОУСОШ </a:t>
            </a:r>
            <a:r>
              <a:rPr lang="ru-RU" altLang="ru-RU" sz="1000" b="1" dirty="0">
                <a:solidFill>
                  <a:srgbClr val="000000"/>
                </a:solidFill>
                <a:latin typeface="Times New Roman" pitchFamily="18" charset="0"/>
              </a:rPr>
              <a:t>№3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 b="1" dirty="0">
                <a:solidFill>
                  <a:srgbClr val="000000"/>
                </a:solidFill>
                <a:latin typeface="Times New Roman" pitchFamily="18" charset="0"/>
              </a:rPr>
              <a:t>ул. Свердлова 112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 b="1" dirty="0">
                <a:solidFill>
                  <a:srgbClr val="000000"/>
                </a:solidFill>
                <a:latin typeface="Times New Roman" pitchFamily="18" charset="0"/>
              </a:rPr>
              <a:t>(886391)5-00-32</a:t>
            </a:r>
            <a:r>
              <a:rPr lang="ru-RU" altLang="ru-RU" sz="1000" dirty="0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ru-RU" altLang="ru-RU" sz="1000" b="1" dirty="0">
                <a:solidFill>
                  <a:srgbClr val="000000"/>
                </a:solidFill>
                <a:latin typeface="Times New Roman" pitchFamily="18" charset="0"/>
              </a:rPr>
              <a:t>Гуртовая Марина Владимировна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 b="1" dirty="0">
                <a:solidFill>
                  <a:srgbClr val="000000"/>
                </a:solidFill>
                <a:latin typeface="Times New Roman" pitchFamily="18" charset="0"/>
              </a:rPr>
              <a:t>(886391) 5-07-95</a:t>
            </a:r>
            <a:r>
              <a:rPr lang="ru-RU" altLang="ru-RU" sz="1000" dirty="0">
                <a:solidFill>
                  <a:srgbClr val="000000"/>
                </a:solidFill>
                <a:latin typeface="Times New Roman" pitchFamily="18" charset="0"/>
              </a:rPr>
              <a:t> </a:t>
            </a:r>
          </a:p>
        </p:txBody>
      </p:sp>
      <p:sp>
        <p:nvSpPr>
          <p:cNvPr id="112692" name="Прямоугольная выноска 267"/>
          <p:cNvSpPr>
            <a:spLocks noChangeArrowheads="1"/>
          </p:cNvSpPr>
          <p:nvPr/>
        </p:nvSpPr>
        <p:spPr bwMode="auto">
          <a:xfrm>
            <a:off x="10217150" y="1631950"/>
            <a:ext cx="1928813" cy="792163"/>
          </a:xfrm>
          <a:prstGeom prst="wedgeRectCallout">
            <a:avLst>
              <a:gd name="adj1" fmla="val -177162"/>
              <a:gd name="adj2" fmla="val 151806"/>
            </a:avLst>
          </a:prstGeom>
          <a:solidFill>
            <a:srgbClr val="9BBB59">
              <a:alpha val="50195"/>
            </a:srgbClr>
          </a:solidFill>
          <a:ln w="25400" algn="ctr">
            <a:solidFill>
              <a:srgbClr val="385D8A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 b="1" dirty="0" smtClean="0">
                <a:solidFill>
                  <a:srgbClr val="000000"/>
                </a:solidFill>
                <a:latin typeface="Times New Roman" pitchFamily="18" charset="0"/>
              </a:rPr>
              <a:t>МБОУ </a:t>
            </a:r>
            <a:r>
              <a:rPr lang="ru-RU" altLang="ru-RU" sz="1000" b="1" dirty="0">
                <a:solidFill>
                  <a:srgbClr val="000000"/>
                </a:solidFill>
                <a:latin typeface="Times New Roman" pitchFamily="18" charset="0"/>
              </a:rPr>
              <a:t>Вечерняя общеобразовательная школа ул. Советская 50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 b="1" dirty="0">
                <a:solidFill>
                  <a:srgbClr val="000000"/>
                </a:solidFill>
                <a:latin typeface="Times New Roman" pitchFamily="18" charset="0"/>
              </a:rPr>
              <a:t>(886391)2-13-05</a:t>
            </a:r>
            <a:r>
              <a:rPr lang="ru-RU" altLang="ru-RU" sz="1000" dirty="0">
                <a:solidFill>
                  <a:srgbClr val="000000"/>
                </a:solidFill>
                <a:latin typeface="Times New Roman" pitchFamily="18" charset="0"/>
              </a:rPr>
              <a:t> </a:t>
            </a:r>
          </a:p>
        </p:txBody>
      </p:sp>
      <p:sp>
        <p:nvSpPr>
          <p:cNvPr id="112693" name="Прямоугольная выноска 264"/>
          <p:cNvSpPr>
            <a:spLocks noChangeArrowheads="1"/>
          </p:cNvSpPr>
          <p:nvPr/>
        </p:nvSpPr>
        <p:spPr bwMode="auto">
          <a:xfrm>
            <a:off x="7264400" y="6313488"/>
            <a:ext cx="1928813" cy="1296987"/>
          </a:xfrm>
          <a:prstGeom prst="wedgeRectCallout">
            <a:avLst>
              <a:gd name="adj1" fmla="val -25884"/>
              <a:gd name="adj2" fmla="val -115241"/>
            </a:avLst>
          </a:prstGeom>
          <a:solidFill>
            <a:srgbClr val="9BBB59">
              <a:alpha val="50195"/>
            </a:srgbClr>
          </a:solidFill>
          <a:ln w="25400" algn="ctr">
            <a:solidFill>
              <a:srgbClr val="385D8A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 b="1">
                <a:solidFill>
                  <a:srgbClr val="000000"/>
                </a:solidFill>
              </a:rPr>
              <a:t>Государственная общеобразовательная школа-интернат ул. К.Маркса 10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 b="1">
                <a:solidFill>
                  <a:srgbClr val="000000"/>
                </a:solidFill>
              </a:rPr>
              <a:t>(886391) 2-13-98 Семенова Галина Владимировна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 b="1">
                <a:solidFill>
                  <a:srgbClr val="000000"/>
                </a:solidFill>
              </a:rPr>
              <a:t>(886391) 2-42-54</a:t>
            </a:r>
            <a:r>
              <a:rPr lang="ru-RU" altLang="ru-RU" sz="1000">
                <a:solidFill>
                  <a:srgbClr val="000000"/>
                </a:solidFill>
              </a:rPr>
              <a:t> </a:t>
            </a:r>
          </a:p>
        </p:txBody>
      </p:sp>
      <p:grpSp>
        <p:nvGrpSpPr>
          <p:cNvPr id="15" name="Group 430"/>
          <p:cNvGrpSpPr>
            <a:grpSpLocks/>
          </p:cNvGrpSpPr>
          <p:nvPr/>
        </p:nvGrpSpPr>
        <p:grpSpPr bwMode="auto">
          <a:xfrm>
            <a:off x="7553325" y="5232400"/>
            <a:ext cx="360363" cy="257175"/>
            <a:chOff x="4727" y="2506"/>
            <a:chExt cx="706" cy="1172"/>
          </a:xfrm>
        </p:grpSpPr>
        <p:sp>
          <p:nvSpPr>
            <p:cNvPr id="113100" name="Freeform 431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4 h 135"/>
                <a:gd name="T2" fmla="*/ 0 w 139"/>
                <a:gd name="T3" fmla="*/ 4 h 135"/>
                <a:gd name="T4" fmla="*/ 0 w 139"/>
                <a:gd name="T5" fmla="*/ 4 h 135"/>
                <a:gd name="T6" fmla="*/ 0 w 139"/>
                <a:gd name="T7" fmla="*/ 4 h 135"/>
                <a:gd name="T8" fmla="*/ 0 w 139"/>
                <a:gd name="T9" fmla="*/ 4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4 h 135"/>
                <a:gd name="T16" fmla="*/ 0 w 139"/>
                <a:gd name="T17" fmla="*/ 4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101" name="Freeform 432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3 h 1278"/>
                <a:gd name="T2" fmla="*/ 0 w 1946"/>
                <a:gd name="T3" fmla="*/ 3 h 1278"/>
                <a:gd name="T4" fmla="*/ 0 w 1946"/>
                <a:gd name="T5" fmla="*/ 3 h 1278"/>
                <a:gd name="T6" fmla="*/ 0 w 1946"/>
                <a:gd name="T7" fmla="*/ 3 h 1278"/>
                <a:gd name="T8" fmla="*/ 0 w 1946"/>
                <a:gd name="T9" fmla="*/ 3 h 1278"/>
                <a:gd name="T10" fmla="*/ 0 w 1946"/>
                <a:gd name="T11" fmla="*/ 3 h 1278"/>
                <a:gd name="T12" fmla="*/ 0 w 1946"/>
                <a:gd name="T13" fmla="*/ 3 h 1278"/>
                <a:gd name="T14" fmla="*/ 0 w 1946"/>
                <a:gd name="T15" fmla="*/ 3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3 h 1278"/>
                <a:gd name="T60" fmla="*/ 0 w 1946"/>
                <a:gd name="T61" fmla="*/ 3 h 1278"/>
                <a:gd name="T62" fmla="*/ 0 w 1946"/>
                <a:gd name="T63" fmla="*/ 3 h 1278"/>
                <a:gd name="T64" fmla="*/ 0 w 1946"/>
                <a:gd name="T65" fmla="*/ 3 h 1278"/>
                <a:gd name="T66" fmla="*/ 0 w 1946"/>
                <a:gd name="T67" fmla="*/ 3 h 1278"/>
                <a:gd name="T68" fmla="*/ 0 w 1946"/>
                <a:gd name="T69" fmla="*/ 3 h 1278"/>
                <a:gd name="T70" fmla="*/ 0 w 1946"/>
                <a:gd name="T71" fmla="*/ 3 h 1278"/>
                <a:gd name="T72" fmla="*/ 0 w 1946"/>
                <a:gd name="T73" fmla="*/ 3 h 1278"/>
                <a:gd name="T74" fmla="*/ 0 w 1946"/>
                <a:gd name="T75" fmla="*/ 3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102" name="Rectangle 433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03" name="Rectangle 434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04" name="Rectangle 435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05" name="Rectangle 436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06" name="Rectangle 437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07" name="Rectangle 438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08" name="Rectangle 439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09" name="Rectangle 440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10" name="Rectangle 441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11" name="Rectangle 442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12" name="Rectangle 443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13" name="Rectangle 444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14" name="Rectangle 445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15" name="Rectangle 446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16" name="Rectangle 447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17" name="Freeform 448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3 h 102"/>
                <a:gd name="T2" fmla="*/ 0 w 440"/>
                <a:gd name="T3" fmla="*/ 3 h 102"/>
                <a:gd name="T4" fmla="*/ 0 w 440"/>
                <a:gd name="T5" fmla="*/ 3 h 102"/>
                <a:gd name="T6" fmla="*/ 0 w 440"/>
                <a:gd name="T7" fmla="*/ 3 h 102"/>
                <a:gd name="T8" fmla="*/ 0 w 440"/>
                <a:gd name="T9" fmla="*/ 3 h 102"/>
                <a:gd name="T10" fmla="*/ 0 w 440"/>
                <a:gd name="T11" fmla="*/ 3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3 h 102"/>
                <a:gd name="T56" fmla="*/ 0 w 440"/>
                <a:gd name="T57" fmla="*/ 3 h 102"/>
                <a:gd name="T58" fmla="*/ 0 w 440"/>
                <a:gd name="T59" fmla="*/ 3 h 102"/>
                <a:gd name="T60" fmla="*/ 0 w 440"/>
                <a:gd name="T61" fmla="*/ 3 h 102"/>
                <a:gd name="T62" fmla="*/ 0 w 440"/>
                <a:gd name="T63" fmla="*/ 3 h 102"/>
                <a:gd name="T64" fmla="*/ 0 w 440"/>
                <a:gd name="T65" fmla="*/ 3 h 102"/>
                <a:gd name="T66" fmla="*/ 0 w 440"/>
                <a:gd name="T67" fmla="*/ 3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118" name="Freeform 449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4 h 168"/>
                <a:gd name="T2" fmla="*/ 0 w 1847"/>
                <a:gd name="T3" fmla="*/ 4 h 168"/>
                <a:gd name="T4" fmla="*/ 0 w 1847"/>
                <a:gd name="T5" fmla="*/ 4 h 168"/>
                <a:gd name="T6" fmla="*/ 0 w 1847"/>
                <a:gd name="T7" fmla="*/ 4 h 168"/>
                <a:gd name="T8" fmla="*/ 0 w 1847"/>
                <a:gd name="T9" fmla="*/ 4 h 168"/>
                <a:gd name="T10" fmla="*/ 0 w 1847"/>
                <a:gd name="T11" fmla="*/ 4 h 168"/>
                <a:gd name="T12" fmla="*/ 0 w 1847"/>
                <a:gd name="T13" fmla="*/ 4 h 168"/>
                <a:gd name="T14" fmla="*/ 0 w 1847"/>
                <a:gd name="T15" fmla="*/ 4 h 168"/>
                <a:gd name="T16" fmla="*/ 0 w 1847"/>
                <a:gd name="T17" fmla="*/ 4 h 168"/>
                <a:gd name="T18" fmla="*/ 0 w 1847"/>
                <a:gd name="T19" fmla="*/ 4 h 168"/>
                <a:gd name="T20" fmla="*/ 0 w 1847"/>
                <a:gd name="T21" fmla="*/ 4 h 168"/>
                <a:gd name="T22" fmla="*/ 0 w 1847"/>
                <a:gd name="T23" fmla="*/ 4 h 168"/>
                <a:gd name="T24" fmla="*/ 0 w 1847"/>
                <a:gd name="T25" fmla="*/ 4 h 168"/>
                <a:gd name="T26" fmla="*/ 0 w 1847"/>
                <a:gd name="T27" fmla="*/ 4 h 168"/>
                <a:gd name="T28" fmla="*/ 0 w 1847"/>
                <a:gd name="T29" fmla="*/ 4 h 168"/>
                <a:gd name="T30" fmla="*/ 0 w 1847"/>
                <a:gd name="T31" fmla="*/ 4 h 168"/>
                <a:gd name="T32" fmla="*/ 0 w 1847"/>
                <a:gd name="T33" fmla="*/ 4 h 168"/>
                <a:gd name="T34" fmla="*/ 0 w 1847"/>
                <a:gd name="T35" fmla="*/ 4 h 168"/>
                <a:gd name="T36" fmla="*/ 0 w 1847"/>
                <a:gd name="T37" fmla="*/ 4 h 168"/>
                <a:gd name="T38" fmla="*/ 0 w 1847"/>
                <a:gd name="T39" fmla="*/ 4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4 h 168"/>
                <a:gd name="T62" fmla="*/ 0 w 1847"/>
                <a:gd name="T63" fmla="*/ 4 h 168"/>
                <a:gd name="T64" fmla="*/ 0 w 1847"/>
                <a:gd name="T65" fmla="*/ 4 h 168"/>
                <a:gd name="T66" fmla="*/ 0 w 1847"/>
                <a:gd name="T67" fmla="*/ 4 h 168"/>
                <a:gd name="T68" fmla="*/ 0 w 1847"/>
                <a:gd name="T69" fmla="*/ 4 h 168"/>
                <a:gd name="T70" fmla="*/ 0 w 1847"/>
                <a:gd name="T71" fmla="*/ 4 h 168"/>
                <a:gd name="T72" fmla="*/ 0 w 1847"/>
                <a:gd name="T73" fmla="*/ 4 h 168"/>
                <a:gd name="T74" fmla="*/ 0 w 1847"/>
                <a:gd name="T75" fmla="*/ 4 h 168"/>
                <a:gd name="T76" fmla="*/ 0 w 1847"/>
                <a:gd name="T77" fmla="*/ 4 h 168"/>
                <a:gd name="T78" fmla="*/ 0 w 1847"/>
                <a:gd name="T79" fmla="*/ 4 h 168"/>
                <a:gd name="T80" fmla="*/ 0 w 1847"/>
                <a:gd name="T81" fmla="*/ 4 h 168"/>
                <a:gd name="T82" fmla="*/ 0 w 1847"/>
                <a:gd name="T83" fmla="*/ 4 h 168"/>
                <a:gd name="T84" fmla="*/ 0 w 1847"/>
                <a:gd name="T85" fmla="*/ 4 h 168"/>
                <a:gd name="T86" fmla="*/ 0 w 1847"/>
                <a:gd name="T87" fmla="*/ 4 h 168"/>
                <a:gd name="T88" fmla="*/ 0 w 1847"/>
                <a:gd name="T89" fmla="*/ 4 h 168"/>
                <a:gd name="T90" fmla="*/ 0 w 1847"/>
                <a:gd name="T91" fmla="*/ 4 h 168"/>
                <a:gd name="T92" fmla="*/ 0 w 1847"/>
                <a:gd name="T93" fmla="*/ 4 h 168"/>
                <a:gd name="T94" fmla="*/ 0 w 1847"/>
                <a:gd name="T95" fmla="*/ 4 h 168"/>
                <a:gd name="T96" fmla="*/ 0 w 1847"/>
                <a:gd name="T97" fmla="*/ 4 h 168"/>
                <a:gd name="T98" fmla="*/ 0 w 1847"/>
                <a:gd name="T99" fmla="*/ 4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119" name="Rectangle 450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20" name="Rectangle 451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21" name="Rectangle 452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22" name="Rectangle 453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23" name="Rectangle 454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24" name="Rectangle 455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25" name="Rectangle 456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26" name="Rectangle 457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27" name="Rectangle 458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28" name="Rectangle 459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29" name="Rectangle 460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30" name="Rectangle 461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31" name="Rectangle 462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32" name="Rectangle 463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33" name="Rectangle 464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34" name="Rectangle 46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35" name="Rectangle 466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36" name="Rectangle 467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37" name="Rectangle 468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38" name="Rectangle 469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39" name="Rectangle 470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40" name="Rectangle 471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41" name="Rectangle 472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42" name="Rectangle 473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43" name="Rectangle 474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44" name="Rectangle 475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45" name="Rectangle 476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46" name="Rectangle 477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47" name="Rectangle 478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48" name="Rectangle 479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49" name="Rectangle 480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50" name="Rectangle 481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51" name="Rectangle 482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52" name="Freeform 483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153" name="Freeform 484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154" name="Freeform 485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155" name="Freeform 486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156" name="Freeform 487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157" name="Freeform 488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158" name="Freeform 489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159" name="Freeform 490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160" name="Freeform 491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 h 372"/>
                <a:gd name="T2" fmla="*/ 0 w 217"/>
                <a:gd name="T3" fmla="*/ 3 h 372"/>
                <a:gd name="T4" fmla="*/ 0 w 217"/>
                <a:gd name="T5" fmla="*/ 3 h 372"/>
                <a:gd name="T6" fmla="*/ 0 w 217"/>
                <a:gd name="T7" fmla="*/ 3 h 372"/>
                <a:gd name="T8" fmla="*/ 0 w 217"/>
                <a:gd name="T9" fmla="*/ 3 h 372"/>
                <a:gd name="T10" fmla="*/ 0 w 217"/>
                <a:gd name="T11" fmla="*/ 3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3 h 372"/>
                <a:gd name="T22" fmla="*/ 0 w 217"/>
                <a:gd name="T23" fmla="*/ 3 h 372"/>
                <a:gd name="T24" fmla="*/ 0 w 217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161" name="Freeform 492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162" name="Freeform 493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163" name="Freeform 494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164" name="Freeform 495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165" name="Freeform 496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166" name="Freeform 497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167" name="Freeform 498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168" name="Freeform 499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169" name="Freeform 500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170" name="Freeform 501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 h 372"/>
                <a:gd name="T2" fmla="*/ 0 w 215"/>
                <a:gd name="T3" fmla="*/ 3 h 372"/>
                <a:gd name="T4" fmla="*/ 0 w 215"/>
                <a:gd name="T5" fmla="*/ 3 h 372"/>
                <a:gd name="T6" fmla="*/ 0 w 215"/>
                <a:gd name="T7" fmla="*/ 3 h 372"/>
                <a:gd name="T8" fmla="*/ 0 w 215"/>
                <a:gd name="T9" fmla="*/ 3 h 372"/>
                <a:gd name="T10" fmla="*/ 0 w 215"/>
                <a:gd name="T11" fmla="*/ 3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3 h 372"/>
                <a:gd name="T22" fmla="*/ 0 w 215"/>
                <a:gd name="T23" fmla="*/ 3 h 372"/>
                <a:gd name="T24" fmla="*/ 0 w 215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171" name="Freeform 502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172" name="Rectangle 503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73" name="Rectangle 504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74" name="Rectangle 505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75" name="Rectangle 506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76" name="Rectangle 507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77" name="Rectangle 508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178" name="Freeform 509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19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19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</p:grpSp>
      <p:sp>
        <p:nvSpPr>
          <p:cNvPr id="112695" name="Прямоугольная выноска 267"/>
          <p:cNvSpPr>
            <a:spLocks noChangeArrowheads="1"/>
          </p:cNvSpPr>
          <p:nvPr/>
        </p:nvSpPr>
        <p:spPr bwMode="auto">
          <a:xfrm>
            <a:off x="10648950" y="3432175"/>
            <a:ext cx="1928813" cy="1000125"/>
          </a:xfrm>
          <a:prstGeom prst="wedgeRectCallout">
            <a:avLst>
              <a:gd name="adj1" fmla="val -185884"/>
              <a:gd name="adj2" fmla="val 99208"/>
            </a:avLst>
          </a:prstGeom>
          <a:solidFill>
            <a:srgbClr val="9BBB59">
              <a:alpha val="50195"/>
            </a:srgbClr>
          </a:solidFill>
          <a:ln w="25400" algn="ctr">
            <a:solidFill>
              <a:srgbClr val="385D8A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 b="1" dirty="0" smtClean="0">
                <a:solidFill>
                  <a:srgbClr val="000000"/>
                </a:solidFill>
                <a:latin typeface="Times New Roman" pitchFamily="18" charset="0"/>
              </a:rPr>
              <a:t>МБДОУ </a:t>
            </a:r>
            <a:r>
              <a:rPr lang="ru-RU" altLang="ru-RU" sz="1000" b="1" dirty="0">
                <a:solidFill>
                  <a:srgbClr val="000000"/>
                </a:solidFill>
                <a:latin typeface="Times New Roman" pitchFamily="18" charset="0"/>
              </a:rPr>
              <a:t>№2«Светлячок» ул. Советская 12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 b="1" dirty="0">
                <a:solidFill>
                  <a:srgbClr val="000000"/>
                </a:solidFill>
                <a:latin typeface="Times New Roman" pitchFamily="18" charset="0"/>
              </a:rPr>
              <a:t>(886391)2-73-02 Василенко Светлана Ивановна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 b="1" dirty="0">
                <a:solidFill>
                  <a:srgbClr val="000000"/>
                </a:solidFill>
                <a:latin typeface="Times New Roman" pitchFamily="18" charset="0"/>
              </a:rPr>
              <a:t>(886391) 2-73-02</a:t>
            </a:r>
            <a:r>
              <a:rPr lang="ru-RU" altLang="ru-RU" sz="1000" dirty="0">
                <a:solidFill>
                  <a:srgbClr val="000000"/>
                </a:solidFill>
                <a:latin typeface="Times New Roman" pitchFamily="18" charset="0"/>
              </a:rPr>
              <a:t> </a:t>
            </a:r>
          </a:p>
        </p:txBody>
      </p:sp>
      <p:grpSp>
        <p:nvGrpSpPr>
          <p:cNvPr id="16" name="Group 430"/>
          <p:cNvGrpSpPr>
            <a:grpSpLocks/>
          </p:cNvGrpSpPr>
          <p:nvPr/>
        </p:nvGrpSpPr>
        <p:grpSpPr bwMode="auto">
          <a:xfrm>
            <a:off x="7840663" y="4800600"/>
            <a:ext cx="360362" cy="257175"/>
            <a:chOff x="4727" y="2506"/>
            <a:chExt cx="706" cy="1172"/>
          </a:xfrm>
        </p:grpSpPr>
        <p:sp>
          <p:nvSpPr>
            <p:cNvPr id="113021" name="Freeform 431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4 h 135"/>
                <a:gd name="T2" fmla="*/ 0 w 139"/>
                <a:gd name="T3" fmla="*/ 4 h 135"/>
                <a:gd name="T4" fmla="*/ 0 w 139"/>
                <a:gd name="T5" fmla="*/ 4 h 135"/>
                <a:gd name="T6" fmla="*/ 0 w 139"/>
                <a:gd name="T7" fmla="*/ 4 h 135"/>
                <a:gd name="T8" fmla="*/ 0 w 139"/>
                <a:gd name="T9" fmla="*/ 4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4 h 135"/>
                <a:gd name="T16" fmla="*/ 0 w 139"/>
                <a:gd name="T17" fmla="*/ 4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022" name="Freeform 432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3 h 1278"/>
                <a:gd name="T2" fmla="*/ 0 w 1946"/>
                <a:gd name="T3" fmla="*/ 3 h 1278"/>
                <a:gd name="T4" fmla="*/ 0 w 1946"/>
                <a:gd name="T5" fmla="*/ 3 h 1278"/>
                <a:gd name="T6" fmla="*/ 0 w 1946"/>
                <a:gd name="T7" fmla="*/ 3 h 1278"/>
                <a:gd name="T8" fmla="*/ 0 w 1946"/>
                <a:gd name="T9" fmla="*/ 3 h 1278"/>
                <a:gd name="T10" fmla="*/ 0 w 1946"/>
                <a:gd name="T11" fmla="*/ 3 h 1278"/>
                <a:gd name="T12" fmla="*/ 0 w 1946"/>
                <a:gd name="T13" fmla="*/ 3 h 1278"/>
                <a:gd name="T14" fmla="*/ 0 w 1946"/>
                <a:gd name="T15" fmla="*/ 3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3 h 1278"/>
                <a:gd name="T60" fmla="*/ 0 w 1946"/>
                <a:gd name="T61" fmla="*/ 3 h 1278"/>
                <a:gd name="T62" fmla="*/ 0 w 1946"/>
                <a:gd name="T63" fmla="*/ 3 h 1278"/>
                <a:gd name="T64" fmla="*/ 0 w 1946"/>
                <a:gd name="T65" fmla="*/ 3 h 1278"/>
                <a:gd name="T66" fmla="*/ 0 w 1946"/>
                <a:gd name="T67" fmla="*/ 3 h 1278"/>
                <a:gd name="T68" fmla="*/ 0 w 1946"/>
                <a:gd name="T69" fmla="*/ 3 h 1278"/>
                <a:gd name="T70" fmla="*/ 0 w 1946"/>
                <a:gd name="T71" fmla="*/ 3 h 1278"/>
                <a:gd name="T72" fmla="*/ 0 w 1946"/>
                <a:gd name="T73" fmla="*/ 3 h 1278"/>
                <a:gd name="T74" fmla="*/ 0 w 1946"/>
                <a:gd name="T75" fmla="*/ 3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023" name="Rectangle 433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024" name="Rectangle 434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025" name="Rectangle 435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026" name="Rectangle 436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027" name="Rectangle 437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028" name="Rectangle 438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029" name="Rectangle 439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030" name="Rectangle 440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031" name="Rectangle 441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032" name="Rectangle 442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033" name="Rectangle 443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034" name="Rectangle 444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035" name="Rectangle 445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036" name="Rectangle 446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037" name="Rectangle 447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038" name="Freeform 448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3 h 102"/>
                <a:gd name="T2" fmla="*/ 0 w 440"/>
                <a:gd name="T3" fmla="*/ 3 h 102"/>
                <a:gd name="T4" fmla="*/ 0 w 440"/>
                <a:gd name="T5" fmla="*/ 3 h 102"/>
                <a:gd name="T6" fmla="*/ 0 w 440"/>
                <a:gd name="T7" fmla="*/ 3 h 102"/>
                <a:gd name="T8" fmla="*/ 0 w 440"/>
                <a:gd name="T9" fmla="*/ 3 h 102"/>
                <a:gd name="T10" fmla="*/ 0 w 440"/>
                <a:gd name="T11" fmla="*/ 3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3 h 102"/>
                <a:gd name="T56" fmla="*/ 0 w 440"/>
                <a:gd name="T57" fmla="*/ 3 h 102"/>
                <a:gd name="T58" fmla="*/ 0 w 440"/>
                <a:gd name="T59" fmla="*/ 3 h 102"/>
                <a:gd name="T60" fmla="*/ 0 w 440"/>
                <a:gd name="T61" fmla="*/ 3 h 102"/>
                <a:gd name="T62" fmla="*/ 0 w 440"/>
                <a:gd name="T63" fmla="*/ 3 h 102"/>
                <a:gd name="T64" fmla="*/ 0 w 440"/>
                <a:gd name="T65" fmla="*/ 3 h 102"/>
                <a:gd name="T66" fmla="*/ 0 w 440"/>
                <a:gd name="T67" fmla="*/ 3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039" name="Freeform 449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4 h 168"/>
                <a:gd name="T2" fmla="*/ 0 w 1847"/>
                <a:gd name="T3" fmla="*/ 4 h 168"/>
                <a:gd name="T4" fmla="*/ 0 w 1847"/>
                <a:gd name="T5" fmla="*/ 4 h 168"/>
                <a:gd name="T6" fmla="*/ 0 w 1847"/>
                <a:gd name="T7" fmla="*/ 4 h 168"/>
                <a:gd name="T8" fmla="*/ 0 w 1847"/>
                <a:gd name="T9" fmla="*/ 4 h 168"/>
                <a:gd name="T10" fmla="*/ 0 w 1847"/>
                <a:gd name="T11" fmla="*/ 4 h 168"/>
                <a:gd name="T12" fmla="*/ 0 w 1847"/>
                <a:gd name="T13" fmla="*/ 4 h 168"/>
                <a:gd name="T14" fmla="*/ 0 w 1847"/>
                <a:gd name="T15" fmla="*/ 4 h 168"/>
                <a:gd name="T16" fmla="*/ 0 w 1847"/>
                <a:gd name="T17" fmla="*/ 4 h 168"/>
                <a:gd name="T18" fmla="*/ 0 w 1847"/>
                <a:gd name="T19" fmla="*/ 4 h 168"/>
                <a:gd name="T20" fmla="*/ 0 w 1847"/>
                <a:gd name="T21" fmla="*/ 4 h 168"/>
                <a:gd name="T22" fmla="*/ 0 w 1847"/>
                <a:gd name="T23" fmla="*/ 4 h 168"/>
                <a:gd name="T24" fmla="*/ 0 w 1847"/>
                <a:gd name="T25" fmla="*/ 4 h 168"/>
                <a:gd name="T26" fmla="*/ 0 w 1847"/>
                <a:gd name="T27" fmla="*/ 4 h 168"/>
                <a:gd name="T28" fmla="*/ 0 w 1847"/>
                <a:gd name="T29" fmla="*/ 4 h 168"/>
                <a:gd name="T30" fmla="*/ 0 w 1847"/>
                <a:gd name="T31" fmla="*/ 4 h 168"/>
                <a:gd name="T32" fmla="*/ 0 w 1847"/>
                <a:gd name="T33" fmla="*/ 4 h 168"/>
                <a:gd name="T34" fmla="*/ 0 w 1847"/>
                <a:gd name="T35" fmla="*/ 4 h 168"/>
                <a:gd name="T36" fmla="*/ 0 w 1847"/>
                <a:gd name="T37" fmla="*/ 4 h 168"/>
                <a:gd name="T38" fmla="*/ 0 w 1847"/>
                <a:gd name="T39" fmla="*/ 4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4 h 168"/>
                <a:gd name="T62" fmla="*/ 0 w 1847"/>
                <a:gd name="T63" fmla="*/ 4 h 168"/>
                <a:gd name="T64" fmla="*/ 0 w 1847"/>
                <a:gd name="T65" fmla="*/ 4 h 168"/>
                <a:gd name="T66" fmla="*/ 0 w 1847"/>
                <a:gd name="T67" fmla="*/ 4 h 168"/>
                <a:gd name="T68" fmla="*/ 0 w 1847"/>
                <a:gd name="T69" fmla="*/ 4 h 168"/>
                <a:gd name="T70" fmla="*/ 0 w 1847"/>
                <a:gd name="T71" fmla="*/ 4 h 168"/>
                <a:gd name="T72" fmla="*/ 0 w 1847"/>
                <a:gd name="T73" fmla="*/ 4 h 168"/>
                <a:gd name="T74" fmla="*/ 0 w 1847"/>
                <a:gd name="T75" fmla="*/ 4 h 168"/>
                <a:gd name="T76" fmla="*/ 0 w 1847"/>
                <a:gd name="T77" fmla="*/ 4 h 168"/>
                <a:gd name="T78" fmla="*/ 0 w 1847"/>
                <a:gd name="T79" fmla="*/ 4 h 168"/>
                <a:gd name="T80" fmla="*/ 0 w 1847"/>
                <a:gd name="T81" fmla="*/ 4 h 168"/>
                <a:gd name="T82" fmla="*/ 0 w 1847"/>
                <a:gd name="T83" fmla="*/ 4 h 168"/>
                <a:gd name="T84" fmla="*/ 0 w 1847"/>
                <a:gd name="T85" fmla="*/ 4 h 168"/>
                <a:gd name="T86" fmla="*/ 0 w 1847"/>
                <a:gd name="T87" fmla="*/ 4 h 168"/>
                <a:gd name="T88" fmla="*/ 0 w 1847"/>
                <a:gd name="T89" fmla="*/ 4 h 168"/>
                <a:gd name="T90" fmla="*/ 0 w 1847"/>
                <a:gd name="T91" fmla="*/ 4 h 168"/>
                <a:gd name="T92" fmla="*/ 0 w 1847"/>
                <a:gd name="T93" fmla="*/ 4 h 168"/>
                <a:gd name="T94" fmla="*/ 0 w 1847"/>
                <a:gd name="T95" fmla="*/ 4 h 168"/>
                <a:gd name="T96" fmla="*/ 0 w 1847"/>
                <a:gd name="T97" fmla="*/ 4 h 168"/>
                <a:gd name="T98" fmla="*/ 0 w 1847"/>
                <a:gd name="T99" fmla="*/ 4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040" name="Rectangle 450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041" name="Rectangle 451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042" name="Rectangle 452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043" name="Rectangle 453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044" name="Rectangle 454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045" name="Rectangle 455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046" name="Rectangle 456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047" name="Rectangle 457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048" name="Rectangle 458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049" name="Rectangle 459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050" name="Rectangle 460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051" name="Rectangle 461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052" name="Rectangle 462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053" name="Rectangle 463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054" name="Rectangle 464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055" name="Rectangle 46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056" name="Rectangle 466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057" name="Rectangle 467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058" name="Rectangle 468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059" name="Rectangle 469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060" name="Rectangle 470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061" name="Rectangle 471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062" name="Rectangle 472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063" name="Rectangle 473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064" name="Rectangle 474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065" name="Rectangle 475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066" name="Rectangle 476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067" name="Rectangle 477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068" name="Rectangle 478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069" name="Rectangle 479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070" name="Rectangle 480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071" name="Rectangle 481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072" name="Rectangle 482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073" name="Freeform 483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074" name="Freeform 484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075" name="Freeform 485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076" name="Freeform 486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077" name="Freeform 487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078" name="Freeform 488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079" name="Freeform 489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080" name="Freeform 490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081" name="Freeform 491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 h 372"/>
                <a:gd name="T2" fmla="*/ 0 w 217"/>
                <a:gd name="T3" fmla="*/ 3 h 372"/>
                <a:gd name="T4" fmla="*/ 0 w 217"/>
                <a:gd name="T5" fmla="*/ 3 h 372"/>
                <a:gd name="T6" fmla="*/ 0 w 217"/>
                <a:gd name="T7" fmla="*/ 3 h 372"/>
                <a:gd name="T8" fmla="*/ 0 w 217"/>
                <a:gd name="T9" fmla="*/ 3 h 372"/>
                <a:gd name="T10" fmla="*/ 0 w 217"/>
                <a:gd name="T11" fmla="*/ 3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3 h 372"/>
                <a:gd name="T22" fmla="*/ 0 w 217"/>
                <a:gd name="T23" fmla="*/ 3 h 372"/>
                <a:gd name="T24" fmla="*/ 0 w 217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082" name="Freeform 492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083" name="Freeform 493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084" name="Freeform 494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085" name="Freeform 495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086" name="Freeform 496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087" name="Freeform 497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088" name="Freeform 498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089" name="Freeform 499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090" name="Freeform 500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091" name="Freeform 501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 h 372"/>
                <a:gd name="T2" fmla="*/ 0 w 215"/>
                <a:gd name="T3" fmla="*/ 3 h 372"/>
                <a:gd name="T4" fmla="*/ 0 w 215"/>
                <a:gd name="T5" fmla="*/ 3 h 372"/>
                <a:gd name="T6" fmla="*/ 0 w 215"/>
                <a:gd name="T7" fmla="*/ 3 h 372"/>
                <a:gd name="T8" fmla="*/ 0 w 215"/>
                <a:gd name="T9" fmla="*/ 3 h 372"/>
                <a:gd name="T10" fmla="*/ 0 w 215"/>
                <a:gd name="T11" fmla="*/ 3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3 h 372"/>
                <a:gd name="T22" fmla="*/ 0 w 215"/>
                <a:gd name="T23" fmla="*/ 3 h 372"/>
                <a:gd name="T24" fmla="*/ 0 w 215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092" name="Freeform 502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093" name="Rectangle 503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094" name="Rectangle 504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095" name="Rectangle 505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096" name="Rectangle 506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097" name="Rectangle 507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098" name="Rectangle 508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099" name="Freeform 509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19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19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</p:grpSp>
      <p:grpSp>
        <p:nvGrpSpPr>
          <p:cNvPr id="17" name="Group 430"/>
          <p:cNvGrpSpPr>
            <a:grpSpLocks/>
          </p:cNvGrpSpPr>
          <p:nvPr/>
        </p:nvGrpSpPr>
        <p:grpSpPr bwMode="auto">
          <a:xfrm>
            <a:off x="6905625" y="4513263"/>
            <a:ext cx="360363" cy="257175"/>
            <a:chOff x="4727" y="2506"/>
            <a:chExt cx="706" cy="1172"/>
          </a:xfrm>
        </p:grpSpPr>
        <p:sp>
          <p:nvSpPr>
            <p:cNvPr id="112942" name="Freeform 431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4 h 135"/>
                <a:gd name="T2" fmla="*/ 0 w 139"/>
                <a:gd name="T3" fmla="*/ 4 h 135"/>
                <a:gd name="T4" fmla="*/ 0 w 139"/>
                <a:gd name="T5" fmla="*/ 4 h 135"/>
                <a:gd name="T6" fmla="*/ 0 w 139"/>
                <a:gd name="T7" fmla="*/ 4 h 135"/>
                <a:gd name="T8" fmla="*/ 0 w 139"/>
                <a:gd name="T9" fmla="*/ 4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4 h 135"/>
                <a:gd name="T16" fmla="*/ 0 w 139"/>
                <a:gd name="T17" fmla="*/ 4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943" name="Freeform 432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3 h 1278"/>
                <a:gd name="T2" fmla="*/ 0 w 1946"/>
                <a:gd name="T3" fmla="*/ 3 h 1278"/>
                <a:gd name="T4" fmla="*/ 0 w 1946"/>
                <a:gd name="T5" fmla="*/ 3 h 1278"/>
                <a:gd name="T6" fmla="*/ 0 w 1946"/>
                <a:gd name="T7" fmla="*/ 3 h 1278"/>
                <a:gd name="T8" fmla="*/ 0 w 1946"/>
                <a:gd name="T9" fmla="*/ 3 h 1278"/>
                <a:gd name="T10" fmla="*/ 0 w 1946"/>
                <a:gd name="T11" fmla="*/ 3 h 1278"/>
                <a:gd name="T12" fmla="*/ 0 w 1946"/>
                <a:gd name="T13" fmla="*/ 3 h 1278"/>
                <a:gd name="T14" fmla="*/ 0 w 1946"/>
                <a:gd name="T15" fmla="*/ 3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3 h 1278"/>
                <a:gd name="T60" fmla="*/ 0 w 1946"/>
                <a:gd name="T61" fmla="*/ 3 h 1278"/>
                <a:gd name="T62" fmla="*/ 0 w 1946"/>
                <a:gd name="T63" fmla="*/ 3 h 1278"/>
                <a:gd name="T64" fmla="*/ 0 w 1946"/>
                <a:gd name="T65" fmla="*/ 3 h 1278"/>
                <a:gd name="T66" fmla="*/ 0 w 1946"/>
                <a:gd name="T67" fmla="*/ 3 h 1278"/>
                <a:gd name="T68" fmla="*/ 0 w 1946"/>
                <a:gd name="T69" fmla="*/ 3 h 1278"/>
                <a:gd name="T70" fmla="*/ 0 w 1946"/>
                <a:gd name="T71" fmla="*/ 3 h 1278"/>
                <a:gd name="T72" fmla="*/ 0 w 1946"/>
                <a:gd name="T73" fmla="*/ 3 h 1278"/>
                <a:gd name="T74" fmla="*/ 0 w 1946"/>
                <a:gd name="T75" fmla="*/ 3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944" name="Rectangle 433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45" name="Rectangle 434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46" name="Rectangle 435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47" name="Rectangle 436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48" name="Rectangle 437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49" name="Rectangle 438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50" name="Rectangle 439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51" name="Rectangle 440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52" name="Rectangle 441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53" name="Rectangle 442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54" name="Rectangle 443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55" name="Rectangle 444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56" name="Rectangle 445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57" name="Rectangle 446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58" name="Rectangle 447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59" name="Freeform 448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3 h 102"/>
                <a:gd name="T2" fmla="*/ 0 w 440"/>
                <a:gd name="T3" fmla="*/ 3 h 102"/>
                <a:gd name="T4" fmla="*/ 0 w 440"/>
                <a:gd name="T5" fmla="*/ 3 h 102"/>
                <a:gd name="T6" fmla="*/ 0 w 440"/>
                <a:gd name="T7" fmla="*/ 3 h 102"/>
                <a:gd name="T8" fmla="*/ 0 w 440"/>
                <a:gd name="T9" fmla="*/ 3 h 102"/>
                <a:gd name="T10" fmla="*/ 0 w 440"/>
                <a:gd name="T11" fmla="*/ 3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3 h 102"/>
                <a:gd name="T56" fmla="*/ 0 w 440"/>
                <a:gd name="T57" fmla="*/ 3 h 102"/>
                <a:gd name="T58" fmla="*/ 0 w 440"/>
                <a:gd name="T59" fmla="*/ 3 h 102"/>
                <a:gd name="T60" fmla="*/ 0 w 440"/>
                <a:gd name="T61" fmla="*/ 3 h 102"/>
                <a:gd name="T62" fmla="*/ 0 w 440"/>
                <a:gd name="T63" fmla="*/ 3 h 102"/>
                <a:gd name="T64" fmla="*/ 0 w 440"/>
                <a:gd name="T65" fmla="*/ 3 h 102"/>
                <a:gd name="T66" fmla="*/ 0 w 440"/>
                <a:gd name="T67" fmla="*/ 3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960" name="Freeform 449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4 h 168"/>
                <a:gd name="T2" fmla="*/ 0 w 1847"/>
                <a:gd name="T3" fmla="*/ 4 h 168"/>
                <a:gd name="T4" fmla="*/ 0 w 1847"/>
                <a:gd name="T5" fmla="*/ 4 h 168"/>
                <a:gd name="T6" fmla="*/ 0 w 1847"/>
                <a:gd name="T7" fmla="*/ 4 h 168"/>
                <a:gd name="T8" fmla="*/ 0 w 1847"/>
                <a:gd name="T9" fmla="*/ 4 h 168"/>
                <a:gd name="T10" fmla="*/ 0 w 1847"/>
                <a:gd name="T11" fmla="*/ 4 h 168"/>
                <a:gd name="T12" fmla="*/ 0 w 1847"/>
                <a:gd name="T13" fmla="*/ 4 h 168"/>
                <a:gd name="T14" fmla="*/ 0 w 1847"/>
                <a:gd name="T15" fmla="*/ 4 h 168"/>
                <a:gd name="T16" fmla="*/ 0 w 1847"/>
                <a:gd name="T17" fmla="*/ 4 h 168"/>
                <a:gd name="T18" fmla="*/ 0 w 1847"/>
                <a:gd name="T19" fmla="*/ 4 h 168"/>
                <a:gd name="T20" fmla="*/ 0 w 1847"/>
                <a:gd name="T21" fmla="*/ 4 h 168"/>
                <a:gd name="T22" fmla="*/ 0 w 1847"/>
                <a:gd name="T23" fmla="*/ 4 h 168"/>
                <a:gd name="T24" fmla="*/ 0 w 1847"/>
                <a:gd name="T25" fmla="*/ 4 h 168"/>
                <a:gd name="T26" fmla="*/ 0 w 1847"/>
                <a:gd name="T27" fmla="*/ 4 h 168"/>
                <a:gd name="T28" fmla="*/ 0 w 1847"/>
                <a:gd name="T29" fmla="*/ 4 h 168"/>
                <a:gd name="T30" fmla="*/ 0 w 1847"/>
                <a:gd name="T31" fmla="*/ 4 h 168"/>
                <a:gd name="T32" fmla="*/ 0 w 1847"/>
                <a:gd name="T33" fmla="*/ 4 h 168"/>
                <a:gd name="T34" fmla="*/ 0 w 1847"/>
                <a:gd name="T35" fmla="*/ 4 h 168"/>
                <a:gd name="T36" fmla="*/ 0 w 1847"/>
                <a:gd name="T37" fmla="*/ 4 h 168"/>
                <a:gd name="T38" fmla="*/ 0 w 1847"/>
                <a:gd name="T39" fmla="*/ 4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4 h 168"/>
                <a:gd name="T62" fmla="*/ 0 w 1847"/>
                <a:gd name="T63" fmla="*/ 4 h 168"/>
                <a:gd name="T64" fmla="*/ 0 w 1847"/>
                <a:gd name="T65" fmla="*/ 4 h 168"/>
                <a:gd name="T66" fmla="*/ 0 w 1847"/>
                <a:gd name="T67" fmla="*/ 4 h 168"/>
                <a:gd name="T68" fmla="*/ 0 w 1847"/>
                <a:gd name="T69" fmla="*/ 4 h 168"/>
                <a:gd name="T70" fmla="*/ 0 w 1847"/>
                <a:gd name="T71" fmla="*/ 4 h 168"/>
                <a:gd name="T72" fmla="*/ 0 w 1847"/>
                <a:gd name="T73" fmla="*/ 4 h 168"/>
                <a:gd name="T74" fmla="*/ 0 w 1847"/>
                <a:gd name="T75" fmla="*/ 4 h 168"/>
                <a:gd name="T76" fmla="*/ 0 w 1847"/>
                <a:gd name="T77" fmla="*/ 4 h 168"/>
                <a:gd name="T78" fmla="*/ 0 w 1847"/>
                <a:gd name="T79" fmla="*/ 4 h 168"/>
                <a:gd name="T80" fmla="*/ 0 w 1847"/>
                <a:gd name="T81" fmla="*/ 4 h 168"/>
                <a:gd name="T82" fmla="*/ 0 w 1847"/>
                <a:gd name="T83" fmla="*/ 4 h 168"/>
                <a:gd name="T84" fmla="*/ 0 w 1847"/>
                <a:gd name="T85" fmla="*/ 4 h 168"/>
                <a:gd name="T86" fmla="*/ 0 w 1847"/>
                <a:gd name="T87" fmla="*/ 4 h 168"/>
                <a:gd name="T88" fmla="*/ 0 w 1847"/>
                <a:gd name="T89" fmla="*/ 4 h 168"/>
                <a:gd name="T90" fmla="*/ 0 w 1847"/>
                <a:gd name="T91" fmla="*/ 4 h 168"/>
                <a:gd name="T92" fmla="*/ 0 w 1847"/>
                <a:gd name="T93" fmla="*/ 4 h 168"/>
                <a:gd name="T94" fmla="*/ 0 w 1847"/>
                <a:gd name="T95" fmla="*/ 4 h 168"/>
                <a:gd name="T96" fmla="*/ 0 w 1847"/>
                <a:gd name="T97" fmla="*/ 4 h 168"/>
                <a:gd name="T98" fmla="*/ 0 w 1847"/>
                <a:gd name="T99" fmla="*/ 4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961" name="Rectangle 450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62" name="Rectangle 451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63" name="Rectangle 452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64" name="Rectangle 453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65" name="Rectangle 454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66" name="Rectangle 455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67" name="Rectangle 456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68" name="Rectangle 457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69" name="Rectangle 458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70" name="Rectangle 459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71" name="Rectangle 460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72" name="Rectangle 461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73" name="Rectangle 462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74" name="Rectangle 463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75" name="Rectangle 464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76" name="Rectangle 46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77" name="Rectangle 466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78" name="Rectangle 467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79" name="Rectangle 468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80" name="Rectangle 469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81" name="Rectangle 470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82" name="Rectangle 471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83" name="Rectangle 472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84" name="Rectangle 473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85" name="Rectangle 474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86" name="Rectangle 475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87" name="Rectangle 476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88" name="Rectangle 477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89" name="Rectangle 478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90" name="Rectangle 479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91" name="Rectangle 480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92" name="Rectangle 481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93" name="Rectangle 482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94" name="Freeform 483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995" name="Freeform 484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996" name="Freeform 485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997" name="Freeform 486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998" name="Freeform 487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999" name="Freeform 488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000" name="Freeform 489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001" name="Freeform 490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002" name="Freeform 491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 h 372"/>
                <a:gd name="T2" fmla="*/ 0 w 217"/>
                <a:gd name="T3" fmla="*/ 3 h 372"/>
                <a:gd name="T4" fmla="*/ 0 w 217"/>
                <a:gd name="T5" fmla="*/ 3 h 372"/>
                <a:gd name="T6" fmla="*/ 0 w 217"/>
                <a:gd name="T7" fmla="*/ 3 h 372"/>
                <a:gd name="T8" fmla="*/ 0 w 217"/>
                <a:gd name="T9" fmla="*/ 3 h 372"/>
                <a:gd name="T10" fmla="*/ 0 w 217"/>
                <a:gd name="T11" fmla="*/ 3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3 h 372"/>
                <a:gd name="T22" fmla="*/ 0 w 217"/>
                <a:gd name="T23" fmla="*/ 3 h 372"/>
                <a:gd name="T24" fmla="*/ 0 w 217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003" name="Freeform 492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004" name="Freeform 493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005" name="Freeform 494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006" name="Freeform 495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007" name="Freeform 496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008" name="Freeform 497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009" name="Freeform 498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010" name="Freeform 499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011" name="Freeform 500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012" name="Freeform 501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 h 372"/>
                <a:gd name="T2" fmla="*/ 0 w 215"/>
                <a:gd name="T3" fmla="*/ 3 h 372"/>
                <a:gd name="T4" fmla="*/ 0 w 215"/>
                <a:gd name="T5" fmla="*/ 3 h 372"/>
                <a:gd name="T6" fmla="*/ 0 w 215"/>
                <a:gd name="T7" fmla="*/ 3 h 372"/>
                <a:gd name="T8" fmla="*/ 0 w 215"/>
                <a:gd name="T9" fmla="*/ 3 h 372"/>
                <a:gd name="T10" fmla="*/ 0 w 215"/>
                <a:gd name="T11" fmla="*/ 3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3 h 372"/>
                <a:gd name="T22" fmla="*/ 0 w 215"/>
                <a:gd name="T23" fmla="*/ 3 h 372"/>
                <a:gd name="T24" fmla="*/ 0 w 215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013" name="Freeform 502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3014" name="Rectangle 503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015" name="Rectangle 504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016" name="Rectangle 505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017" name="Rectangle 506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018" name="Rectangle 507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019" name="Rectangle 508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3020" name="Freeform 509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19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19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</p:grpSp>
      <p:sp>
        <p:nvSpPr>
          <p:cNvPr id="112698" name="Прямоугольная выноска 264"/>
          <p:cNvSpPr>
            <a:spLocks noChangeArrowheads="1"/>
          </p:cNvSpPr>
          <p:nvPr/>
        </p:nvSpPr>
        <p:spPr bwMode="auto">
          <a:xfrm>
            <a:off x="4816475" y="6169025"/>
            <a:ext cx="1928813" cy="935038"/>
          </a:xfrm>
          <a:prstGeom prst="wedgeRectCallout">
            <a:avLst>
              <a:gd name="adj1" fmla="val 63662"/>
              <a:gd name="adj2" fmla="val -209764"/>
            </a:avLst>
          </a:prstGeom>
          <a:solidFill>
            <a:srgbClr val="9BBB59">
              <a:alpha val="50195"/>
            </a:srgbClr>
          </a:solidFill>
          <a:ln w="25400" algn="ctr">
            <a:solidFill>
              <a:srgbClr val="385D8A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 b="1" dirty="0" smtClean="0">
                <a:solidFill>
                  <a:srgbClr val="000000"/>
                </a:solidFill>
                <a:latin typeface="Times New Roman" pitchFamily="18" charset="0"/>
              </a:rPr>
              <a:t>МБДОУ </a:t>
            </a:r>
            <a:r>
              <a:rPr lang="ru-RU" altLang="ru-RU" sz="1000" b="1" dirty="0">
                <a:solidFill>
                  <a:srgbClr val="000000"/>
                </a:solidFill>
                <a:latin typeface="Times New Roman" pitchFamily="18" charset="0"/>
              </a:rPr>
              <a:t>№24«Ивушка» Ул. Ленина53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 b="1" dirty="0">
                <a:solidFill>
                  <a:srgbClr val="000000"/>
                </a:solidFill>
                <a:latin typeface="Times New Roman" pitchFamily="18" charset="0"/>
              </a:rPr>
              <a:t>(886391) 2-44-36 И.О. Иванина Наталья Владимировна</a:t>
            </a:r>
            <a:r>
              <a:rPr lang="ru-RU" altLang="ru-RU" sz="1000" dirty="0">
                <a:solidFill>
                  <a:srgbClr val="000000"/>
                </a:solidFill>
                <a:latin typeface="Times New Roman" pitchFamily="18" charset="0"/>
              </a:rPr>
              <a:t> </a:t>
            </a:r>
          </a:p>
        </p:txBody>
      </p:sp>
      <p:sp>
        <p:nvSpPr>
          <p:cNvPr id="112699" name="Прямоугольная выноска 264"/>
          <p:cNvSpPr>
            <a:spLocks noChangeArrowheads="1"/>
          </p:cNvSpPr>
          <p:nvPr/>
        </p:nvSpPr>
        <p:spPr bwMode="auto">
          <a:xfrm>
            <a:off x="5321300" y="1631950"/>
            <a:ext cx="1928813" cy="935038"/>
          </a:xfrm>
          <a:prstGeom prst="wedgeRectCallout">
            <a:avLst>
              <a:gd name="adj1" fmla="val 37491"/>
              <a:gd name="adj2" fmla="val 213838"/>
            </a:avLst>
          </a:prstGeom>
          <a:solidFill>
            <a:srgbClr val="9BBB59">
              <a:alpha val="50195"/>
            </a:srgbClr>
          </a:solidFill>
          <a:ln w="25400" algn="ctr">
            <a:solidFill>
              <a:srgbClr val="385D8A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 b="1" dirty="0" smtClean="0">
                <a:solidFill>
                  <a:srgbClr val="000000"/>
                </a:solidFill>
                <a:latin typeface="Times New Roman" pitchFamily="18" charset="0"/>
              </a:rPr>
              <a:t>МБДОУ </a:t>
            </a:r>
            <a:r>
              <a:rPr lang="ru-RU" altLang="ru-RU" sz="1000" b="1" dirty="0">
                <a:solidFill>
                  <a:srgbClr val="000000"/>
                </a:solidFill>
                <a:latin typeface="Times New Roman" pitchFamily="18" charset="0"/>
              </a:rPr>
              <a:t>№5«Радость» пер. Школьный 4(886391) 2-21-38 Ерофеева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 b="1" dirty="0">
                <a:solidFill>
                  <a:srgbClr val="000000"/>
                </a:solidFill>
                <a:latin typeface="Times New Roman" pitchFamily="18" charset="0"/>
              </a:rPr>
              <a:t>Лариса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 b="1" dirty="0">
                <a:solidFill>
                  <a:srgbClr val="000000"/>
                </a:solidFill>
                <a:latin typeface="Times New Roman" pitchFamily="18" charset="0"/>
              </a:rPr>
              <a:t>Ивановна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 b="1" dirty="0">
                <a:solidFill>
                  <a:srgbClr val="000000"/>
                </a:solidFill>
                <a:latin typeface="Times New Roman" pitchFamily="18" charset="0"/>
              </a:rPr>
              <a:t>(886391) 2-21-38</a:t>
            </a:r>
            <a:r>
              <a:rPr lang="ru-RU" altLang="ru-RU" sz="1000" dirty="0">
                <a:solidFill>
                  <a:srgbClr val="000000"/>
                </a:solidFill>
                <a:latin typeface="Times New Roman" pitchFamily="18" charset="0"/>
              </a:rPr>
              <a:t> </a:t>
            </a:r>
          </a:p>
        </p:txBody>
      </p:sp>
      <p:grpSp>
        <p:nvGrpSpPr>
          <p:cNvPr id="18" name="Group 430"/>
          <p:cNvGrpSpPr>
            <a:grpSpLocks/>
          </p:cNvGrpSpPr>
          <p:nvPr/>
        </p:nvGrpSpPr>
        <p:grpSpPr bwMode="auto">
          <a:xfrm>
            <a:off x="6832600" y="4079875"/>
            <a:ext cx="360363" cy="257175"/>
            <a:chOff x="4727" y="2506"/>
            <a:chExt cx="706" cy="1172"/>
          </a:xfrm>
        </p:grpSpPr>
        <p:sp>
          <p:nvSpPr>
            <p:cNvPr id="112863" name="Freeform 431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4 h 135"/>
                <a:gd name="T2" fmla="*/ 0 w 139"/>
                <a:gd name="T3" fmla="*/ 4 h 135"/>
                <a:gd name="T4" fmla="*/ 0 w 139"/>
                <a:gd name="T5" fmla="*/ 4 h 135"/>
                <a:gd name="T6" fmla="*/ 0 w 139"/>
                <a:gd name="T7" fmla="*/ 4 h 135"/>
                <a:gd name="T8" fmla="*/ 0 w 139"/>
                <a:gd name="T9" fmla="*/ 4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4 h 135"/>
                <a:gd name="T16" fmla="*/ 0 w 139"/>
                <a:gd name="T17" fmla="*/ 4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864" name="Freeform 432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3 h 1278"/>
                <a:gd name="T2" fmla="*/ 0 w 1946"/>
                <a:gd name="T3" fmla="*/ 3 h 1278"/>
                <a:gd name="T4" fmla="*/ 0 w 1946"/>
                <a:gd name="T5" fmla="*/ 3 h 1278"/>
                <a:gd name="T6" fmla="*/ 0 w 1946"/>
                <a:gd name="T7" fmla="*/ 3 h 1278"/>
                <a:gd name="T8" fmla="*/ 0 w 1946"/>
                <a:gd name="T9" fmla="*/ 3 h 1278"/>
                <a:gd name="T10" fmla="*/ 0 w 1946"/>
                <a:gd name="T11" fmla="*/ 3 h 1278"/>
                <a:gd name="T12" fmla="*/ 0 w 1946"/>
                <a:gd name="T13" fmla="*/ 3 h 1278"/>
                <a:gd name="T14" fmla="*/ 0 w 1946"/>
                <a:gd name="T15" fmla="*/ 3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3 h 1278"/>
                <a:gd name="T60" fmla="*/ 0 w 1946"/>
                <a:gd name="T61" fmla="*/ 3 h 1278"/>
                <a:gd name="T62" fmla="*/ 0 w 1946"/>
                <a:gd name="T63" fmla="*/ 3 h 1278"/>
                <a:gd name="T64" fmla="*/ 0 w 1946"/>
                <a:gd name="T65" fmla="*/ 3 h 1278"/>
                <a:gd name="T66" fmla="*/ 0 w 1946"/>
                <a:gd name="T67" fmla="*/ 3 h 1278"/>
                <a:gd name="T68" fmla="*/ 0 w 1946"/>
                <a:gd name="T69" fmla="*/ 3 h 1278"/>
                <a:gd name="T70" fmla="*/ 0 w 1946"/>
                <a:gd name="T71" fmla="*/ 3 h 1278"/>
                <a:gd name="T72" fmla="*/ 0 w 1946"/>
                <a:gd name="T73" fmla="*/ 3 h 1278"/>
                <a:gd name="T74" fmla="*/ 0 w 1946"/>
                <a:gd name="T75" fmla="*/ 3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865" name="Rectangle 433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66" name="Rectangle 434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67" name="Rectangle 435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68" name="Rectangle 436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69" name="Rectangle 437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70" name="Rectangle 438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71" name="Rectangle 439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72" name="Rectangle 440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73" name="Rectangle 441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74" name="Rectangle 442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75" name="Rectangle 443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76" name="Rectangle 444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77" name="Rectangle 445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78" name="Rectangle 446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79" name="Rectangle 447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80" name="Freeform 448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3 h 102"/>
                <a:gd name="T2" fmla="*/ 0 w 440"/>
                <a:gd name="T3" fmla="*/ 3 h 102"/>
                <a:gd name="T4" fmla="*/ 0 w 440"/>
                <a:gd name="T5" fmla="*/ 3 h 102"/>
                <a:gd name="T6" fmla="*/ 0 w 440"/>
                <a:gd name="T7" fmla="*/ 3 h 102"/>
                <a:gd name="T8" fmla="*/ 0 w 440"/>
                <a:gd name="T9" fmla="*/ 3 h 102"/>
                <a:gd name="T10" fmla="*/ 0 w 440"/>
                <a:gd name="T11" fmla="*/ 3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3 h 102"/>
                <a:gd name="T56" fmla="*/ 0 w 440"/>
                <a:gd name="T57" fmla="*/ 3 h 102"/>
                <a:gd name="T58" fmla="*/ 0 w 440"/>
                <a:gd name="T59" fmla="*/ 3 h 102"/>
                <a:gd name="T60" fmla="*/ 0 w 440"/>
                <a:gd name="T61" fmla="*/ 3 h 102"/>
                <a:gd name="T62" fmla="*/ 0 w 440"/>
                <a:gd name="T63" fmla="*/ 3 h 102"/>
                <a:gd name="T64" fmla="*/ 0 w 440"/>
                <a:gd name="T65" fmla="*/ 3 h 102"/>
                <a:gd name="T66" fmla="*/ 0 w 440"/>
                <a:gd name="T67" fmla="*/ 3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881" name="Freeform 449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4 h 168"/>
                <a:gd name="T2" fmla="*/ 0 w 1847"/>
                <a:gd name="T3" fmla="*/ 4 h 168"/>
                <a:gd name="T4" fmla="*/ 0 w 1847"/>
                <a:gd name="T5" fmla="*/ 4 h 168"/>
                <a:gd name="T6" fmla="*/ 0 w 1847"/>
                <a:gd name="T7" fmla="*/ 4 h 168"/>
                <a:gd name="T8" fmla="*/ 0 w 1847"/>
                <a:gd name="T9" fmla="*/ 4 h 168"/>
                <a:gd name="T10" fmla="*/ 0 w 1847"/>
                <a:gd name="T11" fmla="*/ 4 h 168"/>
                <a:gd name="T12" fmla="*/ 0 w 1847"/>
                <a:gd name="T13" fmla="*/ 4 h 168"/>
                <a:gd name="T14" fmla="*/ 0 w 1847"/>
                <a:gd name="T15" fmla="*/ 4 h 168"/>
                <a:gd name="T16" fmla="*/ 0 w 1847"/>
                <a:gd name="T17" fmla="*/ 4 h 168"/>
                <a:gd name="T18" fmla="*/ 0 w 1847"/>
                <a:gd name="T19" fmla="*/ 4 h 168"/>
                <a:gd name="T20" fmla="*/ 0 w 1847"/>
                <a:gd name="T21" fmla="*/ 4 h 168"/>
                <a:gd name="T22" fmla="*/ 0 w 1847"/>
                <a:gd name="T23" fmla="*/ 4 h 168"/>
                <a:gd name="T24" fmla="*/ 0 w 1847"/>
                <a:gd name="T25" fmla="*/ 4 h 168"/>
                <a:gd name="T26" fmla="*/ 0 w 1847"/>
                <a:gd name="T27" fmla="*/ 4 h 168"/>
                <a:gd name="T28" fmla="*/ 0 w 1847"/>
                <a:gd name="T29" fmla="*/ 4 h 168"/>
                <a:gd name="T30" fmla="*/ 0 w 1847"/>
                <a:gd name="T31" fmla="*/ 4 h 168"/>
                <a:gd name="T32" fmla="*/ 0 w 1847"/>
                <a:gd name="T33" fmla="*/ 4 h 168"/>
                <a:gd name="T34" fmla="*/ 0 w 1847"/>
                <a:gd name="T35" fmla="*/ 4 h 168"/>
                <a:gd name="T36" fmla="*/ 0 w 1847"/>
                <a:gd name="T37" fmla="*/ 4 h 168"/>
                <a:gd name="T38" fmla="*/ 0 w 1847"/>
                <a:gd name="T39" fmla="*/ 4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4 h 168"/>
                <a:gd name="T62" fmla="*/ 0 w 1847"/>
                <a:gd name="T63" fmla="*/ 4 h 168"/>
                <a:gd name="T64" fmla="*/ 0 w 1847"/>
                <a:gd name="T65" fmla="*/ 4 h 168"/>
                <a:gd name="T66" fmla="*/ 0 w 1847"/>
                <a:gd name="T67" fmla="*/ 4 h 168"/>
                <a:gd name="T68" fmla="*/ 0 w 1847"/>
                <a:gd name="T69" fmla="*/ 4 h 168"/>
                <a:gd name="T70" fmla="*/ 0 w 1847"/>
                <a:gd name="T71" fmla="*/ 4 h 168"/>
                <a:gd name="T72" fmla="*/ 0 w 1847"/>
                <a:gd name="T73" fmla="*/ 4 h 168"/>
                <a:gd name="T74" fmla="*/ 0 w 1847"/>
                <a:gd name="T75" fmla="*/ 4 h 168"/>
                <a:gd name="T76" fmla="*/ 0 w 1847"/>
                <a:gd name="T77" fmla="*/ 4 h 168"/>
                <a:gd name="T78" fmla="*/ 0 w 1847"/>
                <a:gd name="T79" fmla="*/ 4 h 168"/>
                <a:gd name="T80" fmla="*/ 0 w 1847"/>
                <a:gd name="T81" fmla="*/ 4 h 168"/>
                <a:gd name="T82" fmla="*/ 0 w 1847"/>
                <a:gd name="T83" fmla="*/ 4 h 168"/>
                <a:gd name="T84" fmla="*/ 0 w 1847"/>
                <a:gd name="T85" fmla="*/ 4 h 168"/>
                <a:gd name="T86" fmla="*/ 0 w 1847"/>
                <a:gd name="T87" fmla="*/ 4 h 168"/>
                <a:gd name="T88" fmla="*/ 0 w 1847"/>
                <a:gd name="T89" fmla="*/ 4 h 168"/>
                <a:gd name="T90" fmla="*/ 0 w 1847"/>
                <a:gd name="T91" fmla="*/ 4 h 168"/>
                <a:gd name="T92" fmla="*/ 0 w 1847"/>
                <a:gd name="T93" fmla="*/ 4 h 168"/>
                <a:gd name="T94" fmla="*/ 0 w 1847"/>
                <a:gd name="T95" fmla="*/ 4 h 168"/>
                <a:gd name="T96" fmla="*/ 0 w 1847"/>
                <a:gd name="T97" fmla="*/ 4 h 168"/>
                <a:gd name="T98" fmla="*/ 0 w 1847"/>
                <a:gd name="T99" fmla="*/ 4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882" name="Rectangle 450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83" name="Rectangle 451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84" name="Rectangle 452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85" name="Rectangle 453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86" name="Rectangle 454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87" name="Rectangle 455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88" name="Rectangle 456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89" name="Rectangle 457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90" name="Rectangle 458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91" name="Rectangle 459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92" name="Rectangle 460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93" name="Rectangle 461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94" name="Rectangle 462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95" name="Rectangle 463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96" name="Rectangle 464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97" name="Rectangle 46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98" name="Rectangle 466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99" name="Rectangle 467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00" name="Rectangle 468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01" name="Rectangle 469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02" name="Rectangle 470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03" name="Rectangle 471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04" name="Rectangle 472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05" name="Rectangle 473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06" name="Rectangle 474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07" name="Rectangle 475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08" name="Rectangle 476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09" name="Rectangle 477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10" name="Rectangle 478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11" name="Rectangle 479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12" name="Rectangle 480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13" name="Rectangle 481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14" name="Rectangle 482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15" name="Freeform 483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916" name="Freeform 484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917" name="Freeform 485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918" name="Freeform 486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919" name="Freeform 487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920" name="Freeform 488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921" name="Freeform 489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922" name="Freeform 490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923" name="Freeform 491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 h 372"/>
                <a:gd name="T2" fmla="*/ 0 w 217"/>
                <a:gd name="T3" fmla="*/ 3 h 372"/>
                <a:gd name="T4" fmla="*/ 0 w 217"/>
                <a:gd name="T5" fmla="*/ 3 h 372"/>
                <a:gd name="T6" fmla="*/ 0 w 217"/>
                <a:gd name="T7" fmla="*/ 3 h 372"/>
                <a:gd name="T8" fmla="*/ 0 w 217"/>
                <a:gd name="T9" fmla="*/ 3 h 372"/>
                <a:gd name="T10" fmla="*/ 0 w 217"/>
                <a:gd name="T11" fmla="*/ 3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3 h 372"/>
                <a:gd name="T22" fmla="*/ 0 w 217"/>
                <a:gd name="T23" fmla="*/ 3 h 372"/>
                <a:gd name="T24" fmla="*/ 0 w 217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924" name="Freeform 492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925" name="Freeform 493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926" name="Freeform 494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927" name="Freeform 495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928" name="Freeform 496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929" name="Freeform 497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930" name="Freeform 498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931" name="Freeform 499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932" name="Freeform 500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933" name="Freeform 501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 h 372"/>
                <a:gd name="T2" fmla="*/ 0 w 215"/>
                <a:gd name="T3" fmla="*/ 3 h 372"/>
                <a:gd name="T4" fmla="*/ 0 w 215"/>
                <a:gd name="T5" fmla="*/ 3 h 372"/>
                <a:gd name="T6" fmla="*/ 0 w 215"/>
                <a:gd name="T7" fmla="*/ 3 h 372"/>
                <a:gd name="T8" fmla="*/ 0 w 215"/>
                <a:gd name="T9" fmla="*/ 3 h 372"/>
                <a:gd name="T10" fmla="*/ 0 w 215"/>
                <a:gd name="T11" fmla="*/ 3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3 h 372"/>
                <a:gd name="T22" fmla="*/ 0 w 215"/>
                <a:gd name="T23" fmla="*/ 3 h 372"/>
                <a:gd name="T24" fmla="*/ 0 w 215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934" name="Freeform 502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935" name="Rectangle 503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36" name="Rectangle 504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37" name="Rectangle 505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38" name="Rectangle 506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39" name="Rectangle 507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40" name="Rectangle 508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941" name="Freeform 509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19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19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</p:grpSp>
      <p:grpSp>
        <p:nvGrpSpPr>
          <p:cNvPr id="19" name="Group 430"/>
          <p:cNvGrpSpPr>
            <a:grpSpLocks/>
          </p:cNvGrpSpPr>
          <p:nvPr/>
        </p:nvGrpSpPr>
        <p:grpSpPr bwMode="auto">
          <a:xfrm>
            <a:off x="6616700" y="5521325"/>
            <a:ext cx="360363" cy="257175"/>
            <a:chOff x="4727" y="2506"/>
            <a:chExt cx="706" cy="1172"/>
          </a:xfrm>
        </p:grpSpPr>
        <p:sp>
          <p:nvSpPr>
            <p:cNvPr id="112784" name="Freeform 431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4 h 135"/>
                <a:gd name="T2" fmla="*/ 0 w 139"/>
                <a:gd name="T3" fmla="*/ 4 h 135"/>
                <a:gd name="T4" fmla="*/ 0 w 139"/>
                <a:gd name="T5" fmla="*/ 4 h 135"/>
                <a:gd name="T6" fmla="*/ 0 w 139"/>
                <a:gd name="T7" fmla="*/ 4 h 135"/>
                <a:gd name="T8" fmla="*/ 0 w 139"/>
                <a:gd name="T9" fmla="*/ 4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4 h 135"/>
                <a:gd name="T16" fmla="*/ 0 w 139"/>
                <a:gd name="T17" fmla="*/ 4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785" name="Freeform 432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3 h 1278"/>
                <a:gd name="T2" fmla="*/ 0 w 1946"/>
                <a:gd name="T3" fmla="*/ 3 h 1278"/>
                <a:gd name="T4" fmla="*/ 0 w 1946"/>
                <a:gd name="T5" fmla="*/ 3 h 1278"/>
                <a:gd name="T6" fmla="*/ 0 w 1946"/>
                <a:gd name="T7" fmla="*/ 3 h 1278"/>
                <a:gd name="T8" fmla="*/ 0 w 1946"/>
                <a:gd name="T9" fmla="*/ 3 h 1278"/>
                <a:gd name="T10" fmla="*/ 0 w 1946"/>
                <a:gd name="T11" fmla="*/ 3 h 1278"/>
                <a:gd name="T12" fmla="*/ 0 w 1946"/>
                <a:gd name="T13" fmla="*/ 3 h 1278"/>
                <a:gd name="T14" fmla="*/ 0 w 1946"/>
                <a:gd name="T15" fmla="*/ 3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3 h 1278"/>
                <a:gd name="T60" fmla="*/ 0 w 1946"/>
                <a:gd name="T61" fmla="*/ 3 h 1278"/>
                <a:gd name="T62" fmla="*/ 0 w 1946"/>
                <a:gd name="T63" fmla="*/ 3 h 1278"/>
                <a:gd name="T64" fmla="*/ 0 w 1946"/>
                <a:gd name="T65" fmla="*/ 3 h 1278"/>
                <a:gd name="T66" fmla="*/ 0 w 1946"/>
                <a:gd name="T67" fmla="*/ 3 h 1278"/>
                <a:gd name="T68" fmla="*/ 0 w 1946"/>
                <a:gd name="T69" fmla="*/ 3 h 1278"/>
                <a:gd name="T70" fmla="*/ 0 w 1946"/>
                <a:gd name="T71" fmla="*/ 3 h 1278"/>
                <a:gd name="T72" fmla="*/ 0 w 1946"/>
                <a:gd name="T73" fmla="*/ 3 h 1278"/>
                <a:gd name="T74" fmla="*/ 0 w 1946"/>
                <a:gd name="T75" fmla="*/ 3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786" name="Rectangle 433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87" name="Rectangle 434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88" name="Rectangle 435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89" name="Rectangle 436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90" name="Rectangle 437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91" name="Rectangle 438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92" name="Rectangle 439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93" name="Rectangle 440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94" name="Rectangle 441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95" name="Rectangle 442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96" name="Rectangle 443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97" name="Rectangle 444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98" name="Rectangle 445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99" name="Rectangle 446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00" name="Rectangle 447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01" name="Freeform 448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3 h 102"/>
                <a:gd name="T2" fmla="*/ 0 w 440"/>
                <a:gd name="T3" fmla="*/ 3 h 102"/>
                <a:gd name="T4" fmla="*/ 0 w 440"/>
                <a:gd name="T5" fmla="*/ 3 h 102"/>
                <a:gd name="T6" fmla="*/ 0 w 440"/>
                <a:gd name="T7" fmla="*/ 3 h 102"/>
                <a:gd name="T8" fmla="*/ 0 w 440"/>
                <a:gd name="T9" fmla="*/ 3 h 102"/>
                <a:gd name="T10" fmla="*/ 0 w 440"/>
                <a:gd name="T11" fmla="*/ 3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3 h 102"/>
                <a:gd name="T56" fmla="*/ 0 w 440"/>
                <a:gd name="T57" fmla="*/ 3 h 102"/>
                <a:gd name="T58" fmla="*/ 0 w 440"/>
                <a:gd name="T59" fmla="*/ 3 h 102"/>
                <a:gd name="T60" fmla="*/ 0 w 440"/>
                <a:gd name="T61" fmla="*/ 3 h 102"/>
                <a:gd name="T62" fmla="*/ 0 w 440"/>
                <a:gd name="T63" fmla="*/ 3 h 102"/>
                <a:gd name="T64" fmla="*/ 0 w 440"/>
                <a:gd name="T65" fmla="*/ 3 h 102"/>
                <a:gd name="T66" fmla="*/ 0 w 440"/>
                <a:gd name="T67" fmla="*/ 3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802" name="Freeform 449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4 h 168"/>
                <a:gd name="T2" fmla="*/ 0 w 1847"/>
                <a:gd name="T3" fmla="*/ 4 h 168"/>
                <a:gd name="T4" fmla="*/ 0 w 1847"/>
                <a:gd name="T5" fmla="*/ 4 h 168"/>
                <a:gd name="T6" fmla="*/ 0 w 1847"/>
                <a:gd name="T7" fmla="*/ 4 h 168"/>
                <a:gd name="T8" fmla="*/ 0 w 1847"/>
                <a:gd name="T9" fmla="*/ 4 h 168"/>
                <a:gd name="T10" fmla="*/ 0 w 1847"/>
                <a:gd name="T11" fmla="*/ 4 h 168"/>
                <a:gd name="T12" fmla="*/ 0 w 1847"/>
                <a:gd name="T13" fmla="*/ 4 h 168"/>
                <a:gd name="T14" fmla="*/ 0 w 1847"/>
                <a:gd name="T15" fmla="*/ 4 h 168"/>
                <a:gd name="T16" fmla="*/ 0 w 1847"/>
                <a:gd name="T17" fmla="*/ 4 h 168"/>
                <a:gd name="T18" fmla="*/ 0 w 1847"/>
                <a:gd name="T19" fmla="*/ 4 h 168"/>
                <a:gd name="T20" fmla="*/ 0 w 1847"/>
                <a:gd name="T21" fmla="*/ 4 h 168"/>
                <a:gd name="T22" fmla="*/ 0 w 1847"/>
                <a:gd name="T23" fmla="*/ 4 h 168"/>
                <a:gd name="T24" fmla="*/ 0 w 1847"/>
                <a:gd name="T25" fmla="*/ 4 h 168"/>
                <a:gd name="T26" fmla="*/ 0 w 1847"/>
                <a:gd name="T27" fmla="*/ 4 h 168"/>
                <a:gd name="T28" fmla="*/ 0 w 1847"/>
                <a:gd name="T29" fmla="*/ 4 h 168"/>
                <a:gd name="T30" fmla="*/ 0 w 1847"/>
                <a:gd name="T31" fmla="*/ 4 h 168"/>
                <a:gd name="T32" fmla="*/ 0 w 1847"/>
                <a:gd name="T33" fmla="*/ 4 h 168"/>
                <a:gd name="T34" fmla="*/ 0 w 1847"/>
                <a:gd name="T35" fmla="*/ 4 h 168"/>
                <a:gd name="T36" fmla="*/ 0 w 1847"/>
                <a:gd name="T37" fmla="*/ 4 h 168"/>
                <a:gd name="T38" fmla="*/ 0 w 1847"/>
                <a:gd name="T39" fmla="*/ 4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4 h 168"/>
                <a:gd name="T62" fmla="*/ 0 w 1847"/>
                <a:gd name="T63" fmla="*/ 4 h 168"/>
                <a:gd name="T64" fmla="*/ 0 w 1847"/>
                <a:gd name="T65" fmla="*/ 4 h 168"/>
                <a:gd name="T66" fmla="*/ 0 w 1847"/>
                <a:gd name="T67" fmla="*/ 4 h 168"/>
                <a:gd name="T68" fmla="*/ 0 w 1847"/>
                <a:gd name="T69" fmla="*/ 4 h 168"/>
                <a:gd name="T70" fmla="*/ 0 w 1847"/>
                <a:gd name="T71" fmla="*/ 4 h 168"/>
                <a:gd name="T72" fmla="*/ 0 w 1847"/>
                <a:gd name="T73" fmla="*/ 4 h 168"/>
                <a:gd name="T74" fmla="*/ 0 w 1847"/>
                <a:gd name="T75" fmla="*/ 4 h 168"/>
                <a:gd name="T76" fmla="*/ 0 w 1847"/>
                <a:gd name="T77" fmla="*/ 4 h 168"/>
                <a:gd name="T78" fmla="*/ 0 w 1847"/>
                <a:gd name="T79" fmla="*/ 4 h 168"/>
                <a:gd name="T80" fmla="*/ 0 w 1847"/>
                <a:gd name="T81" fmla="*/ 4 h 168"/>
                <a:gd name="T82" fmla="*/ 0 w 1847"/>
                <a:gd name="T83" fmla="*/ 4 h 168"/>
                <a:gd name="T84" fmla="*/ 0 w 1847"/>
                <a:gd name="T85" fmla="*/ 4 h 168"/>
                <a:gd name="T86" fmla="*/ 0 w 1847"/>
                <a:gd name="T87" fmla="*/ 4 h 168"/>
                <a:gd name="T88" fmla="*/ 0 w 1847"/>
                <a:gd name="T89" fmla="*/ 4 h 168"/>
                <a:gd name="T90" fmla="*/ 0 w 1847"/>
                <a:gd name="T91" fmla="*/ 4 h 168"/>
                <a:gd name="T92" fmla="*/ 0 w 1847"/>
                <a:gd name="T93" fmla="*/ 4 h 168"/>
                <a:gd name="T94" fmla="*/ 0 w 1847"/>
                <a:gd name="T95" fmla="*/ 4 h 168"/>
                <a:gd name="T96" fmla="*/ 0 w 1847"/>
                <a:gd name="T97" fmla="*/ 4 h 168"/>
                <a:gd name="T98" fmla="*/ 0 w 1847"/>
                <a:gd name="T99" fmla="*/ 4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803" name="Rectangle 450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04" name="Rectangle 451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05" name="Rectangle 452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06" name="Rectangle 453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07" name="Rectangle 454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08" name="Rectangle 455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09" name="Rectangle 456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10" name="Rectangle 457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11" name="Rectangle 458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12" name="Rectangle 459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13" name="Rectangle 460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14" name="Rectangle 461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15" name="Rectangle 462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16" name="Rectangle 463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17" name="Rectangle 464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18" name="Rectangle 46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19" name="Rectangle 466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20" name="Rectangle 467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21" name="Rectangle 468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22" name="Rectangle 469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23" name="Rectangle 470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24" name="Rectangle 471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25" name="Rectangle 472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26" name="Rectangle 473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27" name="Rectangle 474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28" name="Rectangle 475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29" name="Rectangle 476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30" name="Rectangle 477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31" name="Rectangle 478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32" name="Rectangle 479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33" name="Rectangle 480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34" name="Rectangle 481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35" name="Rectangle 482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36" name="Freeform 483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837" name="Freeform 484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838" name="Freeform 485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839" name="Freeform 486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840" name="Freeform 487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841" name="Freeform 488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842" name="Freeform 489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843" name="Freeform 490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844" name="Freeform 491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 h 372"/>
                <a:gd name="T2" fmla="*/ 0 w 217"/>
                <a:gd name="T3" fmla="*/ 3 h 372"/>
                <a:gd name="T4" fmla="*/ 0 w 217"/>
                <a:gd name="T5" fmla="*/ 3 h 372"/>
                <a:gd name="T6" fmla="*/ 0 w 217"/>
                <a:gd name="T7" fmla="*/ 3 h 372"/>
                <a:gd name="T8" fmla="*/ 0 w 217"/>
                <a:gd name="T9" fmla="*/ 3 h 372"/>
                <a:gd name="T10" fmla="*/ 0 w 217"/>
                <a:gd name="T11" fmla="*/ 3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3 h 372"/>
                <a:gd name="T22" fmla="*/ 0 w 217"/>
                <a:gd name="T23" fmla="*/ 3 h 372"/>
                <a:gd name="T24" fmla="*/ 0 w 217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845" name="Freeform 492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846" name="Freeform 493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847" name="Freeform 494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848" name="Freeform 495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849" name="Freeform 496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850" name="Freeform 497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851" name="Freeform 498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852" name="Freeform 499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853" name="Freeform 500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854" name="Freeform 501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 h 372"/>
                <a:gd name="T2" fmla="*/ 0 w 215"/>
                <a:gd name="T3" fmla="*/ 3 h 372"/>
                <a:gd name="T4" fmla="*/ 0 w 215"/>
                <a:gd name="T5" fmla="*/ 3 h 372"/>
                <a:gd name="T6" fmla="*/ 0 w 215"/>
                <a:gd name="T7" fmla="*/ 3 h 372"/>
                <a:gd name="T8" fmla="*/ 0 w 215"/>
                <a:gd name="T9" fmla="*/ 3 h 372"/>
                <a:gd name="T10" fmla="*/ 0 w 215"/>
                <a:gd name="T11" fmla="*/ 3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3 h 372"/>
                <a:gd name="T22" fmla="*/ 0 w 215"/>
                <a:gd name="T23" fmla="*/ 3 h 372"/>
                <a:gd name="T24" fmla="*/ 0 w 215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855" name="Freeform 502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856" name="Rectangle 503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57" name="Rectangle 504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58" name="Rectangle 505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59" name="Rectangle 506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60" name="Rectangle 507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61" name="Rectangle 508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862" name="Freeform 509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19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19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</p:grpSp>
      <p:sp>
        <p:nvSpPr>
          <p:cNvPr id="112702" name="Прямоугольная выноска 264"/>
          <p:cNvSpPr>
            <a:spLocks noChangeArrowheads="1"/>
          </p:cNvSpPr>
          <p:nvPr/>
        </p:nvSpPr>
        <p:spPr bwMode="auto">
          <a:xfrm>
            <a:off x="4672013" y="5087938"/>
            <a:ext cx="1928812" cy="935037"/>
          </a:xfrm>
          <a:prstGeom prst="wedgeRectCallout">
            <a:avLst>
              <a:gd name="adj1" fmla="val 61685"/>
              <a:gd name="adj2" fmla="val 11630"/>
            </a:avLst>
          </a:prstGeom>
          <a:solidFill>
            <a:srgbClr val="9BBB59">
              <a:alpha val="50195"/>
            </a:srgbClr>
          </a:solidFill>
          <a:ln w="25400" algn="ctr">
            <a:solidFill>
              <a:srgbClr val="385D8A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 b="1" dirty="0" smtClean="0">
                <a:solidFill>
                  <a:srgbClr val="000000"/>
                </a:solidFill>
                <a:latin typeface="Times New Roman" pitchFamily="18" charset="0"/>
              </a:rPr>
              <a:t>МБДОУ </a:t>
            </a:r>
            <a:r>
              <a:rPr lang="ru-RU" altLang="ru-RU" sz="1000" b="1" dirty="0">
                <a:solidFill>
                  <a:srgbClr val="000000"/>
                </a:solidFill>
                <a:latin typeface="Times New Roman" pitchFamily="18" charset="0"/>
              </a:rPr>
              <a:t>№1«Теремок» ул. Донская 37/10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 b="1" dirty="0">
                <a:solidFill>
                  <a:srgbClr val="000000"/>
                </a:solidFill>
                <a:latin typeface="Times New Roman" pitchFamily="18" charset="0"/>
              </a:rPr>
              <a:t>(886391)2-42-54 Семенова Галина Владимировна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 b="1" dirty="0">
                <a:solidFill>
                  <a:srgbClr val="000000"/>
                </a:solidFill>
                <a:latin typeface="Times New Roman" pitchFamily="18" charset="0"/>
              </a:rPr>
              <a:t>(886391) 2-42-54</a:t>
            </a:r>
            <a:r>
              <a:rPr lang="ru-RU" altLang="ru-RU" sz="1000" dirty="0">
                <a:solidFill>
                  <a:srgbClr val="000000"/>
                </a:solidFill>
                <a:latin typeface="Times New Roman" pitchFamily="18" charset="0"/>
              </a:rPr>
              <a:t> </a:t>
            </a:r>
          </a:p>
        </p:txBody>
      </p:sp>
      <p:grpSp>
        <p:nvGrpSpPr>
          <p:cNvPr id="20" name="Group 430"/>
          <p:cNvGrpSpPr>
            <a:grpSpLocks/>
          </p:cNvGrpSpPr>
          <p:nvPr/>
        </p:nvGrpSpPr>
        <p:grpSpPr bwMode="auto">
          <a:xfrm>
            <a:off x="5392738" y="3863975"/>
            <a:ext cx="431800" cy="255588"/>
            <a:chOff x="4727" y="2506"/>
            <a:chExt cx="706" cy="1172"/>
          </a:xfrm>
        </p:grpSpPr>
        <p:sp>
          <p:nvSpPr>
            <p:cNvPr id="112705" name="Freeform 431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4 h 135"/>
                <a:gd name="T2" fmla="*/ 0 w 139"/>
                <a:gd name="T3" fmla="*/ 4 h 135"/>
                <a:gd name="T4" fmla="*/ 0 w 139"/>
                <a:gd name="T5" fmla="*/ 4 h 135"/>
                <a:gd name="T6" fmla="*/ 0 w 139"/>
                <a:gd name="T7" fmla="*/ 4 h 135"/>
                <a:gd name="T8" fmla="*/ 0 w 139"/>
                <a:gd name="T9" fmla="*/ 4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4 h 135"/>
                <a:gd name="T16" fmla="*/ 0 w 139"/>
                <a:gd name="T17" fmla="*/ 4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706" name="Freeform 432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3 h 1278"/>
                <a:gd name="T2" fmla="*/ 0 w 1946"/>
                <a:gd name="T3" fmla="*/ 3 h 1278"/>
                <a:gd name="T4" fmla="*/ 0 w 1946"/>
                <a:gd name="T5" fmla="*/ 3 h 1278"/>
                <a:gd name="T6" fmla="*/ 0 w 1946"/>
                <a:gd name="T7" fmla="*/ 3 h 1278"/>
                <a:gd name="T8" fmla="*/ 0 w 1946"/>
                <a:gd name="T9" fmla="*/ 3 h 1278"/>
                <a:gd name="T10" fmla="*/ 0 w 1946"/>
                <a:gd name="T11" fmla="*/ 3 h 1278"/>
                <a:gd name="T12" fmla="*/ 0 w 1946"/>
                <a:gd name="T13" fmla="*/ 3 h 1278"/>
                <a:gd name="T14" fmla="*/ 0 w 1946"/>
                <a:gd name="T15" fmla="*/ 3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3 h 1278"/>
                <a:gd name="T60" fmla="*/ 0 w 1946"/>
                <a:gd name="T61" fmla="*/ 3 h 1278"/>
                <a:gd name="T62" fmla="*/ 0 w 1946"/>
                <a:gd name="T63" fmla="*/ 3 h 1278"/>
                <a:gd name="T64" fmla="*/ 0 w 1946"/>
                <a:gd name="T65" fmla="*/ 3 h 1278"/>
                <a:gd name="T66" fmla="*/ 0 w 1946"/>
                <a:gd name="T67" fmla="*/ 3 h 1278"/>
                <a:gd name="T68" fmla="*/ 0 w 1946"/>
                <a:gd name="T69" fmla="*/ 3 h 1278"/>
                <a:gd name="T70" fmla="*/ 0 w 1946"/>
                <a:gd name="T71" fmla="*/ 3 h 1278"/>
                <a:gd name="T72" fmla="*/ 0 w 1946"/>
                <a:gd name="T73" fmla="*/ 3 h 1278"/>
                <a:gd name="T74" fmla="*/ 0 w 1946"/>
                <a:gd name="T75" fmla="*/ 3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707" name="Rectangle 433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08" name="Rectangle 434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09" name="Rectangle 435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10" name="Rectangle 436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11" name="Rectangle 437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12" name="Rectangle 438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13" name="Rectangle 439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14" name="Rectangle 440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15" name="Rectangle 441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16" name="Rectangle 442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17" name="Rectangle 443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18" name="Rectangle 444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19" name="Rectangle 445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20" name="Rectangle 446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21" name="Rectangle 447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22" name="Freeform 448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3 h 102"/>
                <a:gd name="T2" fmla="*/ 0 w 440"/>
                <a:gd name="T3" fmla="*/ 3 h 102"/>
                <a:gd name="T4" fmla="*/ 0 w 440"/>
                <a:gd name="T5" fmla="*/ 3 h 102"/>
                <a:gd name="T6" fmla="*/ 0 w 440"/>
                <a:gd name="T7" fmla="*/ 3 h 102"/>
                <a:gd name="T8" fmla="*/ 0 w 440"/>
                <a:gd name="T9" fmla="*/ 3 h 102"/>
                <a:gd name="T10" fmla="*/ 0 w 440"/>
                <a:gd name="T11" fmla="*/ 3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3 h 102"/>
                <a:gd name="T56" fmla="*/ 0 w 440"/>
                <a:gd name="T57" fmla="*/ 3 h 102"/>
                <a:gd name="T58" fmla="*/ 0 w 440"/>
                <a:gd name="T59" fmla="*/ 3 h 102"/>
                <a:gd name="T60" fmla="*/ 0 w 440"/>
                <a:gd name="T61" fmla="*/ 3 h 102"/>
                <a:gd name="T62" fmla="*/ 0 w 440"/>
                <a:gd name="T63" fmla="*/ 3 h 102"/>
                <a:gd name="T64" fmla="*/ 0 w 440"/>
                <a:gd name="T65" fmla="*/ 3 h 102"/>
                <a:gd name="T66" fmla="*/ 0 w 440"/>
                <a:gd name="T67" fmla="*/ 3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723" name="Freeform 449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4 h 168"/>
                <a:gd name="T2" fmla="*/ 0 w 1847"/>
                <a:gd name="T3" fmla="*/ 4 h 168"/>
                <a:gd name="T4" fmla="*/ 0 w 1847"/>
                <a:gd name="T5" fmla="*/ 4 h 168"/>
                <a:gd name="T6" fmla="*/ 0 w 1847"/>
                <a:gd name="T7" fmla="*/ 4 h 168"/>
                <a:gd name="T8" fmla="*/ 0 w 1847"/>
                <a:gd name="T9" fmla="*/ 4 h 168"/>
                <a:gd name="T10" fmla="*/ 0 w 1847"/>
                <a:gd name="T11" fmla="*/ 4 h 168"/>
                <a:gd name="T12" fmla="*/ 0 w 1847"/>
                <a:gd name="T13" fmla="*/ 4 h 168"/>
                <a:gd name="T14" fmla="*/ 0 w 1847"/>
                <a:gd name="T15" fmla="*/ 4 h 168"/>
                <a:gd name="T16" fmla="*/ 0 w 1847"/>
                <a:gd name="T17" fmla="*/ 4 h 168"/>
                <a:gd name="T18" fmla="*/ 0 w 1847"/>
                <a:gd name="T19" fmla="*/ 4 h 168"/>
                <a:gd name="T20" fmla="*/ 0 w 1847"/>
                <a:gd name="T21" fmla="*/ 4 h 168"/>
                <a:gd name="T22" fmla="*/ 0 w 1847"/>
                <a:gd name="T23" fmla="*/ 4 h 168"/>
                <a:gd name="T24" fmla="*/ 0 w 1847"/>
                <a:gd name="T25" fmla="*/ 4 h 168"/>
                <a:gd name="T26" fmla="*/ 0 w 1847"/>
                <a:gd name="T27" fmla="*/ 4 h 168"/>
                <a:gd name="T28" fmla="*/ 0 w 1847"/>
                <a:gd name="T29" fmla="*/ 4 h 168"/>
                <a:gd name="T30" fmla="*/ 0 w 1847"/>
                <a:gd name="T31" fmla="*/ 4 h 168"/>
                <a:gd name="T32" fmla="*/ 0 w 1847"/>
                <a:gd name="T33" fmla="*/ 4 h 168"/>
                <a:gd name="T34" fmla="*/ 0 w 1847"/>
                <a:gd name="T35" fmla="*/ 4 h 168"/>
                <a:gd name="T36" fmla="*/ 0 w 1847"/>
                <a:gd name="T37" fmla="*/ 4 h 168"/>
                <a:gd name="T38" fmla="*/ 0 w 1847"/>
                <a:gd name="T39" fmla="*/ 4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4 h 168"/>
                <a:gd name="T62" fmla="*/ 0 w 1847"/>
                <a:gd name="T63" fmla="*/ 4 h 168"/>
                <a:gd name="T64" fmla="*/ 0 w 1847"/>
                <a:gd name="T65" fmla="*/ 4 h 168"/>
                <a:gd name="T66" fmla="*/ 0 w 1847"/>
                <a:gd name="T67" fmla="*/ 4 h 168"/>
                <a:gd name="T68" fmla="*/ 0 w 1847"/>
                <a:gd name="T69" fmla="*/ 4 h 168"/>
                <a:gd name="T70" fmla="*/ 0 w 1847"/>
                <a:gd name="T71" fmla="*/ 4 h 168"/>
                <a:gd name="T72" fmla="*/ 0 w 1847"/>
                <a:gd name="T73" fmla="*/ 4 h 168"/>
                <a:gd name="T74" fmla="*/ 0 w 1847"/>
                <a:gd name="T75" fmla="*/ 4 h 168"/>
                <a:gd name="T76" fmla="*/ 0 w 1847"/>
                <a:gd name="T77" fmla="*/ 4 h 168"/>
                <a:gd name="T78" fmla="*/ 0 w 1847"/>
                <a:gd name="T79" fmla="*/ 4 h 168"/>
                <a:gd name="T80" fmla="*/ 0 w 1847"/>
                <a:gd name="T81" fmla="*/ 4 h 168"/>
                <a:gd name="T82" fmla="*/ 0 w 1847"/>
                <a:gd name="T83" fmla="*/ 4 h 168"/>
                <a:gd name="T84" fmla="*/ 0 w 1847"/>
                <a:gd name="T85" fmla="*/ 4 h 168"/>
                <a:gd name="T86" fmla="*/ 0 w 1847"/>
                <a:gd name="T87" fmla="*/ 4 h 168"/>
                <a:gd name="T88" fmla="*/ 0 w 1847"/>
                <a:gd name="T89" fmla="*/ 4 h 168"/>
                <a:gd name="T90" fmla="*/ 0 w 1847"/>
                <a:gd name="T91" fmla="*/ 4 h 168"/>
                <a:gd name="T92" fmla="*/ 0 w 1847"/>
                <a:gd name="T93" fmla="*/ 4 h 168"/>
                <a:gd name="T94" fmla="*/ 0 w 1847"/>
                <a:gd name="T95" fmla="*/ 4 h 168"/>
                <a:gd name="T96" fmla="*/ 0 w 1847"/>
                <a:gd name="T97" fmla="*/ 4 h 168"/>
                <a:gd name="T98" fmla="*/ 0 w 1847"/>
                <a:gd name="T99" fmla="*/ 4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724" name="Rectangle 450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25" name="Rectangle 451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26" name="Rectangle 452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27" name="Rectangle 453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28" name="Rectangle 454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29" name="Rectangle 455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30" name="Rectangle 456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31" name="Rectangle 457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32" name="Rectangle 458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33" name="Rectangle 459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34" name="Rectangle 460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35" name="Rectangle 461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36" name="Rectangle 462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37" name="Rectangle 463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38" name="Rectangle 464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39" name="Rectangle 46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40" name="Rectangle 466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41" name="Rectangle 467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42" name="Rectangle 468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43" name="Rectangle 469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44" name="Rectangle 470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45" name="Rectangle 471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46" name="Rectangle 472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47" name="Rectangle 473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48" name="Rectangle 474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49" name="Rectangle 475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50" name="Rectangle 476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51" name="Rectangle 477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52" name="Rectangle 478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53" name="Rectangle 479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54" name="Rectangle 480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55" name="Rectangle 481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56" name="Rectangle 482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57" name="Freeform 483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758" name="Freeform 484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759" name="Freeform 485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760" name="Freeform 486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761" name="Freeform 487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762" name="Freeform 488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763" name="Freeform 489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764" name="Freeform 490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765" name="Freeform 491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 h 372"/>
                <a:gd name="T2" fmla="*/ 0 w 217"/>
                <a:gd name="T3" fmla="*/ 3 h 372"/>
                <a:gd name="T4" fmla="*/ 0 w 217"/>
                <a:gd name="T5" fmla="*/ 3 h 372"/>
                <a:gd name="T6" fmla="*/ 0 w 217"/>
                <a:gd name="T7" fmla="*/ 3 h 372"/>
                <a:gd name="T8" fmla="*/ 0 w 217"/>
                <a:gd name="T9" fmla="*/ 3 h 372"/>
                <a:gd name="T10" fmla="*/ 0 w 217"/>
                <a:gd name="T11" fmla="*/ 3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3 h 372"/>
                <a:gd name="T22" fmla="*/ 0 w 217"/>
                <a:gd name="T23" fmla="*/ 3 h 372"/>
                <a:gd name="T24" fmla="*/ 0 w 217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766" name="Freeform 492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767" name="Freeform 493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768" name="Freeform 494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769" name="Freeform 495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770" name="Freeform 496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771" name="Freeform 497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772" name="Freeform 498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773" name="Freeform 499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774" name="Freeform 500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775" name="Freeform 501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 h 372"/>
                <a:gd name="T2" fmla="*/ 0 w 215"/>
                <a:gd name="T3" fmla="*/ 3 h 372"/>
                <a:gd name="T4" fmla="*/ 0 w 215"/>
                <a:gd name="T5" fmla="*/ 3 h 372"/>
                <a:gd name="T6" fmla="*/ 0 w 215"/>
                <a:gd name="T7" fmla="*/ 3 h 372"/>
                <a:gd name="T8" fmla="*/ 0 w 215"/>
                <a:gd name="T9" fmla="*/ 3 h 372"/>
                <a:gd name="T10" fmla="*/ 0 w 215"/>
                <a:gd name="T11" fmla="*/ 3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3 h 372"/>
                <a:gd name="T22" fmla="*/ 0 w 215"/>
                <a:gd name="T23" fmla="*/ 3 h 372"/>
                <a:gd name="T24" fmla="*/ 0 w 215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776" name="Freeform 502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777" name="Rectangle 503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78" name="Rectangle 504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79" name="Rectangle 505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80" name="Rectangle 506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81" name="Rectangle 507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82" name="Rectangle 508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2783" name="Freeform 509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19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19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7812" tIns="63906" rIns="127812" bIns="63906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</p:grpSp>
      <p:sp>
        <p:nvSpPr>
          <p:cNvPr id="112704" name="Прямоугольная выноска 264"/>
          <p:cNvSpPr>
            <a:spLocks noChangeArrowheads="1"/>
          </p:cNvSpPr>
          <p:nvPr/>
        </p:nvSpPr>
        <p:spPr bwMode="auto">
          <a:xfrm>
            <a:off x="3305175" y="3360738"/>
            <a:ext cx="1928813" cy="935037"/>
          </a:xfrm>
          <a:prstGeom prst="wedgeRectCallout">
            <a:avLst>
              <a:gd name="adj1" fmla="val 72880"/>
              <a:gd name="adj2" fmla="val 19269"/>
            </a:avLst>
          </a:prstGeom>
          <a:solidFill>
            <a:srgbClr val="9BBB59">
              <a:alpha val="50195"/>
            </a:srgbClr>
          </a:solidFill>
          <a:ln w="25400" algn="ctr">
            <a:solidFill>
              <a:srgbClr val="385D8A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 b="1" dirty="0" smtClean="0">
                <a:solidFill>
                  <a:srgbClr val="000000"/>
                </a:solidFill>
                <a:latin typeface="Times New Roman" pitchFamily="18" charset="0"/>
              </a:rPr>
              <a:t>МБДОУ </a:t>
            </a:r>
            <a:r>
              <a:rPr lang="ru-RU" altLang="ru-RU" sz="1000" b="1" dirty="0">
                <a:solidFill>
                  <a:srgbClr val="000000"/>
                </a:solidFill>
                <a:latin typeface="Times New Roman" pitchFamily="18" charset="0"/>
              </a:rPr>
              <a:t>№6«Золотая рыбка пер Октябрьский 39 (886391) 2-49-08 Черная Елена Викторовна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 b="1" dirty="0">
                <a:solidFill>
                  <a:srgbClr val="000000"/>
                </a:solidFill>
                <a:latin typeface="Times New Roman" pitchFamily="18" charset="0"/>
              </a:rPr>
              <a:t>(886391) 2-49-08</a:t>
            </a:r>
            <a:r>
              <a:rPr lang="ru-RU" altLang="ru-RU" sz="1000" dirty="0">
                <a:solidFill>
                  <a:srgbClr val="000000"/>
                </a:solidFill>
                <a:latin typeface="Times New Roman" pitchFamily="18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8506294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42" name="Picture 360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3513" y="914400"/>
            <a:ext cx="12638087" cy="868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43" name="Прямоугольник 53"/>
          <p:cNvSpPr>
            <a:spLocks noChangeArrowheads="1"/>
          </p:cNvSpPr>
          <p:nvPr/>
        </p:nvSpPr>
        <p:spPr bwMode="auto">
          <a:xfrm>
            <a:off x="11971338" y="3908425"/>
            <a:ext cx="400050" cy="200025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>
            <a:lvl1pPr defTabSz="1276350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endParaRPr lang="ru-RU" altLang="ru-RU" sz="2500" smtClean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12644" name="Прямоугольник 53"/>
          <p:cNvSpPr>
            <a:spLocks noChangeArrowheads="1"/>
          </p:cNvSpPr>
          <p:nvPr/>
        </p:nvSpPr>
        <p:spPr bwMode="auto">
          <a:xfrm>
            <a:off x="11971338" y="3908425"/>
            <a:ext cx="400050" cy="200025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>
            <a:lvl1pPr defTabSz="1276350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endParaRPr lang="ru-RU" altLang="ru-RU" sz="2500" smtClean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12645" name="Прямоугольник 55"/>
          <p:cNvSpPr>
            <a:spLocks noChangeArrowheads="1"/>
          </p:cNvSpPr>
          <p:nvPr/>
        </p:nvSpPr>
        <p:spPr bwMode="auto">
          <a:xfrm flipV="1">
            <a:off x="5932488" y="5635625"/>
            <a:ext cx="312737" cy="161925"/>
          </a:xfrm>
          <a:prstGeom prst="rect">
            <a:avLst/>
          </a:prstGeom>
          <a:solidFill>
            <a:srgbClr val="1AF253"/>
          </a:solidFill>
          <a:ln w="25400" algn="ctr">
            <a:solidFill>
              <a:srgbClr val="1AF253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>
            <a:lvl1pPr defTabSz="1276350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endParaRPr lang="ru-RU" altLang="ru-RU" sz="2500" smtClean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12646" name="Прямоугольник 55"/>
          <p:cNvSpPr>
            <a:spLocks noChangeArrowheads="1"/>
          </p:cNvSpPr>
          <p:nvPr/>
        </p:nvSpPr>
        <p:spPr bwMode="auto">
          <a:xfrm>
            <a:off x="5976938" y="4962525"/>
            <a:ext cx="400050" cy="200025"/>
          </a:xfrm>
          <a:prstGeom prst="rect">
            <a:avLst/>
          </a:prstGeom>
          <a:solidFill>
            <a:srgbClr val="1AF253"/>
          </a:solidFill>
          <a:ln w="25400" algn="ctr">
            <a:solidFill>
              <a:srgbClr val="1AF253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>
            <a:lvl1pPr defTabSz="1276350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endParaRPr lang="ru-RU" altLang="ru-RU" sz="2500" smtClean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12647" name="Прямоугольник 55"/>
          <p:cNvSpPr>
            <a:spLocks noChangeArrowheads="1"/>
          </p:cNvSpPr>
          <p:nvPr/>
        </p:nvSpPr>
        <p:spPr bwMode="auto">
          <a:xfrm>
            <a:off x="4651375" y="5311775"/>
            <a:ext cx="400050" cy="200025"/>
          </a:xfrm>
          <a:prstGeom prst="rect">
            <a:avLst/>
          </a:prstGeom>
          <a:solidFill>
            <a:srgbClr val="1AF253"/>
          </a:solidFill>
          <a:ln w="25400" algn="ctr">
            <a:solidFill>
              <a:srgbClr val="1AF253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>
            <a:lvl1pPr defTabSz="1276350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endParaRPr lang="ru-RU" altLang="ru-RU" sz="2500" smtClean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12648" name="Прямоугольник 55"/>
          <p:cNvSpPr>
            <a:spLocks noChangeArrowheads="1"/>
          </p:cNvSpPr>
          <p:nvPr/>
        </p:nvSpPr>
        <p:spPr bwMode="auto">
          <a:xfrm>
            <a:off x="5684838" y="5232400"/>
            <a:ext cx="168275" cy="107950"/>
          </a:xfrm>
          <a:prstGeom prst="rect">
            <a:avLst/>
          </a:prstGeom>
          <a:solidFill>
            <a:srgbClr val="1AF253"/>
          </a:solidFill>
          <a:ln w="25400" algn="ctr">
            <a:solidFill>
              <a:srgbClr val="1AF253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>
            <a:lvl1pPr defTabSz="1276350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endParaRPr lang="ru-RU" altLang="ru-RU" sz="2500" smtClean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12649" name="Прямоугольник 53"/>
          <p:cNvSpPr>
            <a:spLocks noChangeArrowheads="1"/>
          </p:cNvSpPr>
          <p:nvPr/>
        </p:nvSpPr>
        <p:spPr bwMode="auto">
          <a:xfrm>
            <a:off x="5649913" y="4864100"/>
            <a:ext cx="177800" cy="157163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>
            <a:lvl1pPr defTabSz="1276350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endParaRPr lang="ru-RU" altLang="ru-RU" sz="2500" smtClean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12650" name="Прямоугольник 55"/>
          <p:cNvSpPr>
            <a:spLocks noChangeArrowheads="1"/>
          </p:cNvSpPr>
          <p:nvPr/>
        </p:nvSpPr>
        <p:spPr bwMode="auto">
          <a:xfrm>
            <a:off x="6538913" y="5951538"/>
            <a:ext cx="258762" cy="173037"/>
          </a:xfrm>
          <a:prstGeom prst="rect">
            <a:avLst/>
          </a:prstGeom>
          <a:solidFill>
            <a:srgbClr val="1AF253"/>
          </a:solidFill>
          <a:ln w="25400" algn="ctr">
            <a:solidFill>
              <a:srgbClr val="1AF253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>
            <a:lvl1pPr defTabSz="1276350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endParaRPr lang="ru-RU" altLang="ru-RU" sz="2500" smtClean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12651" name="Прямоугольник 55"/>
          <p:cNvSpPr>
            <a:spLocks noChangeArrowheads="1"/>
          </p:cNvSpPr>
          <p:nvPr/>
        </p:nvSpPr>
        <p:spPr bwMode="auto">
          <a:xfrm>
            <a:off x="6003925" y="5988050"/>
            <a:ext cx="249238" cy="153988"/>
          </a:xfrm>
          <a:prstGeom prst="rect">
            <a:avLst/>
          </a:prstGeom>
          <a:solidFill>
            <a:srgbClr val="1AF253"/>
          </a:solidFill>
          <a:ln w="25400" algn="ctr">
            <a:solidFill>
              <a:srgbClr val="1AF253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>
            <a:lvl1pPr defTabSz="1276350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endParaRPr lang="ru-RU" altLang="ru-RU" sz="2500" smtClean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12652" name="Прямоугольник 55"/>
          <p:cNvSpPr>
            <a:spLocks noChangeArrowheads="1"/>
          </p:cNvSpPr>
          <p:nvPr/>
        </p:nvSpPr>
        <p:spPr bwMode="auto">
          <a:xfrm>
            <a:off x="1085850" y="3867150"/>
            <a:ext cx="400050" cy="200025"/>
          </a:xfrm>
          <a:prstGeom prst="rect">
            <a:avLst/>
          </a:prstGeom>
          <a:solidFill>
            <a:srgbClr val="1AF253"/>
          </a:solidFill>
          <a:ln w="25400" algn="ctr">
            <a:solidFill>
              <a:srgbClr val="1AF253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>
            <a:lvl1pPr defTabSz="1276350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endParaRPr lang="ru-RU" altLang="ru-RU" sz="2500" smtClean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12653" name="Прямоугольник 53"/>
          <p:cNvSpPr>
            <a:spLocks noChangeArrowheads="1"/>
          </p:cNvSpPr>
          <p:nvPr/>
        </p:nvSpPr>
        <p:spPr bwMode="auto">
          <a:xfrm>
            <a:off x="3392488" y="1949450"/>
            <a:ext cx="400050" cy="200025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>
            <a:lvl1pPr defTabSz="1276350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endParaRPr lang="ru-RU" altLang="ru-RU" sz="2500" smtClean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12654" name="Прямоугольник 53"/>
          <p:cNvSpPr>
            <a:spLocks noChangeArrowheads="1"/>
          </p:cNvSpPr>
          <p:nvPr/>
        </p:nvSpPr>
        <p:spPr bwMode="auto">
          <a:xfrm>
            <a:off x="3856038" y="2500313"/>
            <a:ext cx="400050" cy="200025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>
            <a:lvl1pPr defTabSz="1276350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endParaRPr lang="ru-RU" altLang="ru-RU" sz="2500" smtClean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12655" name="Прямоугольник 53"/>
          <p:cNvSpPr>
            <a:spLocks noChangeArrowheads="1"/>
          </p:cNvSpPr>
          <p:nvPr/>
        </p:nvSpPr>
        <p:spPr bwMode="auto">
          <a:xfrm>
            <a:off x="4756150" y="2093913"/>
            <a:ext cx="400050" cy="200025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>
            <a:lvl1pPr defTabSz="1276350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endParaRPr lang="ru-RU" altLang="ru-RU" sz="2500" smtClean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12656" name="Прямоугольник 53"/>
          <p:cNvSpPr>
            <a:spLocks noChangeArrowheads="1"/>
          </p:cNvSpPr>
          <p:nvPr/>
        </p:nvSpPr>
        <p:spPr bwMode="auto">
          <a:xfrm>
            <a:off x="6121400" y="1528763"/>
            <a:ext cx="400050" cy="200025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>
            <a:lvl1pPr defTabSz="1276350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endParaRPr lang="ru-RU" altLang="ru-RU" sz="2500" smtClean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12657" name="Прямоугольник 53"/>
          <p:cNvSpPr>
            <a:spLocks noChangeArrowheads="1"/>
          </p:cNvSpPr>
          <p:nvPr/>
        </p:nvSpPr>
        <p:spPr bwMode="auto">
          <a:xfrm>
            <a:off x="6584950" y="2095500"/>
            <a:ext cx="400050" cy="200025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>
            <a:lvl1pPr defTabSz="1276350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endParaRPr lang="ru-RU" altLang="ru-RU" sz="2500" smtClean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12658" name="Прямоугольник 53"/>
          <p:cNvSpPr>
            <a:spLocks noChangeArrowheads="1"/>
          </p:cNvSpPr>
          <p:nvPr/>
        </p:nvSpPr>
        <p:spPr bwMode="auto">
          <a:xfrm>
            <a:off x="6591300" y="1765300"/>
            <a:ext cx="400050" cy="200025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>
            <a:lvl1pPr defTabSz="1276350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endParaRPr lang="ru-RU" altLang="ru-RU" sz="2500" smtClean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12659" name="Freeform 323"/>
          <p:cNvSpPr>
            <a:spLocks/>
          </p:cNvSpPr>
          <p:nvPr/>
        </p:nvSpPr>
        <p:spPr bwMode="auto">
          <a:xfrm>
            <a:off x="-147638" y="5810250"/>
            <a:ext cx="12949238" cy="3790950"/>
          </a:xfrm>
          <a:custGeom>
            <a:avLst/>
            <a:gdLst>
              <a:gd name="T0" fmla="*/ 2147483646 w 8157"/>
              <a:gd name="T1" fmla="*/ 2147483646 h 2388"/>
              <a:gd name="T2" fmla="*/ 2147483646 w 8157"/>
              <a:gd name="T3" fmla="*/ 2147483646 h 2388"/>
              <a:gd name="T4" fmla="*/ 2147483646 w 8157"/>
              <a:gd name="T5" fmla="*/ 2147483646 h 2388"/>
              <a:gd name="T6" fmla="*/ 2147483646 w 8157"/>
              <a:gd name="T7" fmla="*/ 2147483646 h 2388"/>
              <a:gd name="T8" fmla="*/ 2147483646 w 8157"/>
              <a:gd name="T9" fmla="*/ 2147483646 h 2388"/>
              <a:gd name="T10" fmla="*/ 2147483646 w 8157"/>
              <a:gd name="T11" fmla="*/ 2147483646 h 2388"/>
              <a:gd name="T12" fmla="*/ 2147483646 w 8157"/>
              <a:gd name="T13" fmla="*/ 2147483646 h 2388"/>
              <a:gd name="T14" fmla="*/ 2147483646 w 8157"/>
              <a:gd name="T15" fmla="*/ 2147483646 h 2388"/>
              <a:gd name="T16" fmla="*/ 2147483646 w 8157"/>
              <a:gd name="T17" fmla="*/ 2147483646 h 2388"/>
              <a:gd name="T18" fmla="*/ 2147483646 w 8157"/>
              <a:gd name="T19" fmla="*/ 2147483646 h 2388"/>
              <a:gd name="T20" fmla="*/ 2147483646 w 8157"/>
              <a:gd name="T21" fmla="*/ 2147483646 h 2388"/>
              <a:gd name="T22" fmla="*/ 2147483646 w 8157"/>
              <a:gd name="T23" fmla="*/ 2147483646 h 2388"/>
              <a:gd name="T24" fmla="*/ 2147483646 w 8157"/>
              <a:gd name="T25" fmla="*/ 2147483646 h 2388"/>
              <a:gd name="T26" fmla="*/ 2147483646 w 8157"/>
              <a:gd name="T27" fmla="*/ 2147483646 h 2388"/>
              <a:gd name="T28" fmla="*/ 2147483646 w 8157"/>
              <a:gd name="T29" fmla="*/ 2147483646 h 2388"/>
              <a:gd name="T30" fmla="*/ 2147483646 w 8157"/>
              <a:gd name="T31" fmla="*/ 2147483646 h 2388"/>
              <a:gd name="T32" fmla="*/ 2147483646 w 8157"/>
              <a:gd name="T33" fmla="*/ 2147483646 h 2388"/>
              <a:gd name="T34" fmla="*/ 2147483646 w 8157"/>
              <a:gd name="T35" fmla="*/ 2147483646 h 2388"/>
              <a:gd name="T36" fmla="*/ 2147483646 w 8157"/>
              <a:gd name="T37" fmla="*/ 2147483646 h 2388"/>
              <a:gd name="T38" fmla="*/ 2147483646 w 8157"/>
              <a:gd name="T39" fmla="*/ 2147483646 h 2388"/>
              <a:gd name="T40" fmla="*/ 2147483646 w 8157"/>
              <a:gd name="T41" fmla="*/ 2147483646 h 2388"/>
              <a:gd name="T42" fmla="*/ 2147483646 w 8157"/>
              <a:gd name="T43" fmla="*/ 2147483646 h 2388"/>
              <a:gd name="T44" fmla="*/ 2147483646 w 8157"/>
              <a:gd name="T45" fmla="*/ 2147483646 h 2388"/>
              <a:gd name="T46" fmla="*/ 2147483646 w 8157"/>
              <a:gd name="T47" fmla="*/ 2147483646 h 2388"/>
              <a:gd name="T48" fmla="*/ 2147483646 w 8157"/>
              <a:gd name="T49" fmla="*/ 2147483646 h 2388"/>
              <a:gd name="T50" fmla="*/ 2147483646 w 8157"/>
              <a:gd name="T51" fmla="*/ 2147483646 h 2388"/>
              <a:gd name="T52" fmla="*/ 2147483646 w 8157"/>
              <a:gd name="T53" fmla="*/ 2147483646 h 2388"/>
              <a:gd name="T54" fmla="*/ 2147483646 w 8157"/>
              <a:gd name="T55" fmla="*/ 2147483646 h 2388"/>
              <a:gd name="T56" fmla="*/ 2147483646 w 8157"/>
              <a:gd name="T57" fmla="*/ 2147483646 h 2388"/>
              <a:gd name="T58" fmla="*/ 2147483646 w 8157"/>
              <a:gd name="T59" fmla="*/ 2147483646 h 2388"/>
              <a:gd name="T60" fmla="*/ 2147483646 w 8157"/>
              <a:gd name="T61" fmla="*/ 2147483646 h 2388"/>
              <a:gd name="T62" fmla="*/ 2147483646 w 8157"/>
              <a:gd name="T63" fmla="*/ 2147483646 h 2388"/>
              <a:gd name="T64" fmla="*/ 2147483646 w 8157"/>
              <a:gd name="T65" fmla="*/ 2147483646 h 2388"/>
              <a:gd name="T66" fmla="*/ 2147483646 w 8157"/>
              <a:gd name="T67" fmla="*/ 2147483646 h 2388"/>
              <a:gd name="T68" fmla="*/ 2147483646 w 8157"/>
              <a:gd name="T69" fmla="*/ 2147483646 h 2388"/>
              <a:gd name="T70" fmla="*/ 2147483646 w 8157"/>
              <a:gd name="T71" fmla="*/ 2147483646 h 2388"/>
              <a:gd name="T72" fmla="*/ 2147483646 w 8157"/>
              <a:gd name="T73" fmla="*/ 2147483646 h 2388"/>
              <a:gd name="T74" fmla="*/ 2147483646 w 8157"/>
              <a:gd name="T75" fmla="*/ 2147483646 h 238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8157"/>
              <a:gd name="T115" fmla="*/ 0 h 2388"/>
              <a:gd name="T116" fmla="*/ 8157 w 8157"/>
              <a:gd name="T117" fmla="*/ 2388 h 238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8157" h="2388">
                <a:moveTo>
                  <a:pt x="48" y="0"/>
                </a:moveTo>
                <a:cubicBezTo>
                  <a:pt x="51" y="290"/>
                  <a:pt x="54" y="579"/>
                  <a:pt x="57" y="869"/>
                </a:cubicBezTo>
                <a:cubicBezTo>
                  <a:pt x="60" y="1229"/>
                  <a:pt x="57" y="1588"/>
                  <a:pt x="66" y="1948"/>
                </a:cubicBezTo>
                <a:cubicBezTo>
                  <a:pt x="66" y="1967"/>
                  <a:pt x="84" y="2002"/>
                  <a:pt x="84" y="2002"/>
                </a:cubicBezTo>
                <a:cubicBezTo>
                  <a:pt x="87" y="2109"/>
                  <a:pt x="79" y="2216"/>
                  <a:pt x="94" y="2322"/>
                </a:cubicBezTo>
                <a:cubicBezTo>
                  <a:pt x="96" y="2334"/>
                  <a:pt x="118" y="2332"/>
                  <a:pt x="130" y="2332"/>
                </a:cubicBezTo>
                <a:cubicBezTo>
                  <a:pt x="295" y="2332"/>
                  <a:pt x="459" y="2324"/>
                  <a:pt x="624" y="2322"/>
                </a:cubicBezTo>
                <a:cubicBezTo>
                  <a:pt x="904" y="2318"/>
                  <a:pt x="1185" y="2316"/>
                  <a:pt x="1465" y="2313"/>
                </a:cubicBezTo>
                <a:cubicBezTo>
                  <a:pt x="1901" y="2337"/>
                  <a:pt x="1696" y="2328"/>
                  <a:pt x="2078" y="2341"/>
                </a:cubicBezTo>
                <a:cubicBezTo>
                  <a:pt x="2149" y="2365"/>
                  <a:pt x="2124" y="2359"/>
                  <a:pt x="2260" y="2359"/>
                </a:cubicBezTo>
                <a:cubicBezTo>
                  <a:pt x="2586" y="2359"/>
                  <a:pt x="2913" y="2353"/>
                  <a:pt x="3239" y="2350"/>
                </a:cubicBezTo>
                <a:cubicBezTo>
                  <a:pt x="3529" y="2326"/>
                  <a:pt x="3803" y="2336"/>
                  <a:pt x="4098" y="2341"/>
                </a:cubicBezTo>
                <a:cubicBezTo>
                  <a:pt x="4430" y="2388"/>
                  <a:pt x="4769" y="2347"/>
                  <a:pt x="5104" y="2350"/>
                </a:cubicBezTo>
                <a:cubicBezTo>
                  <a:pt x="5611" y="2367"/>
                  <a:pt x="5768" y="2365"/>
                  <a:pt x="6439" y="2359"/>
                </a:cubicBezTo>
                <a:cubicBezTo>
                  <a:pt x="6762" y="2335"/>
                  <a:pt x="6978" y="2337"/>
                  <a:pt x="7362" y="2332"/>
                </a:cubicBezTo>
                <a:cubicBezTo>
                  <a:pt x="7572" y="2318"/>
                  <a:pt x="7820" y="2368"/>
                  <a:pt x="8011" y="2304"/>
                </a:cubicBezTo>
                <a:cubicBezTo>
                  <a:pt x="8033" y="2283"/>
                  <a:pt x="8054" y="2280"/>
                  <a:pt x="8075" y="2258"/>
                </a:cubicBezTo>
                <a:cubicBezTo>
                  <a:pt x="8079" y="1826"/>
                  <a:pt x="8080" y="1406"/>
                  <a:pt x="8103" y="978"/>
                </a:cubicBezTo>
                <a:cubicBezTo>
                  <a:pt x="8093" y="768"/>
                  <a:pt x="8157" y="773"/>
                  <a:pt x="8002" y="796"/>
                </a:cubicBezTo>
                <a:cubicBezTo>
                  <a:pt x="7990" y="798"/>
                  <a:pt x="7978" y="802"/>
                  <a:pt x="7966" y="805"/>
                </a:cubicBezTo>
                <a:cubicBezTo>
                  <a:pt x="7942" y="828"/>
                  <a:pt x="7929" y="850"/>
                  <a:pt x="7902" y="869"/>
                </a:cubicBezTo>
                <a:cubicBezTo>
                  <a:pt x="7899" y="878"/>
                  <a:pt x="7899" y="889"/>
                  <a:pt x="7892" y="896"/>
                </a:cubicBezTo>
                <a:cubicBezTo>
                  <a:pt x="7885" y="903"/>
                  <a:pt x="7873" y="900"/>
                  <a:pt x="7865" y="905"/>
                </a:cubicBezTo>
                <a:cubicBezTo>
                  <a:pt x="7839" y="921"/>
                  <a:pt x="7823" y="948"/>
                  <a:pt x="7801" y="969"/>
                </a:cubicBezTo>
                <a:cubicBezTo>
                  <a:pt x="7767" y="1003"/>
                  <a:pt x="7796" y="989"/>
                  <a:pt x="7774" y="1024"/>
                </a:cubicBezTo>
                <a:cubicBezTo>
                  <a:pt x="7758" y="1050"/>
                  <a:pt x="7734" y="1057"/>
                  <a:pt x="7710" y="1070"/>
                </a:cubicBezTo>
                <a:cubicBezTo>
                  <a:pt x="7664" y="1095"/>
                  <a:pt x="7632" y="1135"/>
                  <a:pt x="7582" y="1152"/>
                </a:cubicBezTo>
                <a:cubicBezTo>
                  <a:pt x="7551" y="1181"/>
                  <a:pt x="7512" y="1188"/>
                  <a:pt x="7472" y="1198"/>
                </a:cubicBezTo>
                <a:cubicBezTo>
                  <a:pt x="7427" y="1227"/>
                  <a:pt x="7366" y="1242"/>
                  <a:pt x="7316" y="1262"/>
                </a:cubicBezTo>
                <a:cubicBezTo>
                  <a:pt x="7298" y="1269"/>
                  <a:pt x="7280" y="1274"/>
                  <a:pt x="7262" y="1280"/>
                </a:cubicBezTo>
                <a:cubicBezTo>
                  <a:pt x="7253" y="1283"/>
                  <a:pt x="7234" y="1289"/>
                  <a:pt x="7234" y="1289"/>
                </a:cubicBezTo>
                <a:cubicBezTo>
                  <a:pt x="7195" y="1330"/>
                  <a:pt x="7139" y="1309"/>
                  <a:pt x="7088" y="1326"/>
                </a:cubicBezTo>
                <a:cubicBezTo>
                  <a:pt x="7043" y="1371"/>
                  <a:pt x="6983" y="1435"/>
                  <a:pt x="6923" y="1454"/>
                </a:cubicBezTo>
                <a:cubicBezTo>
                  <a:pt x="6903" y="1474"/>
                  <a:pt x="6888" y="1498"/>
                  <a:pt x="6868" y="1518"/>
                </a:cubicBezTo>
                <a:cubicBezTo>
                  <a:pt x="6849" y="1537"/>
                  <a:pt x="6823" y="1545"/>
                  <a:pt x="6804" y="1564"/>
                </a:cubicBezTo>
                <a:cubicBezTo>
                  <a:pt x="6796" y="1572"/>
                  <a:pt x="6794" y="1584"/>
                  <a:pt x="6786" y="1591"/>
                </a:cubicBezTo>
                <a:cubicBezTo>
                  <a:pt x="6758" y="1616"/>
                  <a:pt x="6722" y="1629"/>
                  <a:pt x="6695" y="1655"/>
                </a:cubicBezTo>
                <a:cubicBezTo>
                  <a:pt x="6681" y="1669"/>
                  <a:pt x="6673" y="1689"/>
                  <a:pt x="6658" y="1701"/>
                </a:cubicBezTo>
                <a:cubicBezTo>
                  <a:pt x="6651" y="1707"/>
                  <a:pt x="6639" y="1705"/>
                  <a:pt x="6631" y="1710"/>
                </a:cubicBezTo>
                <a:cubicBezTo>
                  <a:pt x="6612" y="1721"/>
                  <a:pt x="6591" y="1730"/>
                  <a:pt x="6576" y="1746"/>
                </a:cubicBezTo>
                <a:cubicBezTo>
                  <a:pt x="6570" y="1752"/>
                  <a:pt x="6566" y="1761"/>
                  <a:pt x="6558" y="1765"/>
                </a:cubicBezTo>
                <a:cubicBezTo>
                  <a:pt x="6517" y="1786"/>
                  <a:pt x="6499" y="1781"/>
                  <a:pt x="6457" y="1792"/>
                </a:cubicBezTo>
                <a:cubicBezTo>
                  <a:pt x="6397" y="1808"/>
                  <a:pt x="6342" y="1837"/>
                  <a:pt x="6283" y="1856"/>
                </a:cubicBezTo>
                <a:cubicBezTo>
                  <a:pt x="6195" y="1915"/>
                  <a:pt x="6077" y="1937"/>
                  <a:pt x="5972" y="1948"/>
                </a:cubicBezTo>
                <a:cubicBezTo>
                  <a:pt x="5883" y="1970"/>
                  <a:pt x="6005" y="1942"/>
                  <a:pt x="5844" y="1966"/>
                </a:cubicBezTo>
                <a:cubicBezTo>
                  <a:pt x="5768" y="1977"/>
                  <a:pt x="5692" y="2010"/>
                  <a:pt x="5616" y="2021"/>
                </a:cubicBezTo>
                <a:cubicBezTo>
                  <a:pt x="5347" y="2059"/>
                  <a:pt x="5065" y="2040"/>
                  <a:pt x="4793" y="2048"/>
                </a:cubicBezTo>
                <a:cubicBezTo>
                  <a:pt x="4269" y="2085"/>
                  <a:pt x="3766" y="2016"/>
                  <a:pt x="3248" y="2002"/>
                </a:cubicBezTo>
                <a:cubicBezTo>
                  <a:pt x="2845" y="1991"/>
                  <a:pt x="2443" y="1991"/>
                  <a:pt x="2041" y="1975"/>
                </a:cubicBezTo>
                <a:cubicBezTo>
                  <a:pt x="1982" y="1965"/>
                  <a:pt x="1927" y="1955"/>
                  <a:pt x="1867" y="1948"/>
                </a:cubicBezTo>
                <a:cubicBezTo>
                  <a:pt x="1788" y="1926"/>
                  <a:pt x="1708" y="1910"/>
                  <a:pt x="1630" y="1884"/>
                </a:cubicBezTo>
                <a:cubicBezTo>
                  <a:pt x="1607" y="1861"/>
                  <a:pt x="1583" y="1855"/>
                  <a:pt x="1556" y="1838"/>
                </a:cubicBezTo>
                <a:cubicBezTo>
                  <a:pt x="1532" y="1801"/>
                  <a:pt x="1471" y="1761"/>
                  <a:pt x="1428" y="1746"/>
                </a:cubicBezTo>
                <a:cubicBezTo>
                  <a:pt x="1419" y="1737"/>
                  <a:pt x="1411" y="1727"/>
                  <a:pt x="1401" y="1719"/>
                </a:cubicBezTo>
                <a:cubicBezTo>
                  <a:pt x="1393" y="1712"/>
                  <a:pt x="1382" y="1708"/>
                  <a:pt x="1374" y="1701"/>
                </a:cubicBezTo>
                <a:cubicBezTo>
                  <a:pt x="1323" y="1656"/>
                  <a:pt x="1291" y="1608"/>
                  <a:pt x="1236" y="1564"/>
                </a:cubicBezTo>
                <a:cubicBezTo>
                  <a:pt x="1213" y="1545"/>
                  <a:pt x="1220" y="1542"/>
                  <a:pt x="1200" y="1518"/>
                </a:cubicBezTo>
                <a:cubicBezTo>
                  <a:pt x="1171" y="1483"/>
                  <a:pt x="1127" y="1451"/>
                  <a:pt x="1090" y="1426"/>
                </a:cubicBezTo>
                <a:cubicBezTo>
                  <a:pt x="1084" y="1417"/>
                  <a:pt x="1080" y="1407"/>
                  <a:pt x="1072" y="1399"/>
                </a:cubicBezTo>
                <a:cubicBezTo>
                  <a:pt x="1064" y="1391"/>
                  <a:pt x="1051" y="1390"/>
                  <a:pt x="1044" y="1381"/>
                </a:cubicBezTo>
                <a:cubicBezTo>
                  <a:pt x="992" y="1316"/>
                  <a:pt x="1087" y="1388"/>
                  <a:pt x="1008" y="1335"/>
                </a:cubicBezTo>
                <a:cubicBezTo>
                  <a:pt x="985" y="1301"/>
                  <a:pt x="981" y="1264"/>
                  <a:pt x="953" y="1234"/>
                </a:cubicBezTo>
                <a:cubicBezTo>
                  <a:pt x="931" y="1146"/>
                  <a:pt x="937" y="1122"/>
                  <a:pt x="926" y="1006"/>
                </a:cubicBezTo>
                <a:cubicBezTo>
                  <a:pt x="923" y="980"/>
                  <a:pt x="890" y="938"/>
                  <a:pt x="880" y="924"/>
                </a:cubicBezTo>
                <a:cubicBezTo>
                  <a:pt x="849" y="876"/>
                  <a:pt x="794" y="825"/>
                  <a:pt x="770" y="777"/>
                </a:cubicBezTo>
                <a:cubicBezTo>
                  <a:pt x="745" y="727"/>
                  <a:pt x="724" y="676"/>
                  <a:pt x="706" y="622"/>
                </a:cubicBezTo>
                <a:cubicBezTo>
                  <a:pt x="701" y="606"/>
                  <a:pt x="699" y="567"/>
                  <a:pt x="688" y="549"/>
                </a:cubicBezTo>
                <a:cubicBezTo>
                  <a:pt x="666" y="512"/>
                  <a:pt x="624" y="481"/>
                  <a:pt x="596" y="448"/>
                </a:cubicBezTo>
                <a:cubicBezTo>
                  <a:pt x="547" y="388"/>
                  <a:pt x="504" y="329"/>
                  <a:pt x="432" y="293"/>
                </a:cubicBezTo>
                <a:cubicBezTo>
                  <a:pt x="393" y="252"/>
                  <a:pt x="340" y="206"/>
                  <a:pt x="286" y="192"/>
                </a:cubicBezTo>
                <a:cubicBezTo>
                  <a:pt x="231" y="140"/>
                  <a:pt x="307" y="206"/>
                  <a:pt x="240" y="165"/>
                </a:cubicBezTo>
                <a:cubicBezTo>
                  <a:pt x="233" y="160"/>
                  <a:pt x="230" y="150"/>
                  <a:pt x="222" y="146"/>
                </a:cubicBezTo>
                <a:cubicBezTo>
                  <a:pt x="205" y="137"/>
                  <a:pt x="185" y="134"/>
                  <a:pt x="167" y="128"/>
                </a:cubicBezTo>
                <a:cubicBezTo>
                  <a:pt x="158" y="125"/>
                  <a:pt x="139" y="119"/>
                  <a:pt x="139" y="119"/>
                </a:cubicBezTo>
                <a:cubicBezTo>
                  <a:pt x="112" y="101"/>
                  <a:pt x="87" y="93"/>
                  <a:pt x="57" y="82"/>
                </a:cubicBezTo>
                <a:cubicBezTo>
                  <a:pt x="54" y="73"/>
                  <a:pt x="54" y="62"/>
                  <a:pt x="48" y="55"/>
                </a:cubicBezTo>
                <a:cubicBezTo>
                  <a:pt x="16" y="16"/>
                  <a:pt x="0" y="63"/>
                  <a:pt x="48" y="0"/>
                </a:cubicBezTo>
                <a:close/>
              </a:path>
            </a:pathLst>
          </a:cu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ru-RU" sz="1400">
              <a:solidFill>
                <a:srgbClr val="000000"/>
              </a:solidFill>
              <a:latin typeface="Times New Roman" pitchFamily="18" charset="0"/>
            </a:endParaRPr>
          </a:p>
        </p:txBody>
      </p:sp>
      <p:grpSp>
        <p:nvGrpSpPr>
          <p:cNvPr id="2" name="Group 99"/>
          <p:cNvGrpSpPr>
            <a:grpSpLocks/>
          </p:cNvGrpSpPr>
          <p:nvPr/>
        </p:nvGrpSpPr>
        <p:grpSpPr bwMode="auto">
          <a:xfrm rot="5400000">
            <a:off x="6702425" y="9313863"/>
            <a:ext cx="417513" cy="236537"/>
            <a:chOff x="0" y="0"/>
            <a:chExt cx="20000" cy="20000"/>
          </a:xfrm>
        </p:grpSpPr>
        <p:sp>
          <p:nvSpPr>
            <p:cNvPr id="112761" name="Freeform 100"/>
            <p:cNvSpPr>
              <a:spLocks/>
            </p:cNvSpPr>
            <p:nvPr/>
          </p:nvSpPr>
          <p:spPr bwMode="auto">
            <a:xfrm>
              <a:off x="0" y="0"/>
              <a:ext cx="20000" cy="6036"/>
            </a:xfrm>
            <a:custGeom>
              <a:avLst/>
              <a:gdLst>
                <a:gd name="T0" fmla="*/ 0 w 20000"/>
                <a:gd name="T1" fmla="*/ 0 h 20000"/>
                <a:gd name="T2" fmla="*/ 1817 w 20000"/>
                <a:gd name="T3" fmla="*/ 0 h 20000"/>
                <a:gd name="T4" fmla="*/ 18167 w 20000"/>
                <a:gd name="T5" fmla="*/ 0 h 20000"/>
                <a:gd name="T6" fmla="*/ 19984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817" y="19884"/>
                  </a:lnTo>
                  <a:lnTo>
                    <a:pt x="18167" y="19884"/>
                  </a:lnTo>
                  <a:lnTo>
                    <a:pt x="19984" y="0"/>
                  </a:lnTo>
                </a:path>
              </a:pathLst>
            </a:cu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10800000" vert="eaVert" lIns="127761" tIns="63881" rIns="127761" bIns="63881"/>
            <a:lstStyle/>
            <a:p>
              <a:pPr eaLnBrk="0" hangingPunct="0"/>
              <a:endParaRPr lang="ru-RU" sz="1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12762" name="Freeform 101"/>
            <p:cNvSpPr>
              <a:spLocks/>
            </p:cNvSpPr>
            <p:nvPr/>
          </p:nvSpPr>
          <p:spPr bwMode="auto">
            <a:xfrm>
              <a:off x="0" y="13966"/>
              <a:ext cx="20000" cy="6034"/>
            </a:xfrm>
            <a:custGeom>
              <a:avLst/>
              <a:gdLst>
                <a:gd name="T0" fmla="*/ 0 w 20000"/>
                <a:gd name="T1" fmla="*/ 0 h 20000"/>
                <a:gd name="T2" fmla="*/ 1817 w 20000"/>
                <a:gd name="T3" fmla="*/ 0 h 20000"/>
                <a:gd name="T4" fmla="*/ 18167 w 20000"/>
                <a:gd name="T5" fmla="*/ 0 h 20000"/>
                <a:gd name="T6" fmla="*/ 19984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19884"/>
                  </a:moveTo>
                  <a:lnTo>
                    <a:pt x="1817" y="0"/>
                  </a:lnTo>
                  <a:lnTo>
                    <a:pt x="18167" y="0"/>
                  </a:lnTo>
                  <a:lnTo>
                    <a:pt x="19984" y="19884"/>
                  </a:lnTo>
                </a:path>
              </a:pathLst>
            </a:cu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10800000" vert="eaVert" lIns="127761" tIns="63881" rIns="127761" bIns="63881"/>
            <a:lstStyle/>
            <a:p>
              <a:pPr eaLnBrk="0" hangingPunct="0"/>
              <a:endParaRPr lang="ru-RU" sz="1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112661" name="Line 327"/>
          <p:cNvSpPr>
            <a:spLocks noChangeShapeType="1"/>
          </p:cNvSpPr>
          <p:nvPr/>
        </p:nvSpPr>
        <p:spPr bwMode="auto">
          <a:xfrm>
            <a:off x="6923088" y="8999538"/>
            <a:ext cx="0" cy="601662"/>
          </a:xfrm>
          <a:prstGeom prst="line">
            <a:avLst/>
          </a:prstGeom>
          <a:noFill/>
          <a:ln w="2857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ru-RU" sz="1400">
              <a:solidFill>
                <a:srgbClr val="000000"/>
              </a:solidFill>
              <a:latin typeface="Times New Roman" pitchFamily="18" charset="0"/>
            </a:endParaRPr>
          </a:p>
        </p:txBody>
      </p:sp>
      <p:grpSp>
        <p:nvGrpSpPr>
          <p:cNvPr id="3" name="Группа 186"/>
          <p:cNvGrpSpPr/>
          <p:nvPr/>
        </p:nvGrpSpPr>
        <p:grpSpPr bwMode="auto">
          <a:xfrm>
            <a:off x="5432354" y="1278072"/>
            <a:ext cx="300009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4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89" name="Прямая соединительная линия 88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0" name="Прямая соединительная линия 89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Прямая соединительная линия 90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" name="Прямая соединительная линия 91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3" name="Прямая соединительная линия 92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" name="Прямая соединительная линия 93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" name="Прямая соединительная линия 94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" name="Прямая соединительная линия 95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5" name="Прямоугольник 84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5500" b="1">
                <a:solidFill>
                  <a:srgbClr val="FFFFFF"/>
                </a:solidFill>
              </a:endParaRPr>
            </a:p>
          </p:txBody>
        </p:sp>
        <p:sp>
          <p:nvSpPr>
            <p:cNvPr id="86" name="Прямоугольник 85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5500" b="1">
                <a:solidFill>
                  <a:srgbClr val="FFFFFF"/>
                </a:solidFill>
              </a:endParaRPr>
            </a:p>
          </p:txBody>
        </p:sp>
        <p:sp>
          <p:nvSpPr>
            <p:cNvPr id="87" name="Прямоугольник 86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5500" b="1">
                <a:solidFill>
                  <a:srgbClr val="FFFFFF"/>
                </a:solidFill>
              </a:endParaRPr>
            </a:p>
          </p:txBody>
        </p:sp>
        <p:sp>
          <p:nvSpPr>
            <p:cNvPr id="88" name="Прямоугольник 87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5500" b="1">
                <a:solidFill>
                  <a:srgbClr val="FFFFFF"/>
                </a:solidFill>
              </a:endParaRPr>
            </a:p>
          </p:txBody>
        </p:sp>
      </p:grpSp>
      <p:grpSp>
        <p:nvGrpSpPr>
          <p:cNvPr id="5" name="Группа 218"/>
          <p:cNvGrpSpPr>
            <a:grpSpLocks/>
          </p:cNvGrpSpPr>
          <p:nvPr/>
        </p:nvGrpSpPr>
        <p:grpSpPr bwMode="auto">
          <a:xfrm>
            <a:off x="2400300" y="4157663"/>
            <a:ext cx="500063" cy="357187"/>
            <a:chOff x="-1121598" y="5086352"/>
            <a:chExt cx="309408" cy="301197"/>
          </a:xfrm>
        </p:grpSpPr>
        <p:sp>
          <p:nvSpPr>
            <p:cNvPr id="112759" name="Oval 41"/>
            <p:cNvSpPr>
              <a:spLocks noChangeArrowheads="1"/>
            </p:cNvSpPr>
            <p:nvPr/>
          </p:nvSpPr>
          <p:spPr bwMode="auto">
            <a:xfrm>
              <a:off x="-1100190" y="5086352"/>
              <a:ext cx="288000" cy="288000"/>
            </a:xfrm>
            <a:prstGeom prst="ellipse">
              <a:avLst/>
            </a:prstGeom>
            <a:solidFill>
              <a:srgbClr val="FF3300"/>
            </a:solidFill>
            <a:ln w="2540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7761" tIns="63881" rIns="127761" bIns="63881" anchor="ctr"/>
            <a:lstStyle>
              <a:lvl1pPr defTabSz="1274763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1274763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1274763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1274763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1274763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1274763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1274763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1274763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1274763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ru-RU" altLang="ru-RU" sz="2900" b="1" smtClean="0">
                <a:solidFill>
                  <a:srgbClr val="FFFFFF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  <p:sp>
          <p:nvSpPr>
            <p:cNvPr id="112760" name="Oval 41"/>
            <p:cNvSpPr>
              <a:spLocks noChangeArrowheads="1"/>
            </p:cNvSpPr>
            <p:nvPr/>
          </p:nvSpPr>
          <p:spPr bwMode="auto">
            <a:xfrm>
              <a:off x="-1121598" y="5086352"/>
              <a:ext cx="214207" cy="301197"/>
            </a:xfrm>
            <a:prstGeom prst="ellips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127761" tIns="63881" rIns="127761" bIns="63881" anchor="ctr"/>
            <a:lstStyle>
              <a:lvl1pPr defTabSz="1274763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1274763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1274763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1274763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1274763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1274763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1274763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1274763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1274763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ru-RU" sz="2800" b="1" smtClean="0">
                  <a:solidFill>
                    <a:srgbClr val="FFFFFF"/>
                  </a:solidFill>
                  <a:latin typeface="Calibri" pitchFamily="34" charset="0"/>
                  <a:cs typeface="Times New Roman" pitchFamily="18" charset="0"/>
                </a:rPr>
                <a:t>T</a:t>
              </a:r>
              <a:endParaRPr lang="ru-RU" altLang="ru-RU" sz="2900" b="1" smtClean="0">
                <a:solidFill>
                  <a:srgbClr val="FFFFFF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</p:grpSp>
      <p:sp>
        <p:nvSpPr>
          <p:cNvPr id="112664" name="Прямоугольник 55"/>
          <p:cNvSpPr>
            <a:spLocks noChangeArrowheads="1"/>
          </p:cNvSpPr>
          <p:nvPr/>
        </p:nvSpPr>
        <p:spPr bwMode="auto">
          <a:xfrm flipV="1">
            <a:off x="7137400" y="5624513"/>
            <a:ext cx="312738" cy="160337"/>
          </a:xfrm>
          <a:prstGeom prst="rect">
            <a:avLst/>
          </a:prstGeom>
          <a:solidFill>
            <a:srgbClr val="1AF253"/>
          </a:solidFill>
          <a:ln w="25400" algn="ctr">
            <a:solidFill>
              <a:srgbClr val="1AF253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>
            <a:lvl1pPr defTabSz="1276350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endParaRPr lang="ru-RU" altLang="ru-RU" sz="2500" smtClean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12665" name="Прямоугольник 55"/>
          <p:cNvSpPr>
            <a:spLocks noChangeArrowheads="1"/>
          </p:cNvSpPr>
          <p:nvPr/>
        </p:nvSpPr>
        <p:spPr bwMode="auto">
          <a:xfrm flipV="1">
            <a:off x="6616700" y="5595938"/>
            <a:ext cx="312738" cy="160337"/>
          </a:xfrm>
          <a:prstGeom prst="rect">
            <a:avLst/>
          </a:prstGeom>
          <a:solidFill>
            <a:srgbClr val="1AF253"/>
          </a:solidFill>
          <a:ln w="25400" algn="ctr">
            <a:solidFill>
              <a:srgbClr val="1AF253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>
            <a:lvl1pPr defTabSz="1276350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endParaRPr lang="ru-RU" altLang="ru-RU" sz="2500" smtClean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12666" name="Прямоугольник 55"/>
          <p:cNvSpPr>
            <a:spLocks noChangeArrowheads="1"/>
          </p:cNvSpPr>
          <p:nvPr/>
        </p:nvSpPr>
        <p:spPr bwMode="auto">
          <a:xfrm flipV="1">
            <a:off x="7945438" y="5632450"/>
            <a:ext cx="246062" cy="147638"/>
          </a:xfrm>
          <a:prstGeom prst="rect">
            <a:avLst/>
          </a:prstGeom>
          <a:solidFill>
            <a:srgbClr val="1AF253"/>
          </a:solidFill>
          <a:ln w="25400" algn="ctr">
            <a:solidFill>
              <a:srgbClr val="1AF253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>
            <a:lvl1pPr defTabSz="1276350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endParaRPr lang="ru-RU" altLang="ru-RU" sz="2500" smtClean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12667" name="Прямоугольник 55"/>
          <p:cNvSpPr>
            <a:spLocks noChangeArrowheads="1"/>
          </p:cNvSpPr>
          <p:nvPr/>
        </p:nvSpPr>
        <p:spPr bwMode="auto">
          <a:xfrm flipV="1">
            <a:off x="1520825" y="5400675"/>
            <a:ext cx="314325" cy="160338"/>
          </a:xfrm>
          <a:prstGeom prst="rect">
            <a:avLst/>
          </a:prstGeom>
          <a:solidFill>
            <a:srgbClr val="1AF253"/>
          </a:solidFill>
          <a:ln w="25400" algn="ctr">
            <a:solidFill>
              <a:srgbClr val="1AF253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>
            <a:lvl1pPr defTabSz="1276350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endParaRPr lang="ru-RU" altLang="ru-RU" sz="2500" smtClean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12668" name="Freeform 358"/>
          <p:cNvSpPr>
            <a:spLocks/>
          </p:cNvSpPr>
          <p:nvPr/>
        </p:nvSpPr>
        <p:spPr bwMode="auto">
          <a:xfrm>
            <a:off x="19050" y="1355725"/>
            <a:ext cx="12603163" cy="7769225"/>
          </a:xfrm>
          <a:custGeom>
            <a:avLst/>
            <a:gdLst>
              <a:gd name="T0" fmla="*/ 2147483646 w 7939"/>
              <a:gd name="T1" fmla="*/ 2147483646 h 4894"/>
              <a:gd name="T2" fmla="*/ 2147483646 w 7939"/>
              <a:gd name="T3" fmla="*/ 2147483646 h 4894"/>
              <a:gd name="T4" fmla="*/ 2147483646 w 7939"/>
              <a:gd name="T5" fmla="*/ 2147483646 h 4894"/>
              <a:gd name="T6" fmla="*/ 2147483646 w 7939"/>
              <a:gd name="T7" fmla="*/ 2147483646 h 4894"/>
              <a:gd name="T8" fmla="*/ 2147483646 w 7939"/>
              <a:gd name="T9" fmla="*/ 2147483646 h 4894"/>
              <a:gd name="T10" fmla="*/ 2147483646 w 7939"/>
              <a:gd name="T11" fmla="*/ 2147483646 h 4894"/>
              <a:gd name="T12" fmla="*/ 2147483646 w 7939"/>
              <a:gd name="T13" fmla="*/ 2147483646 h 4894"/>
              <a:gd name="T14" fmla="*/ 2147483646 w 7939"/>
              <a:gd name="T15" fmla="*/ 2147483646 h 4894"/>
              <a:gd name="T16" fmla="*/ 2147483646 w 7939"/>
              <a:gd name="T17" fmla="*/ 2147483646 h 4894"/>
              <a:gd name="T18" fmla="*/ 2147483646 w 7939"/>
              <a:gd name="T19" fmla="*/ 2147483646 h 4894"/>
              <a:gd name="T20" fmla="*/ 2147483646 w 7939"/>
              <a:gd name="T21" fmla="*/ 2147483646 h 4894"/>
              <a:gd name="T22" fmla="*/ 2147483646 w 7939"/>
              <a:gd name="T23" fmla="*/ 2147483646 h 4894"/>
              <a:gd name="T24" fmla="*/ 2147483646 w 7939"/>
              <a:gd name="T25" fmla="*/ 2147483646 h 4894"/>
              <a:gd name="T26" fmla="*/ 2147483646 w 7939"/>
              <a:gd name="T27" fmla="*/ 2147483646 h 4894"/>
              <a:gd name="T28" fmla="*/ 2147483646 w 7939"/>
              <a:gd name="T29" fmla="*/ 2147483646 h 4894"/>
              <a:gd name="T30" fmla="*/ 2147483646 w 7939"/>
              <a:gd name="T31" fmla="*/ 2147483646 h 4894"/>
              <a:gd name="T32" fmla="*/ 2147483646 w 7939"/>
              <a:gd name="T33" fmla="*/ 2147483646 h 4894"/>
              <a:gd name="T34" fmla="*/ 2147483646 w 7939"/>
              <a:gd name="T35" fmla="*/ 2147483646 h 4894"/>
              <a:gd name="T36" fmla="*/ 2147483646 w 7939"/>
              <a:gd name="T37" fmla="*/ 2147483646 h 4894"/>
              <a:gd name="T38" fmla="*/ 2147483646 w 7939"/>
              <a:gd name="T39" fmla="*/ 2147483646 h 4894"/>
              <a:gd name="T40" fmla="*/ 2147483646 w 7939"/>
              <a:gd name="T41" fmla="*/ 2147483646 h 4894"/>
              <a:gd name="T42" fmla="*/ 2147483646 w 7939"/>
              <a:gd name="T43" fmla="*/ 2147483646 h 4894"/>
              <a:gd name="T44" fmla="*/ 2147483646 w 7939"/>
              <a:gd name="T45" fmla="*/ 2147483646 h 4894"/>
              <a:gd name="T46" fmla="*/ 2147483646 w 7939"/>
              <a:gd name="T47" fmla="*/ 2147483646 h 4894"/>
              <a:gd name="T48" fmla="*/ 2147483646 w 7939"/>
              <a:gd name="T49" fmla="*/ 2147483646 h 4894"/>
              <a:gd name="T50" fmla="*/ 2147483646 w 7939"/>
              <a:gd name="T51" fmla="*/ 2147483646 h 4894"/>
              <a:gd name="T52" fmla="*/ 2147483646 w 7939"/>
              <a:gd name="T53" fmla="*/ 2147483646 h 4894"/>
              <a:gd name="T54" fmla="*/ 2147483646 w 7939"/>
              <a:gd name="T55" fmla="*/ 2147483646 h 4894"/>
              <a:gd name="T56" fmla="*/ 2147483646 w 7939"/>
              <a:gd name="T57" fmla="*/ 2147483646 h 4894"/>
              <a:gd name="T58" fmla="*/ 2147483646 w 7939"/>
              <a:gd name="T59" fmla="*/ 2147483646 h 4894"/>
              <a:gd name="T60" fmla="*/ 2147483646 w 7939"/>
              <a:gd name="T61" fmla="*/ 2147483646 h 4894"/>
              <a:gd name="T62" fmla="*/ 2147483646 w 7939"/>
              <a:gd name="T63" fmla="*/ 2147483646 h 4894"/>
              <a:gd name="T64" fmla="*/ 2147483646 w 7939"/>
              <a:gd name="T65" fmla="*/ 2147483646 h 4894"/>
              <a:gd name="T66" fmla="*/ 2147483646 w 7939"/>
              <a:gd name="T67" fmla="*/ 2147483646 h 4894"/>
              <a:gd name="T68" fmla="*/ 2147483646 w 7939"/>
              <a:gd name="T69" fmla="*/ 2147483646 h 4894"/>
              <a:gd name="T70" fmla="*/ 2147483646 w 7939"/>
              <a:gd name="T71" fmla="*/ 2147483646 h 4894"/>
              <a:gd name="T72" fmla="*/ 2147483646 w 7939"/>
              <a:gd name="T73" fmla="*/ 2147483646 h 4894"/>
              <a:gd name="T74" fmla="*/ 2147483646 w 7939"/>
              <a:gd name="T75" fmla="*/ 2147483646 h 4894"/>
              <a:gd name="T76" fmla="*/ 2147483646 w 7939"/>
              <a:gd name="T77" fmla="*/ 2147483646 h 4894"/>
              <a:gd name="T78" fmla="*/ 2147483646 w 7939"/>
              <a:gd name="T79" fmla="*/ 2147483646 h 4894"/>
              <a:gd name="T80" fmla="*/ 2147483646 w 7939"/>
              <a:gd name="T81" fmla="*/ 2147483646 h 4894"/>
              <a:gd name="T82" fmla="*/ 2147483646 w 7939"/>
              <a:gd name="T83" fmla="*/ 2147483646 h 4894"/>
              <a:gd name="T84" fmla="*/ 2147483646 w 7939"/>
              <a:gd name="T85" fmla="*/ 2147483646 h 4894"/>
              <a:gd name="T86" fmla="*/ 2147483646 w 7939"/>
              <a:gd name="T87" fmla="*/ 2147483646 h 4894"/>
              <a:gd name="T88" fmla="*/ 2147483646 w 7939"/>
              <a:gd name="T89" fmla="*/ 2147483646 h 4894"/>
              <a:gd name="T90" fmla="*/ 2147483646 w 7939"/>
              <a:gd name="T91" fmla="*/ 2147483646 h 4894"/>
              <a:gd name="T92" fmla="*/ 2147483646 w 7939"/>
              <a:gd name="T93" fmla="*/ 2147483646 h 4894"/>
              <a:gd name="T94" fmla="*/ 2147483646 w 7939"/>
              <a:gd name="T95" fmla="*/ 2147483646 h 4894"/>
              <a:gd name="T96" fmla="*/ 2147483646 w 7939"/>
              <a:gd name="T97" fmla="*/ 2147483646 h 4894"/>
              <a:gd name="T98" fmla="*/ 2147483646 w 7939"/>
              <a:gd name="T99" fmla="*/ 2147483646 h 4894"/>
              <a:gd name="T100" fmla="*/ 0 w 7939"/>
              <a:gd name="T101" fmla="*/ 2147483646 h 489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7939"/>
              <a:gd name="T154" fmla="*/ 0 h 4894"/>
              <a:gd name="T155" fmla="*/ 7939 w 7939"/>
              <a:gd name="T156" fmla="*/ 4894 h 489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7939" h="4894">
                <a:moveTo>
                  <a:pt x="0" y="1546"/>
                </a:moveTo>
                <a:cubicBezTo>
                  <a:pt x="86" y="1535"/>
                  <a:pt x="159" y="1513"/>
                  <a:pt x="240" y="1486"/>
                </a:cubicBezTo>
                <a:cubicBezTo>
                  <a:pt x="286" y="1471"/>
                  <a:pt x="384" y="1462"/>
                  <a:pt x="384" y="1462"/>
                </a:cubicBezTo>
                <a:cubicBezTo>
                  <a:pt x="416" y="1441"/>
                  <a:pt x="457" y="1417"/>
                  <a:pt x="492" y="1402"/>
                </a:cubicBezTo>
                <a:cubicBezTo>
                  <a:pt x="519" y="1390"/>
                  <a:pt x="550" y="1393"/>
                  <a:pt x="576" y="1378"/>
                </a:cubicBezTo>
                <a:cubicBezTo>
                  <a:pt x="576" y="1378"/>
                  <a:pt x="666" y="1318"/>
                  <a:pt x="684" y="1306"/>
                </a:cubicBezTo>
                <a:cubicBezTo>
                  <a:pt x="716" y="1285"/>
                  <a:pt x="756" y="1282"/>
                  <a:pt x="792" y="1270"/>
                </a:cubicBezTo>
                <a:cubicBezTo>
                  <a:pt x="819" y="1261"/>
                  <a:pt x="864" y="1222"/>
                  <a:pt x="864" y="1222"/>
                </a:cubicBezTo>
                <a:cubicBezTo>
                  <a:pt x="898" y="1171"/>
                  <a:pt x="949" y="1141"/>
                  <a:pt x="996" y="1102"/>
                </a:cubicBezTo>
                <a:cubicBezTo>
                  <a:pt x="1046" y="1060"/>
                  <a:pt x="1072" y="1007"/>
                  <a:pt x="1128" y="970"/>
                </a:cubicBezTo>
                <a:cubicBezTo>
                  <a:pt x="1162" y="919"/>
                  <a:pt x="1210" y="895"/>
                  <a:pt x="1260" y="862"/>
                </a:cubicBezTo>
                <a:cubicBezTo>
                  <a:pt x="1274" y="853"/>
                  <a:pt x="1282" y="835"/>
                  <a:pt x="1296" y="826"/>
                </a:cubicBezTo>
                <a:cubicBezTo>
                  <a:pt x="1307" y="819"/>
                  <a:pt x="1321" y="820"/>
                  <a:pt x="1332" y="814"/>
                </a:cubicBezTo>
                <a:cubicBezTo>
                  <a:pt x="1357" y="800"/>
                  <a:pt x="1384" y="786"/>
                  <a:pt x="1404" y="766"/>
                </a:cubicBezTo>
                <a:cubicBezTo>
                  <a:pt x="1428" y="742"/>
                  <a:pt x="1476" y="694"/>
                  <a:pt x="1476" y="694"/>
                </a:cubicBezTo>
                <a:cubicBezTo>
                  <a:pt x="1505" y="608"/>
                  <a:pt x="1479" y="636"/>
                  <a:pt x="1536" y="598"/>
                </a:cubicBezTo>
                <a:cubicBezTo>
                  <a:pt x="1544" y="574"/>
                  <a:pt x="1552" y="550"/>
                  <a:pt x="1560" y="526"/>
                </a:cubicBezTo>
                <a:cubicBezTo>
                  <a:pt x="1569" y="499"/>
                  <a:pt x="1608" y="494"/>
                  <a:pt x="1632" y="478"/>
                </a:cubicBezTo>
                <a:cubicBezTo>
                  <a:pt x="1704" y="430"/>
                  <a:pt x="1790" y="419"/>
                  <a:pt x="1872" y="394"/>
                </a:cubicBezTo>
                <a:cubicBezTo>
                  <a:pt x="1931" y="376"/>
                  <a:pt x="1965" y="357"/>
                  <a:pt x="2016" y="334"/>
                </a:cubicBezTo>
                <a:cubicBezTo>
                  <a:pt x="2072" y="309"/>
                  <a:pt x="2137" y="294"/>
                  <a:pt x="2196" y="274"/>
                </a:cubicBezTo>
                <a:cubicBezTo>
                  <a:pt x="2359" y="220"/>
                  <a:pt x="2543" y="214"/>
                  <a:pt x="2712" y="202"/>
                </a:cubicBezTo>
                <a:cubicBezTo>
                  <a:pt x="2959" y="161"/>
                  <a:pt x="3206" y="127"/>
                  <a:pt x="3456" y="106"/>
                </a:cubicBezTo>
                <a:cubicBezTo>
                  <a:pt x="3547" y="83"/>
                  <a:pt x="3627" y="58"/>
                  <a:pt x="3720" y="46"/>
                </a:cubicBezTo>
                <a:cubicBezTo>
                  <a:pt x="3815" y="14"/>
                  <a:pt x="3767" y="26"/>
                  <a:pt x="3864" y="10"/>
                </a:cubicBezTo>
                <a:cubicBezTo>
                  <a:pt x="4091" y="16"/>
                  <a:pt x="4301" y="0"/>
                  <a:pt x="4512" y="70"/>
                </a:cubicBezTo>
                <a:cubicBezTo>
                  <a:pt x="4538" y="96"/>
                  <a:pt x="4570" y="116"/>
                  <a:pt x="4596" y="142"/>
                </a:cubicBezTo>
                <a:cubicBezTo>
                  <a:pt x="4618" y="164"/>
                  <a:pt x="4638" y="189"/>
                  <a:pt x="4656" y="214"/>
                </a:cubicBezTo>
                <a:cubicBezTo>
                  <a:pt x="4666" y="229"/>
                  <a:pt x="4667" y="249"/>
                  <a:pt x="4680" y="262"/>
                </a:cubicBezTo>
                <a:cubicBezTo>
                  <a:pt x="4700" y="282"/>
                  <a:pt x="4728" y="294"/>
                  <a:pt x="4752" y="310"/>
                </a:cubicBezTo>
                <a:cubicBezTo>
                  <a:pt x="4788" y="334"/>
                  <a:pt x="4824" y="358"/>
                  <a:pt x="4860" y="382"/>
                </a:cubicBezTo>
                <a:cubicBezTo>
                  <a:pt x="4872" y="390"/>
                  <a:pt x="4884" y="398"/>
                  <a:pt x="4896" y="406"/>
                </a:cubicBezTo>
                <a:cubicBezTo>
                  <a:pt x="4908" y="414"/>
                  <a:pt x="4932" y="430"/>
                  <a:pt x="4932" y="430"/>
                </a:cubicBezTo>
                <a:cubicBezTo>
                  <a:pt x="4969" y="486"/>
                  <a:pt x="5065" y="568"/>
                  <a:pt x="5124" y="598"/>
                </a:cubicBezTo>
                <a:cubicBezTo>
                  <a:pt x="5223" y="648"/>
                  <a:pt x="5083" y="559"/>
                  <a:pt x="5208" y="634"/>
                </a:cubicBezTo>
                <a:cubicBezTo>
                  <a:pt x="5353" y="721"/>
                  <a:pt x="5218" y="651"/>
                  <a:pt x="5328" y="706"/>
                </a:cubicBezTo>
                <a:cubicBezTo>
                  <a:pt x="5370" y="770"/>
                  <a:pt x="5432" y="794"/>
                  <a:pt x="5496" y="826"/>
                </a:cubicBezTo>
                <a:cubicBezTo>
                  <a:pt x="5559" y="858"/>
                  <a:pt x="5506" y="842"/>
                  <a:pt x="5568" y="886"/>
                </a:cubicBezTo>
                <a:cubicBezTo>
                  <a:pt x="5717" y="993"/>
                  <a:pt x="5860" y="963"/>
                  <a:pt x="6048" y="970"/>
                </a:cubicBezTo>
                <a:cubicBezTo>
                  <a:pt x="6380" y="996"/>
                  <a:pt x="6258" y="974"/>
                  <a:pt x="6420" y="1006"/>
                </a:cubicBezTo>
                <a:cubicBezTo>
                  <a:pt x="6463" y="1035"/>
                  <a:pt x="6507" y="1040"/>
                  <a:pt x="6552" y="1066"/>
                </a:cubicBezTo>
                <a:cubicBezTo>
                  <a:pt x="6689" y="1145"/>
                  <a:pt x="6475" y="1027"/>
                  <a:pt x="6624" y="1126"/>
                </a:cubicBezTo>
                <a:cubicBezTo>
                  <a:pt x="6640" y="1137"/>
                  <a:pt x="6711" y="1148"/>
                  <a:pt x="6720" y="1150"/>
                </a:cubicBezTo>
                <a:cubicBezTo>
                  <a:pt x="6815" y="1198"/>
                  <a:pt x="6926" y="1211"/>
                  <a:pt x="7020" y="1258"/>
                </a:cubicBezTo>
                <a:cubicBezTo>
                  <a:pt x="7071" y="1283"/>
                  <a:pt x="7130" y="1312"/>
                  <a:pt x="7188" y="1318"/>
                </a:cubicBezTo>
                <a:cubicBezTo>
                  <a:pt x="7256" y="1324"/>
                  <a:pt x="7324" y="1326"/>
                  <a:pt x="7392" y="1330"/>
                </a:cubicBezTo>
                <a:cubicBezTo>
                  <a:pt x="7459" y="1341"/>
                  <a:pt x="7575" y="1352"/>
                  <a:pt x="7632" y="1390"/>
                </a:cubicBezTo>
                <a:cubicBezTo>
                  <a:pt x="7679" y="1421"/>
                  <a:pt x="7654" y="1409"/>
                  <a:pt x="7704" y="1426"/>
                </a:cubicBezTo>
                <a:cubicBezTo>
                  <a:pt x="7742" y="1483"/>
                  <a:pt x="7714" y="1457"/>
                  <a:pt x="7800" y="1486"/>
                </a:cubicBezTo>
                <a:cubicBezTo>
                  <a:pt x="7827" y="1495"/>
                  <a:pt x="7872" y="1534"/>
                  <a:pt x="7872" y="1534"/>
                </a:cubicBezTo>
                <a:cubicBezTo>
                  <a:pt x="7939" y="1634"/>
                  <a:pt x="7904" y="1568"/>
                  <a:pt x="7908" y="1810"/>
                </a:cubicBezTo>
                <a:cubicBezTo>
                  <a:pt x="7915" y="2162"/>
                  <a:pt x="7916" y="2514"/>
                  <a:pt x="7920" y="2866"/>
                </a:cubicBezTo>
                <a:cubicBezTo>
                  <a:pt x="7916" y="3122"/>
                  <a:pt x="7923" y="3378"/>
                  <a:pt x="7908" y="3634"/>
                </a:cubicBezTo>
                <a:cubicBezTo>
                  <a:pt x="7907" y="3651"/>
                  <a:pt x="7881" y="3656"/>
                  <a:pt x="7872" y="3670"/>
                </a:cubicBezTo>
                <a:cubicBezTo>
                  <a:pt x="7865" y="3681"/>
                  <a:pt x="7868" y="3696"/>
                  <a:pt x="7860" y="3706"/>
                </a:cubicBezTo>
                <a:cubicBezTo>
                  <a:pt x="7837" y="3735"/>
                  <a:pt x="7817" y="3728"/>
                  <a:pt x="7788" y="3742"/>
                </a:cubicBezTo>
                <a:cubicBezTo>
                  <a:pt x="7717" y="3777"/>
                  <a:pt x="7663" y="3810"/>
                  <a:pt x="7584" y="3826"/>
                </a:cubicBezTo>
                <a:cubicBezTo>
                  <a:pt x="7551" y="3848"/>
                  <a:pt x="7509" y="3852"/>
                  <a:pt x="7476" y="3874"/>
                </a:cubicBezTo>
                <a:cubicBezTo>
                  <a:pt x="7464" y="3882"/>
                  <a:pt x="7453" y="3892"/>
                  <a:pt x="7440" y="3898"/>
                </a:cubicBezTo>
                <a:cubicBezTo>
                  <a:pt x="7417" y="3908"/>
                  <a:pt x="7389" y="3908"/>
                  <a:pt x="7368" y="3922"/>
                </a:cubicBezTo>
                <a:cubicBezTo>
                  <a:pt x="7304" y="3965"/>
                  <a:pt x="7261" y="3982"/>
                  <a:pt x="7188" y="4006"/>
                </a:cubicBezTo>
                <a:cubicBezTo>
                  <a:pt x="7163" y="4014"/>
                  <a:pt x="7141" y="4034"/>
                  <a:pt x="7116" y="4042"/>
                </a:cubicBezTo>
                <a:cubicBezTo>
                  <a:pt x="7104" y="4054"/>
                  <a:pt x="7095" y="4070"/>
                  <a:pt x="7080" y="4078"/>
                </a:cubicBezTo>
                <a:cubicBezTo>
                  <a:pt x="7047" y="4096"/>
                  <a:pt x="7004" y="4093"/>
                  <a:pt x="6972" y="4114"/>
                </a:cubicBezTo>
                <a:cubicBezTo>
                  <a:pt x="6960" y="4122"/>
                  <a:pt x="6950" y="4133"/>
                  <a:pt x="6936" y="4138"/>
                </a:cubicBezTo>
                <a:cubicBezTo>
                  <a:pt x="6894" y="4152"/>
                  <a:pt x="6848" y="4153"/>
                  <a:pt x="6804" y="4162"/>
                </a:cubicBezTo>
                <a:cubicBezTo>
                  <a:pt x="6741" y="4204"/>
                  <a:pt x="6660" y="4198"/>
                  <a:pt x="6588" y="4222"/>
                </a:cubicBezTo>
                <a:cubicBezTo>
                  <a:pt x="6524" y="4318"/>
                  <a:pt x="6608" y="4202"/>
                  <a:pt x="6528" y="4282"/>
                </a:cubicBezTo>
                <a:cubicBezTo>
                  <a:pt x="6499" y="4311"/>
                  <a:pt x="6492" y="4354"/>
                  <a:pt x="6480" y="4390"/>
                </a:cubicBezTo>
                <a:cubicBezTo>
                  <a:pt x="6476" y="4402"/>
                  <a:pt x="6455" y="4396"/>
                  <a:pt x="6444" y="4402"/>
                </a:cubicBezTo>
                <a:cubicBezTo>
                  <a:pt x="6431" y="4408"/>
                  <a:pt x="6419" y="4417"/>
                  <a:pt x="6408" y="4426"/>
                </a:cubicBezTo>
                <a:cubicBezTo>
                  <a:pt x="6395" y="4437"/>
                  <a:pt x="6387" y="4454"/>
                  <a:pt x="6372" y="4462"/>
                </a:cubicBezTo>
                <a:cubicBezTo>
                  <a:pt x="6350" y="4474"/>
                  <a:pt x="6324" y="4478"/>
                  <a:pt x="6300" y="4486"/>
                </a:cubicBezTo>
                <a:cubicBezTo>
                  <a:pt x="6273" y="4495"/>
                  <a:pt x="6228" y="4534"/>
                  <a:pt x="6228" y="4534"/>
                </a:cubicBezTo>
                <a:cubicBezTo>
                  <a:pt x="6090" y="4741"/>
                  <a:pt x="5555" y="4675"/>
                  <a:pt x="5436" y="4678"/>
                </a:cubicBezTo>
                <a:cubicBezTo>
                  <a:pt x="5272" y="4687"/>
                  <a:pt x="5124" y="4698"/>
                  <a:pt x="4968" y="4750"/>
                </a:cubicBezTo>
                <a:cubicBezTo>
                  <a:pt x="4931" y="4805"/>
                  <a:pt x="4842" y="4819"/>
                  <a:pt x="4776" y="4822"/>
                </a:cubicBezTo>
                <a:cubicBezTo>
                  <a:pt x="4600" y="4829"/>
                  <a:pt x="4424" y="4830"/>
                  <a:pt x="4248" y="4834"/>
                </a:cubicBezTo>
                <a:cubicBezTo>
                  <a:pt x="4090" y="4844"/>
                  <a:pt x="3947" y="4872"/>
                  <a:pt x="3792" y="4894"/>
                </a:cubicBezTo>
                <a:cubicBezTo>
                  <a:pt x="3328" y="4890"/>
                  <a:pt x="2864" y="4894"/>
                  <a:pt x="2400" y="4882"/>
                </a:cubicBezTo>
                <a:cubicBezTo>
                  <a:pt x="2354" y="4881"/>
                  <a:pt x="2316" y="4822"/>
                  <a:pt x="2268" y="4810"/>
                </a:cubicBezTo>
                <a:cubicBezTo>
                  <a:pt x="2175" y="4748"/>
                  <a:pt x="2101" y="4654"/>
                  <a:pt x="1992" y="4618"/>
                </a:cubicBezTo>
                <a:cubicBezTo>
                  <a:pt x="1954" y="4561"/>
                  <a:pt x="1982" y="4587"/>
                  <a:pt x="1896" y="4558"/>
                </a:cubicBezTo>
                <a:cubicBezTo>
                  <a:pt x="1882" y="4553"/>
                  <a:pt x="1873" y="4540"/>
                  <a:pt x="1860" y="4534"/>
                </a:cubicBezTo>
                <a:cubicBezTo>
                  <a:pt x="1810" y="4512"/>
                  <a:pt x="1747" y="4494"/>
                  <a:pt x="1692" y="4486"/>
                </a:cubicBezTo>
                <a:cubicBezTo>
                  <a:pt x="1609" y="4473"/>
                  <a:pt x="1439" y="4473"/>
                  <a:pt x="1368" y="4426"/>
                </a:cubicBezTo>
                <a:cubicBezTo>
                  <a:pt x="1271" y="4361"/>
                  <a:pt x="1169" y="4308"/>
                  <a:pt x="1080" y="4234"/>
                </a:cubicBezTo>
                <a:cubicBezTo>
                  <a:pt x="1054" y="4212"/>
                  <a:pt x="1024" y="4194"/>
                  <a:pt x="996" y="4174"/>
                </a:cubicBezTo>
                <a:cubicBezTo>
                  <a:pt x="972" y="4157"/>
                  <a:pt x="924" y="4126"/>
                  <a:pt x="924" y="4126"/>
                </a:cubicBezTo>
                <a:cubicBezTo>
                  <a:pt x="887" y="4070"/>
                  <a:pt x="831" y="4036"/>
                  <a:pt x="780" y="3994"/>
                </a:cubicBezTo>
                <a:cubicBezTo>
                  <a:pt x="731" y="3953"/>
                  <a:pt x="687" y="3896"/>
                  <a:pt x="636" y="3862"/>
                </a:cubicBezTo>
                <a:cubicBezTo>
                  <a:pt x="609" y="3781"/>
                  <a:pt x="646" y="3869"/>
                  <a:pt x="588" y="3802"/>
                </a:cubicBezTo>
                <a:cubicBezTo>
                  <a:pt x="490" y="3690"/>
                  <a:pt x="585" y="3760"/>
                  <a:pt x="504" y="3706"/>
                </a:cubicBezTo>
                <a:cubicBezTo>
                  <a:pt x="456" y="3634"/>
                  <a:pt x="409" y="3539"/>
                  <a:pt x="348" y="3478"/>
                </a:cubicBezTo>
                <a:cubicBezTo>
                  <a:pt x="335" y="3439"/>
                  <a:pt x="301" y="3409"/>
                  <a:pt x="288" y="3370"/>
                </a:cubicBezTo>
                <a:cubicBezTo>
                  <a:pt x="271" y="3318"/>
                  <a:pt x="238" y="3275"/>
                  <a:pt x="216" y="3226"/>
                </a:cubicBezTo>
                <a:cubicBezTo>
                  <a:pt x="216" y="3226"/>
                  <a:pt x="186" y="3136"/>
                  <a:pt x="180" y="3118"/>
                </a:cubicBezTo>
                <a:cubicBezTo>
                  <a:pt x="176" y="3106"/>
                  <a:pt x="168" y="3082"/>
                  <a:pt x="168" y="3082"/>
                </a:cubicBezTo>
                <a:cubicBezTo>
                  <a:pt x="160" y="3026"/>
                  <a:pt x="162" y="2968"/>
                  <a:pt x="144" y="2914"/>
                </a:cubicBezTo>
                <a:cubicBezTo>
                  <a:pt x="114" y="2823"/>
                  <a:pt x="125" y="2867"/>
                  <a:pt x="108" y="2782"/>
                </a:cubicBezTo>
                <a:cubicBezTo>
                  <a:pt x="101" y="2612"/>
                  <a:pt x="102" y="2441"/>
                  <a:pt x="48" y="2278"/>
                </a:cubicBezTo>
                <a:cubicBezTo>
                  <a:pt x="13" y="2036"/>
                  <a:pt x="9" y="1790"/>
                  <a:pt x="0" y="1546"/>
                </a:cubicBezTo>
                <a:close/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0" hangingPunct="0"/>
            <a:endParaRPr lang="ru-RU" sz="1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2669" name="TextBox 104"/>
          <p:cNvSpPr txBox="1">
            <a:spLocks noChangeArrowheads="1"/>
          </p:cNvSpPr>
          <p:nvPr/>
        </p:nvSpPr>
        <p:spPr bwMode="auto">
          <a:xfrm rot="224335">
            <a:off x="6145213" y="4813300"/>
            <a:ext cx="1747837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200" smtClean="0">
                <a:solidFill>
                  <a:srgbClr val="000000"/>
                </a:solidFill>
              </a:rPr>
              <a:t>Ул.Социалистическая</a:t>
            </a:r>
          </a:p>
        </p:txBody>
      </p:sp>
      <p:cxnSp>
        <p:nvCxnSpPr>
          <p:cNvPr id="106" name="Прямая соединительная линия 105"/>
          <p:cNvCxnSpPr/>
          <p:nvPr/>
        </p:nvCxnSpPr>
        <p:spPr bwMode="auto">
          <a:xfrm rot="10800000" flipV="1">
            <a:off x="1258888" y="4740275"/>
            <a:ext cx="2654300" cy="87313"/>
          </a:xfrm>
          <a:prstGeom prst="line">
            <a:avLst/>
          </a:prstGeom>
          <a:ln>
            <a:headEnd type="none" w="med" len="med"/>
            <a:tailEnd type="none" w="med" len="med"/>
          </a:ln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sp>
        <p:nvSpPr>
          <p:cNvPr id="112671" name="TextBox 106"/>
          <p:cNvSpPr txBox="1">
            <a:spLocks noChangeArrowheads="1"/>
          </p:cNvSpPr>
          <p:nvPr/>
        </p:nvSpPr>
        <p:spPr bwMode="auto">
          <a:xfrm>
            <a:off x="4308475" y="5589588"/>
            <a:ext cx="106045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200" smtClean="0">
                <a:solidFill>
                  <a:srgbClr val="000000"/>
                </a:solidFill>
              </a:rPr>
              <a:t>Ул.мира</a:t>
            </a:r>
          </a:p>
        </p:txBody>
      </p:sp>
      <p:sp>
        <p:nvSpPr>
          <p:cNvPr id="112672" name="TextBox 107"/>
          <p:cNvSpPr txBox="1">
            <a:spLocks noChangeArrowheads="1"/>
          </p:cNvSpPr>
          <p:nvPr/>
        </p:nvSpPr>
        <p:spPr bwMode="auto">
          <a:xfrm rot="5400000">
            <a:off x="1946275" y="6743700"/>
            <a:ext cx="1579563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200" smtClean="0">
                <a:solidFill>
                  <a:srgbClr val="000000"/>
                </a:solidFill>
              </a:rPr>
              <a:t>Ул первомайская</a:t>
            </a:r>
          </a:p>
        </p:txBody>
      </p:sp>
      <p:sp>
        <p:nvSpPr>
          <p:cNvPr id="112673" name="TextBox 108"/>
          <p:cNvSpPr txBox="1">
            <a:spLocks noChangeArrowheads="1"/>
          </p:cNvSpPr>
          <p:nvPr/>
        </p:nvSpPr>
        <p:spPr bwMode="auto">
          <a:xfrm>
            <a:off x="6846888" y="7791450"/>
            <a:ext cx="1674812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200" smtClean="0">
                <a:solidFill>
                  <a:srgbClr val="000000"/>
                </a:solidFill>
              </a:rPr>
              <a:t>Ул. набережная</a:t>
            </a:r>
          </a:p>
        </p:txBody>
      </p:sp>
      <p:sp>
        <p:nvSpPr>
          <p:cNvPr id="112674" name="TextBox 109"/>
          <p:cNvSpPr txBox="1">
            <a:spLocks noChangeArrowheads="1"/>
          </p:cNvSpPr>
          <p:nvPr/>
        </p:nvSpPr>
        <p:spPr bwMode="auto">
          <a:xfrm rot="5400000">
            <a:off x="3167063" y="6583363"/>
            <a:ext cx="1376362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200" smtClean="0">
                <a:solidFill>
                  <a:srgbClr val="000000"/>
                </a:solidFill>
              </a:rPr>
              <a:t>Ул пионерская</a:t>
            </a:r>
          </a:p>
        </p:txBody>
      </p:sp>
      <p:sp>
        <p:nvSpPr>
          <p:cNvPr id="112675" name="TextBox 110"/>
          <p:cNvSpPr txBox="1">
            <a:spLocks noChangeArrowheads="1"/>
          </p:cNvSpPr>
          <p:nvPr/>
        </p:nvSpPr>
        <p:spPr bwMode="auto">
          <a:xfrm rot="5400000">
            <a:off x="4274344" y="6787356"/>
            <a:ext cx="1349375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200" smtClean="0">
                <a:solidFill>
                  <a:srgbClr val="000000"/>
                </a:solidFill>
              </a:rPr>
              <a:t>Пер.Школьный</a:t>
            </a:r>
          </a:p>
        </p:txBody>
      </p:sp>
      <p:sp>
        <p:nvSpPr>
          <p:cNvPr id="112676" name="TextBox 111"/>
          <p:cNvSpPr txBox="1">
            <a:spLocks noChangeArrowheads="1"/>
          </p:cNvSpPr>
          <p:nvPr/>
        </p:nvSpPr>
        <p:spPr bwMode="auto">
          <a:xfrm rot="5400000">
            <a:off x="4857751" y="6877050"/>
            <a:ext cx="221615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200" smtClean="0">
                <a:solidFill>
                  <a:srgbClr val="000000"/>
                </a:solidFill>
              </a:rPr>
              <a:t>Ул кооперативная</a:t>
            </a:r>
          </a:p>
        </p:txBody>
      </p:sp>
      <p:sp>
        <p:nvSpPr>
          <p:cNvPr id="112677" name="TextBox 112"/>
          <p:cNvSpPr txBox="1">
            <a:spLocks noChangeArrowheads="1"/>
          </p:cNvSpPr>
          <p:nvPr/>
        </p:nvSpPr>
        <p:spPr bwMode="auto">
          <a:xfrm rot="5400000">
            <a:off x="6211094" y="7044531"/>
            <a:ext cx="1520825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200" smtClean="0">
                <a:solidFill>
                  <a:srgbClr val="000000"/>
                </a:solidFill>
              </a:rPr>
              <a:t>Ул.Театральная</a:t>
            </a:r>
          </a:p>
        </p:txBody>
      </p:sp>
      <p:sp>
        <p:nvSpPr>
          <p:cNvPr id="112678" name="TextBox 113"/>
          <p:cNvSpPr txBox="1">
            <a:spLocks noChangeArrowheads="1"/>
          </p:cNvSpPr>
          <p:nvPr/>
        </p:nvSpPr>
        <p:spPr bwMode="auto">
          <a:xfrm rot="5747767">
            <a:off x="7300119" y="6115844"/>
            <a:ext cx="156686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200" smtClean="0">
                <a:solidFill>
                  <a:srgbClr val="000000"/>
                </a:solidFill>
              </a:rPr>
              <a:t>Ул.Советская</a:t>
            </a:r>
          </a:p>
        </p:txBody>
      </p:sp>
      <p:sp>
        <p:nvSpPr>
          <p:cNvPr id="112679" name="TextBox 114"/>
          <p:cNvSpPr txBox="1">
            <a:spLocks noChangeArrowheads="1"/>
          </p:cNvSpPr>
          <p:nvPr/>
        </p:nvSpPr>
        <p:spPr bwMode="auto">
          <a:xfrm rot="-5400000">
            <a:off x="8148637" y="6372226"/>
            <a:ext cx="1763713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200" smtClean="0">
                <a:solidFill>
                  <a:srgbClr val="000000"/>
                </a:solidFill>
              </a:rPr>
              <a:t>Пер.победы</a:t>
            </a:r>
          </a:p>
        </p:txBody>
      </p:sp>
      <p:sp>
        <p:nvSpPr>
          <p:cNvPr id="112680" name="TextBox 115"/>
          <p:cNvSpPr txBox="1">
            <a:spLocks noChangeArrowheads="1"/>
          </p:cNvSpPr>
          <p:nvPr/>
        </p:nvSpPr>
        <p:spPr bwMode="auto">
          <a:xfrm rot="5400000">
            <a:off x="9297988" y="6635750"/>
            <a:ext cx="17113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200" smtClean="0">
                <a:solidFill>
                  <a:srgbClr val="000000"/>
                </a:solidFill>
              </a:rPr>
              <a:t>Ул.Донская</a:t>
            </a:r>
          </a:p>
        </p:txBody>
      </p:sp>
      <p:sp>
        <p:nvSpPr>
          <p:cNvPr id="112681" name="TextBox 116"/>
          <p:cNvSpPr txBox="1">
            <a:spLocks noChangeArrowheads="1"/>
          </p:cNvSpPr>
          <p:nvPr/>
        </p:nvSpPr>
        <p:spPr bwMode="auto">
          <a:xfrm rot="5621095">
            <a:off x="10965657" y="4814094"/>
            <a:ext cx="13096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200" smtClean="0">
                <a:solidFill>
                  <a:srgbClr val="000000"/>
                </a:solidFill>
              </a:rPr>
              <a:t>Ул.Декабристов</a:t>
            </a:r>
          </a:p>
        </p:txBody>
      </p:sp>
      <p:sp>
        <p:nvSpPr>
          <p:cNvPr id="112682" name="TextBox 117"/>
          <p:cNvSpPr txBox="1">
            <a:spLocks noChangeArrowheads="1"/>
          </p:cNvSpPr>
          <p:nvPr/>
        </p:nvSpPr>
        <p:spPr bwMode="auto">
          <a:xfrm>
            <a:off x="3767138" y="3533775"/>
            <a:ext cx="267017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200" smtClean="0">
                <a:solidFill>
                  <a:srgbClr val="000000"/>
                </a:solidFill>
              </a:rPr>
              <a:t>Ул.Молодежная</a:t>
            </a:r>
          </a:p>
        </p:txBody>
      </p:sp>
      <p:sp>
        <p:nvSpPr>
          <p:cNvPr id="112683" name="TextBox 118"/>
          <p:cNvSpPr txBox="1">
            <a:spLocks noChangeArrowheads="1"/>
          </p:cNvSpPr>
          <p:nvPr/>
        </p:nvSpPr>
        <p:spPr bwMode="auto">
          <a:xfrm rot="230012">
            <a:off x="5273675" y="2047875"/>
            <a:ext cx="15589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400" smtClean="0">
                <a:solidFill>
                  <a:srgbClr val="000000"/>
                </a:solidFill>
              </a:rPr>
              <a:t>Ул.Степная</a:t>
            </a:r>
          </a:p>
        </p:txBody>
      </p:sp>
      <p:sp>
        <p:nvSpPr>
          <p:cNvPr id="112684" name="Прямоугольник 53"/>
          <p:cNvSpPr>
            <a:spLocks noChangeArrowheads="1"/>
          </p:cNvSpPr>
          <p:nvPr/>
        </p:nvSpPr>
        <p:spPr bwMode="auto">
          <a:xfrm>
            <a:off x="5472113" y="2589213"/>
            <a:ext cx="176212" cy="155575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>
            <a:lvl1pPr defTabSz="1276350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endParaRPr lang="ru-RU" altLang="ru-RU" sz="2500" smtClean="0">
              <a:solidFill>
                <a:srgbClr val="FFFFFF"/>
              </a:solidFill>
              <a:latin typeface="Calibri" pitchFamily="34" charset="0"/>
            </a:endParaRPr>
          </a:p>
        </p:txBody>
      </p:sp>
      <p:grpSp>
        <p:nvGrpSpPr>
          <p:cNvPr id="6" name="Group 253"/>
          <p:cNvGrpSpPr>
            <a:grpSpLocks/>
          </p:cNvGrpSpPr>
          <p:nvPr/>
        </p:nvGrpSpPr>
        <p:grpSpPr bwMode="auto">
          <a:xfrm>
            <a:off x="5554663" y="4667250"/>
            <a:ext cx="366712" cy="387350"/>
            <a:chOff x="476" y="3248"/>
            <a:chExt cx="408" cy="409"/>
          </a:xfrm>
        </p:grpSpPr>
        <p:sp>
          <p:nvSpPr>
            <p:cNvPr id="12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4" cy="181"/>
            </a:xfrm>
            <a:prstGeom prst="rec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5500" b="1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123" name="AutoShape 255"/>
            <p:cNvSpPr>
              <a:spLocks noChangeArrowheads="1"/>
            </p:cNvSpPr>
            <p:nvPr/>
          </p:nvSpPr>
          <p:spPr bwMode="auto">
            <a:xfrm rot="-10800000">
              <a:off x="704" y="3248"/>
              <a:ext cx="180" cy="409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5500" b="1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</p:grpSp>
      <p:sp>
        <p:nvSpPr>
          <p:cNvPr id="112686" name="Text Box 553"/>
          <p:cNvSpPr txBox="1">
            <a:spLocks noChangeArrowheads="1"/>
          </p:cNvSpPr>
          <p:nvPr/>
        </p:nvSpPr>
        <p:spPr bwMode="auto">
          <a:xfrm>
            <a:off x="0" y="-210852"/>
            <a:ext cx="12801599" cy="1085635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6428" tIns="23218" rIns="46428" bIns="23218" anchor="ctr" anchorCtr="1">
            <a:spAutoFit/>
          </a:bodyPr>
          <a:lstStyle>
            <a:lvl1pPr defTabSz="1277938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7938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7938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79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7938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ru-RU" altLang="ru-RU" sz="2500" dirty="0" smtClean="0">
                <a:solidFill>
                  <a:srgbClr val="000000"/>
                </a:solidFill>
                <a:cs typeface="Times New Roman" pitchFamily="18" charset="0"/>
              </a:rPr>
              <a:t>ПАСПОРТ ТЕРРИТОРИИ </a:t>
            </a:r>
            <a:r>
              <a:rPr lang="ru-RU" altLang="ru-RU" sz="2500" dirty="0">
                <a:solidFill>
                  <a:srgbClr val="000000"/>
                </a:solidFill>
                <a:cs typeface="Times New Roman" pitchFamily="18" charset="0"/>
              </a:rPr>
              <a:t>КРАСНОЯРСКОГО СЕЛЬСКОГО ПОСЕЛЕНИЯ ЦИМЛЯНСКОГО </a:t>
            </a:r>
            <a:r>
              <a:rPr lang="ru-RU" altLang="ru-RU" sz="2500" dirty="0" smtClean="0">
                <a:solidFill>
                  <a:srgbClr val="000000"/>
                </a:solidFill>
                <a:cs typeface="Times New Roman" pitchFamily="18" charset="0"/>
              </a:rPr>
              <a:t>РАЙОНА</a:t>
            </a:r>
          </a:p>
          <a:p>
            <a:pPr algn="ctr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ru-RU" altLang="ru-RU" sz="2500" dirty="0" smtClean="0">
                <a:solidFill>
                  <a:srgbClr val="000000"/>
                </a:solidFill>
                <a:cs typeface="Times New Roman" pitchFamily="18" charset="0"/>
              </a:rPr>
              <a:t>Информационно-справочные материалы по силам и средствам РСЧС</a:t>
            </a:r>
          </a:p>
        </p:txBody>
      </p:sp>
      <p:graphicFrame>
        <p:nvGraphicFramePr>
          <p:cNvPr id="33926" name="Group 13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56642568"/>
              </p:ext>
            </p:extLst>
          </p:nvPr>
        </p:nvGraphicFramePr>
        <p:xfrm>
          <a:off x="0" y="914400"/>
          <a:ext cx="12801599" cy="8686800"/>
        </p:xfrm>
        <a:graphic>
          <a:graphicData uri="http://schemas.openxmlformats.org/drawingml/2006/table">
            <a:tbl>
              <a:tblPr/>
              <a:tblGrid>
                <a:gridCol w="2838994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622766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5152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50223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515291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1807027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384656">
                <a:tc rowSpan="3">
                  <a:txBody>
                    <a:bodyPr/>
                    <a:lstStyle>
                      <a:lvl1pPr defTabSz="1279525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defTabSz="1279525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defTabSz="1279525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</a:t>
                      </a:r>
                    </a:p>
                  </a:txBody>
                  <a:tcPr marL="25178" marR="25178" marT="25177" marB="2517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 rowSpan="3">
                  <a:txBody>
                    <a:bodyPr/>
                    <a:lstStyle>
                      <a:lvl1pPr defTabSz="1279525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defTabSz="1279525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defTabSz="1279525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Адрес</a:t>
                      </a:r>
                    </a:p>
                  </a:txBody>
                  <a:tcPr marL="25178" marR="25178" marT="25177" marB="2517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 gridSpan="4">
                  <a:txBody>
                    <a:bodyPr/>
                    <a:lstStyle>
                      <a:lvl1pPr defTabSz="1279525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defTabSz="1279525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defTabSz="1279525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</a:p>
                  </a:txBody>
                  <a:tcPr marL="25178" marR="25178" marT="25177" marB="2517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631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 defTabSz="1279525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defTabSz="1279525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defTabSz="1279525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</a:p>
                  </a:txBody>
                  <a:tcPr marL="25178" marR="25178" marT="25177" marB="2517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 defTabSz="1279525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defTabSz="1279525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defTabSz="1279525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дежурстве</a:t>
                      </a:r>
                    </a:p>
                  </a:txBody>
                  <a:tcPr marL="25178" marR="25178" marT="25177" marB="2517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631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 defTabSz="1279525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defTabSz="1279525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defTabSz="1279525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marL="25178" marR="25178" marT="25177" marB="2517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>
                      <a:lvl1pPr defTabSz="1279525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defTabSz="1279525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defTabSz="1279525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</a:t>
                      </a:r>
                    </a:p>
                  </a:txBody>
                  <a:tcPr marL="25178" marR="25178" marT="25177" marB="2517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>
                      <a:lvl1pPr defTabSz="1279525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defTabSz="1279525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defTabSz="1279525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marL="25178" marR="25178" marT="25177" marB="2517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>
                      <a:lvl1pPr defTabSz="1279525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defTabSz="1279525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defTabSz="1279525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</a:t>
                      </a:r>
                    </a:p>
                  </a:txBody>
                  <a:tcPr marL="25178" marR="25178" marT="25177" marB="2517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039734">
                <a:tc>
                  <a:txBody>
                    <a:bodyPr/>
                    <a:lstStyle>
                      <a:lvl1pPr defTabSz="1279525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defTabSz="1279525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defTabSz="1279525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78 ПСЧ ФГКУ «1 отряд ФПС по РО»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7" marB="2517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1279525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defTabSz="1279525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defTabSz="1279525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347320, Ростовская область, Цимлянский р-н, г.Цимлянск, ул.К.Маркса, 18/15</a:t>
                      </a:r>
                    </a:p>
                  </a:txBody>
                  <a:tcPr marL="25178" marR="25178" marT="25177" marB="2517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1279525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defTabSz="1279525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defTabSz="1279525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r>
                        <a:rPr kumimoji="0" lang="ru-RU" alt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25178" marR="25178" marT="25177" marB="2517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1279525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defTabSz="1279525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defTabSz="1279525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alt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7" marB="2517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1279525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defTabSz="1279525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defTabSz="1279525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  <a:endParaRPr kumimoji="0" lang="ru-RU" alt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7" marB="2517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1279525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defTabSz="1279525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defTabSz="1279525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25178" marR="25178" marT="25177" marB="2517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037403">
                <a:tc>
                  <a:txBody>
                    <a:bodyPr/>
                    <a:lstStyle>
                      <a:lvl1pPr defTabSz="1279525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defTabSz="1279525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defTabSz="1279525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ОП 78 ПСЧ</a:t>
                      </a:r>
                    </a:p>
                  </a:txBody>
                  <a:tcPr marL="25178" marR="25178" marT="25177" marB="2517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1279525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defTabSz="1279525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defTabSz="1279525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347320, Ростовская область, </a:t>
                      </a:r>
                      <a:r>
                        <a:rPr kumimoji="0" lang="ru-RU" alt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Цимлянский</a:t>
                      </a:r>
                      <a:r>
                        <a:rPr kumimoji="0" lang="ru-RU" alt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р-н, ст. Калининская, </a:t>
                      </a:r>
                      <a:r>
                        <a:rPr kumimoji="0" lang="ru-RU" alt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ул.Степная</a:t>
                      </a:r>
                      <a:r>
                        <a:rPr kumimoji="0" lang="ru-RU" alt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22</a:t>
                      </a:r>
                    </a:p>
                  </a:txBody>
                  <a:tcPr marL="25178" marR="25178" marT="25177" marB="2517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1279525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defTabSz="1279525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defTabSz="1279525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  <a:endParaRPr kumimoji="0" lang="ru-RU" alt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7" marB="2517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1279525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defTabSz="1279525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defTabSz="1279525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alt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7" marB="2517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1279525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defTabSz="1279525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defTabSz="1279525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alt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7" marB="2517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1279525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defTabSz="1279525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defTabSz="1279525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5178" marR="25178" marT="25177" marB="2517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039734">
                <a:tc>
                  <a:txBody>
                    <a:bodyPr/>
                    <a:lstStyle>
                      <a:lvl1pPr defTabSz="1279525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defTabSz="1279525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defTabSz="1279525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АСФ</a:t>
                      </a:r>
                    </a:p>
                  </a:txBody>
                  <a:tcPr marL="25178" marR="25178" marT="25177" marB="2517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1279525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defTabSz="1279525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defTabSz="1279525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347320, Ростовская область, Цимлянский р-н, г.Цимлянск, городской пляж</a:t>
                      </a:r>
                    </a:p>
                  </a:txBody>
                  <a:tcPr marL="25178" marR="25178" marT="25177" marB="2517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1279525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defTabSz="1279525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defTabSz="1279525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L="25178" marR="25178" marT="25177" marB="2517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1279525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defTabSz="1279525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defTabSz="1279525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5178" marR="25178" marT="25177" marB="2517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1279525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defTabSz="1279525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defTabSz="1279525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25178" marR="25178" marT="25177" marB="2517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1279525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defTabSz="1279525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defTabSz="1279525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5178" marR="25178" marT="25177" marB="2517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969207">
                <a:tc>
                  <a:txBody>
                    <a:bodyPr/>
                    <a:lstStyle>
                      <a:lvl1pPr defTabSz="1279525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defTabSz="1279525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defTabSz="1279525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ИП Холодков.В.В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КФХ «Гея»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7" marB="2517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1279525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defTabSz="1279525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defTabSz="1279525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347320, Ростовская область, Цимлянский р-н, </a:t>
                      </a: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ст.Новоцимлянская</a:t>
                      </a: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</a:t>
                      </a:r>
                    </a:p>
                  </a:txBody>
                  <a:tcPr marL="25178" marR="25178" marT="25177" marB="2517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1279525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defTabSz="1279525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defTabSz="1279525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25178" marR="25178" marT="25177" marB="2517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1279525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defTabSz="1279525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defTabSz="1279525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25178" marR="25178" marT="25177" marB="2517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1279525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defTabSz="1279525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defTabSz="1279525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25178" marR="25178" marT="25177" marB="2517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1279525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defTabSz="1279525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defTabSz="1279525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5178" marR="25178" marT="25177" marB="2517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037403">
                <a:tc>
                  <a:txBody>
                    <a:bodyPr/>
                    <a:lstStyle>
                      <a:lvl1pPr defTabSz="1279525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defTabSz="1279525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defTabSz="1279525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ООО «Цимлянскагропромтранс»</a:t>
                      </a:r>
                    </a:p>
                  </a:txBody>
                  <a:tcPr marL="25178" marR="25178" marT="25177" marB="2517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1279525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defTabSz="1279525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defTabSz="1279525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347320, Ростовская область, Цимлянский р-н, г.Цимлянск, ул.Московская, 79</a:t>
                      </a:r>
                    </a:p>
                  </a:txBody>
                  <a:tcPr marL="25178" marR="25178" marT="25177" marB="2517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1279525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defTabSz="1279525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defTabSz="1279525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marL="25178" marR="25178" marT="25177" marB="2517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1279525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defTabSz="1279525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defTabSz="1279525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25178" marR="25178" marT="25177" marB="2517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1279525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defTabSz="1279525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defTabSz="1279525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5178" marR="25178" marT="25177" marB="2517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1279525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defTabSz="1279525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defTabSz="1279525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5178" marR="25178" marT="25177" marB="2517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969207">
                <a:tc>
                  <a:txBody>
                    <a:bodyPr/>
                    <a:lstStyle>
                      <a:lvl1pPr defTabSz="1279525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defTabSz="1279525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defTabSz="1279525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ООО «Новоцимлянское» </a:t>
                      </a:r>
                    </a:p>
                  </a:txBody>
                  <a:tcPr marL="25178" marR="25178" marT="25177" marB="2517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1279525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defTabSz="1279525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defTabSz="1279525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347320, Ростовская область, Цимлянский р-н, </a:t>
                      </a: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ст.Новоцимлянская</a:t>
                      </a:r>
                      <a:endParaRPr kumimoji="0" lang="ru-RU" alt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7" marB="2517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1279525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defTabSz="1279525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defTabSz="1279525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25178" marR="25178" marT="25177" marB="2517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1279525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defTabSz="1279525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defTabSz="1279525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25178" marR="25178" marT="25177" marB="2517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1279525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defTabSz="1279525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defTabSz="1279525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25178" marR="25178" marT="25177" marB="2517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1279525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defTabSz="1279525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defTabSz="1279525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25178" marR="25178" marT="25177" marB="2517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416836">
                <a:tc>
                  <a:txBody>
                    <a:bodyPr/>
                    <a:lstStyle>
                      <a:lvl1pPr defTabSz="1279525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defTabSz="1279525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defTabSz="1279525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</a:t>
                      </a:r>
                    </a:p>
                  </a:txBody>
                  <a:tcPr marL="25178" marR="25178" marT="25177" marB="2517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1279525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defTabSz="1279525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defTabSz="1279525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347320, Ростовская область, Цимлянский р-н, </a:t>
                      </a: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ст.Новоцимлянская ул.Социалистическая 21</a:t>
                      </a:r>
                      <a:endParaRPr kumimoji="0" lang="ru-RU" alt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7" marB="2517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1279525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defTabSz="1279525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defTabSz="1279525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25178" marR="25178" marT="25177" marB="2517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1279525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defTabSz="1279525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defTabSz="1279525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5178" marR="25178" marT="25177" marB="2517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1279525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defTabSz="1279525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defTabSz="1279525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5178" marR="25178" marT="25177" marB="2517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1279525" eaLnBrk="0" hangingPunct="0">
                        <a:spcBef>
                          <a:spcPct val="20000"/>
                        </a:spcBef>
                        <a:defRPr sz="41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defTabSz="1279525" eaLnBrk="0" hangingPunct="0">
                        <a:spcBef>
                          <a:spcPct val="20000"/>
                        </a:spcBef>
                        <a:defRPr sz="35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defTabSz="1279525" eaLnBrk="0" hangingPunct="0">
                        <a:spcBef>
                          <a:spcPct val="20000"/>
                        </a:spcBef>
                        <a:defRPr sz="3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defTabSz="1279525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defTabSz="1279525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5178" marR="25178" marT="25177" marB="2517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634491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6"/>
          <p:cNvGrpSpPr>
            <a:grpSpLocks/>
          </p:cNvGrpSpPr>
          <p:nvPr/>
        </p:nvGrpSpPr>
        <p:grpSpPr bwMode="auto">
          <a:xfrm>
            <a:off x="3305175" y="2568575"/>
            <a:ext cx="473075" cy="244475"/>
            <a:chOff x="4059" y="671"/>
            <a:chExt cx="180" cy="80"/>
          </a:xfrm>
        </p:grpSpPr>
        <p:sp>
          <p:nvSpPr>
            <p:cNvPr id="110785" name="Freeform 37"/>
            <p:cNvSpPr>
              <a:spLocks/>
            </p:cNvSpPr>
            <p:nvPr/>
          </p:nvSpPr>
          <p:spPr bwMode="auto">
            <a:xfrm>
              <a:off x="4107" y="683"/>
              <a:ext cx="81" cy="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w 20000"/>
                <a:gd name="T9" fmla="*/ 0 h 20000"/>
                <a:gd name="T10" fmla="*/ 0 w 20000"/>
                <a:gd name="T11" fmla="*/ 0 h 20000"/>
                <a:gd name="T12" fmla="*/ 0 w 20000"/>
                <a:gd name="T13" fmla="*/ 0 h 20000"/>
                <a:gd name="T14" fmla="*/ 0 w 20000"/>
                <a:gd name="T15" fmla="*/ 0 h 20000"/>
                <a:gd name="T16" fmla="*/ 0 w 20000"/>
                <a:gd name="T17" fmla="*/ 0 h 20000"/>
                <a:gd name="T18" fmla="*/ 0 w 20000"/>
                <a:gd name="T19" fmla="*/ 0 h 20000"/>
                <a:gd name="T20" fmla="*/ 0 w 20000"/>
                <a:gd name="T21" fmla="*/ 0 h 20000"/>
                <a:gd name="T22" fmla="*/ 0 w 20000"/>
                <a:gd name="T23" fmla="*/ 0 h 20000"/>
                <a:gd name="T24" fmla="*/ 0 w 20000"/>
                <a:gd name="T25" fmla="*/ 0 h 20000"/>
                <a:gd name="T26" fmla="*/ 0 w 20000"/>
                <a:gd name="T27" fmla="*/ 0 h 20000"/>
                <a:gd name="T28" fmla="*/ 0 w 20000"/>
                <a:gd name="T29" fmla="*/ 0 h 20000"/>
                <a:gd name="T30" fmla="*/ 0 w 20000"/>
                <a:gd name="T31" fmla="*/ 0 h 20000"/>
                <a:gd name="T32" fmla="*/ 0 w 20000"/>
                <a:gd name="T33" fmla="*/ 0 h 20000"/>
                <a:gd name="T34" fmla="*/ 0 w 20000"/>
                <a:gd name="T35" fmla="*/ 0 h 20000"/>
                <a:gd name="T36" fmla="*/ 0 w 20000"/>
                <a:gd name="T37" fmla="*/ 0 h 20000"/>
                <a:gd name="T38" fmla="*/ 0 w 20000"/>
                <a:gd name="T39" fmla="*/ 0 h 20000"/>
                <a:gd name="T40" fmla="*/ 0 w 20000"/>
                <a:gd name="T41" fmla="*/ 0 h 20000"/>
                <a:gd name="T42" fmla="*/ 0 w 20000"/>
                <a:gd name="T43" fmla="*/ 0 h 20000"/>
                <a:gd name="T44" fmla="*/ 0 w 20000"/>
                <a:gd name="T45" fmla="*/ 0 h 20000"/>
                <a:gd name="T46" fmla="*/ 0 w 20000"/>
                <a:gd name="T47" fmla="*/ 0 h 20000"/>
                <a:gd name="T48" fmla="*/ 0 w 20000"/>
                <a:gd name="T49" fmla="*/ 0 h 20000"/>
                <a:gd name="T50" fmla="*/ 0 w 20000"/>
                <a:gd name="T51" fmla="*/ 0 h 20000"/>
                <a:gd name="T52" fmla="*/ 0 w 20000"/>
                <a:gd name="T53" fmla="*/ 0 h 20000"/>
                <a:gd name="T54" fmla="*/ 0 w 20000"/>
                <a:gd name="T55" fmla="*/ 0 h 20000"/>
                <a:gd name="T56" fmla="*/ 0 w 20000"/>
                <a:gd name="T57" fmla="*/ 0 h 20000"/>
                <a:gd name="T58" fmla="*/ 0 w 20000"/>
                <a:gd name="T59" fmla="*/ 0 h 20000"/>
                <a:gd name="T60" fmla="*/ 0 w 20000"/>
                <a:gd name="T61" fmla="*/ 0 h 20000"/>
                <a:gd name="T62" fmla="*/ 0 w 20000"/>
                <a:gd name="T63" fmla="*/ 0 h 20000"/>
                <a:gd name="T64" fmla="*/ 0 w 20000"/>
                <a:gd name="T65" fmla="*/ 0 h 20000"/>
                <a:gd name="T66" fmla="*/ 0 w 20000"/>
                <a:gd name="T67" fmla="*/ 0 h 20000"/>
                <a:gd name="T68" fmla="*/ 0 w 20000"/>
                <a:gd name="T69" fmla="*/ 0 h 20000"/>
                <a:gd name="T70" fmla="*/ 0 w 20000"/>
                <a:gd name="T71" fmla="*/ 0 h 20000"/>
                <a:gd name="T72" fmla="*/ 0 w 20000"/>
                <a:gd name="T73" fmla="*/ 0 h 20000"/>
                <a:gd name="T74" fmla="*/ 0 w 20000"/>
                <a:gd name="T75" fmla="*/ 0 h 20000"/>
                <a:gd name="T76" fmla="*/ 0 w 20000"/>
                <a:gd name="T77" fmla="*/ 0 h 20000"/>
                <a:gd name="T78" fmla="*/ 0 w 20000"/>
                <a:gd name="T79" fmla="*/ 0 h 20000"/>
                <a:gd name="T80" fmla="*/ 0 w 20000"/>
                <a:gd name="T81" fmla="*/ 0 h 20000"/>
                <a:gd name="T82" fmla="*/ 0 w 20000"/>
                <a:gd name="T83" fmla="*/ 0 h 20000"/>
                <a:gd name="T84" fmla="*/ 0 w 20000"/>
                <a:gd name="T85" fmla="*/ 0 h 20000"/>
                <a:gd name="T86" fmla="*/ 0 w 20000"/>
                <a:gd name="T87" fmla="*/ 0 h 20000"/>
                <a:gd name="T88" fmla="*/ 0 w 20000"/>
                <a:gd name="T89" fmla="*/ 0 h 20000"/>
                <a:gd name="T90" fmla="*/ 0 w 20000"/>
                <a:gd name="T91" fmla="*/ 0 h 20000"/>
                <a:gd name="T92" fmla="*/ 0 w 20000"/>
                <a:gd name="T93" fmla="*/ 0 h 20000"/>
                <a:gd name="T94" fmla="*/ 0 w 20000"/>
                <a:gd name="T95" fmla="*/ 0 h 20000"/>
                <a:gd name="T96" fmla="*/ 0 w 20000"/>
                <a:gd name="T97" fmla="*/ 0 h 20000"/>
                <a:gd name="T98" fmla="*/ 0 w 20000"/>
                <a:gd name="T99" fmla="*/ 0 h 20000"/>
                <a:gd name="T100" fmla="*/ 0 w 20000"/>
                <a:gd name="T101" fmla="*/ 0 h 20000"/>
                <a:gd name="T102" fmla="*/ 0 w 20000"/>
                <a:gd name="T103" fmla="*/ 0 h 20000"/>
                <a:gd name="T104" fmla="*/ 0 w 20000"/>
                <a:gd name="T105" fmla="*/ 0 h 200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0000"/>
                <a:gd name="T160" fmla="*/ 0 h 20000"/>
                <a:gd name="T161" fmla="*/ 20000 w 20000"/>
                <a:gd name="T162" fmla="*/ 20000 h 200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0000" h="20000">
                  <a:moveTo>
                    <a:pt x="4224" y="19380"/>
                  </a:moveTo>
                  <a:lnTo>
                    <a:pt x="4112" y="19638"/>
                  </a:lnTo>
                  <a:lnTo>
                    <a:pt x="3972" y="19638"/>
                  </a:lnTo>
                  <a:lnTo>
                    <a:pt x="3497" y="19380"/>
                  </a:lnTo>
                  <a:lnTo>
                    <a:pt x="3301" y="19380"/>
                  </a:lnTo>
                  <a:lnTo>
                    <a:pt x="2909" y="19018"/>
                  </a:lnTo>
                  <a:lnTo>
                    <a:pt x="2685" y="19018"/>
                  </a:lnTo>
                  <a:lnTo>
                    <a:pt x="2685" y="18760"/>
                  </a:lnTo>
                  <a:lnTo>
                    <a:pt x="2545" y="18398"/>
                  </a:lnTo>
                  <a:lnTo>
                    <a:pt x="2294" y="18398"/>
                  </a:lnTo>
                  <a:lnTo>
                    <a:pt x="2294" y="18140"/>
                  </a:lnTo>
                  <a:lnTo>
                    <a:pt x="1790" y="17829"/>
                  </a:lnTo>
                  <a:lnTo>
                    <a:pt x="1483" y="17209"/>
                  </a:lnTo>
                  <a:lnTo>
                    <a:pt x="1007" y="16951"/>
                  </a:lnTo>
                  <a:lnTo>
                    <a:pt x="867" y="16589"/>
                  </a:lnTo>
                  <a:lnTo>
                    <a:pt x="867" y="16021"/>
                  </a:lnTo>
                  <a:lnTo>
                    <a:pt x="671" y="15659"/>
                  </a:lnTo>
                  <a:lnTo>
                    <a:pt x="671" y="15401"/>
                  </a:lnTo>
                  <a:lnTo>
                    <a:pt x="420" y="15039"/>
                  </a:lnTo>
                  <a:lnTo>
                    <a:pt x="140" y="14470"/>
                  </a:lnTo>
                  <a:lnTo>
                    <a:pt x="0" y="14212"/>
                  </a:lnTo>
                  <a:lnTo>
                    <a:pt x="0" y="9561"/>
                  </a:lnTo>
                  <a:lnTo>
                    <a:pt x="140" y="9199"/>
                  </a:lnTo>
                  <a:lnTo>
                    <a:pt x="140" y="8372"/>
                  </a:lnTo>
                  <a:lnTo>
                    <a:pt x="420" y="8010"/>
                  </a:lnTo>
                  <a:lnTo>
                    <a:pt x="420" y="7649"/>
                  </a:lnTo>
                  <a:lnTo>
                    <a:pt x="671" y="7132"/>
                  </a:lnTo>
                  <a:lnTo>
                    <a:pt x="671" y="6098"/>
                  </a:lnTo>
                  <a:lnTo>
                    <a:pt x="867" y="6098"/>
                  </a:lnTo>
                  <a:lnTo>
                    <a:pt x="867" y="4651"/>
                  </a:lnTo>
                  <a:lnTo>
                    <a:pt x="1007" y="4289"/>
                  </a:lnTo>
                  <a:lnTo>
                    <a:pt x="1231" y="3721"/>
                  </a:lnTo>
                  <a:lnTo>
                    <a:pt x="2098" y="2481"/>
                  </a:lnTo>
                  <a:lnTo>
                    <a:pt x="2294" y="2481"/>
                  </a:lnTo>
                  <a:lnTo>
                    <a:pt x="2294" y="2222"/>
                  </a:lnTo>
                  <a:lnTo>
                    <a:pt x="2545" y="1912"/>
                  </a:lnTo>
                  <a:lnTo>
                    <a:pt x="2685" y="1912"/>
                  </a:lnTo>
                  <a:lnTo>
                    <a:pt x="2909" y="1189"/>
                  </a:lnTo>
                  <a:lnTo>
                    <a:pt x="3105" y="1189"/>
                  </a:lnTo>
                  <a:lnTo>
                    <a:pt x="3105" y="930"/>
                  </a:lnTo>
                  <a:lnTo>
                    <a:pt x="3301" y="930"/>
                  </a:lnTo>
                  <a:lnTo>
                    <a:pt x="3301" y="672"/>
                  </a:lnTo>
                  <a:lnTo>
                    <a:pt x="3497" y="672"/>
                  </a:lnTo>
                  <a:lnTo>
                    <a:pt x="3497" y="362"/>
                  </a:lnTo>
                  <a:lnTo>
                    <a:pt x="3748" y="362"/>
                  </a:lnTo>
                  <a:lnTo>
                    <a:pt x="3748" y="930"/>
                  </a:lnTo>
                  <a:lnTo>
                    <a:pt x="3497" y="1189"/>
                  </a:lnTo>
                  <a:lnTo>
                    <a:pt x="3497" y="2481"/>
                  </a:lnTo>
                  <a:lnTo>
                    <a:pt x="3301" y="2481"/>
                  </a:lnTo>
                  <a:lnTo>
                    <a:pt x="3301" y="6822"/>
                  </a:lnTo>
                  <a:lnTo>
                    <a:pt x="3497" y="7132"/>
                  </a:lnTo>
                  <a:lnTo>
                    <a:pt x="3497" y="7390"/>
                  </a:lnTo>
                  <a:lnTo>
                    <a:pt x="3748" y="7390"/>
                  </a:lnTo>
                  <a:lnTo>
                    <a:pt x="3748" y="7649"/>
                  </a:lnTo>
                  <a:lnTo>
                    <a:pt x="3972" y="7649"/>
                  </a:lnTo>
                  <a:lnTo>
                    <a:pt x="3972" y="8372"/>
                  </a:lnTo>
                  <a:lnTo>
                    <a:pt x="4364" y="8372"/>
                  </a:lnTo>
                  <a:lnTo>
                    <a:pt x="4364" y="8010"/>
                  </a:lnTo>
                  <a:lnTo>
                    <a:pt x="4783" y="8010"/>
                  </a:lnTo>
                  <a:lnTo>
                    <a:pt x="4979" y="7649"/>
                  </a:lnTo>
                  <a:lnTo>
                    <a:pt x="5147" y="7390"/>
                  </a:lnTo>
                  <a:lnTo>
                    <a:pt x="5790" y="7390"/>
                  </a:lnTo>
                  <a:lnTo>
                    <a:pt x="5790" y="7132"/>
                  </a:lnTo>
                  <a:lnTo>
                    <a:pt x="6042" y="6822"/>
                  </a:lnTo>
                  <a:lnTo>
                    <a:pt x="6462" y="6460"/>
                  </a:lnTo>
                  <a:lnTo>
                    <a:pt x="6657" y="6098"/>
                  </a:lnTo>
                  <a:lnTo>
                    <a:pt x="6657" y="5840"/>
                  </a:lnTo>
                  <a:lnTo>
                    <a:pt x="6825" y="5840"/>
                  </a:lnTo>
                  <a:lnTo>
                    <a:pt x="6825" y="4910"/>
                  </a:lnTo>
                  <a:lnTo>
                    <a:pt x="7105" y="4910"/>
                  </a:lnTo>
                  <a:lnTo>
                    <a:pt x="7273" y="4651"/>
                  </a:lnTo>
                  <a:lnTo>
                    <a:pt x="7273" y="3101"/>
                  </a:lnTo>
                  <a:lnTo>
                    <a:pt x="7105" y="3101"/>
                  </a:lnTo>
                  <a:lnTo>
                    <a:pt x="7105" y="2481"/>
                  </a:lnTo>
                  <a:lnTo>
                    <a:pt x="6825" y="2222"/>
                  </a:lnTo>
                  <a:lnTo>
                    <a:pt x="6825" y="1550"/>
                  </a:lnTo>
                  <a:lnTo>
                    <a:pt x="6657" y="1189"/>
                  </a:lnTo>
                  <a:lnTo>
                    <a:pt x="6657" y="672"/>
                  </a:lnTo>
                  <a:lnTo>
                    <a:pt x="6462" y="362"/>
                  </a:lnTo>
                  <a:lnTo>
                    <a:pt x="6462" y="0"/>
                  </a:lnTo>
                  <a:lnTo>
                    <a:pt x="7413" y="0"/>
                  </a:lnTo>
                  <a:lnTo>
                    <a:pt x="7664" y="362"/>
                  </a:lnTo>
                  <a:lnTo>
                    <a:pt x="8336" y="362"/>
                  </a:lnTo>
                  <a:lnTo>
                    <a:pt x="8476" y="672"/>
                  </a:lnTo>
                  <a:lnTo>
                    <a:pt x="9343" y="672"/>
                  </a:lnTo>
                  <a:lnTo>
                    <a:pt x="9343" y="930"/>
                  </a:lnTo>
                  <a:lnTo>
                    <a:pt x="9706" y="930"/>
                  </a:lnTo>
                  <a:lnTo>
                    <a:pt x="9706" y="1189"/>
                  </a:lnTo>
                  <a:lnTo>
                    <a:pt x="10154" y="1189"/>
                  </a:lnTo>
                  <a:lnTo>
                    <a:pt x="10154" y="1550"/>
                  </a:lnTo>
                  <a:lnTo>
                    <a:pt x="10434" y="1550"/>
                  </a:lnTo>
                  <a:lnTo>
                    <a:pt x="10629" y="1912"/>
                  </a:lnTo>
                  <a:lnTo>
                    <a:pt x="10629" y="2222"/>
                  </a:lnTo>
                  <a:lnTo>
                    <a:pt x="10881" y="2222"/>
                  </a:lnTo>
                  <a:lnTo>
                    <a:pt x="10881" y="2739"/>
                  </a:lnTo>
                  <a:lnTo>
                    <a:pt x="11021" y="2739"/>
                  </a:lnTo>
                  <a:lnTo>
                    <a:pt x="11021" y="3463"/>
                  </a:lnTo>
                  <a:lnTo>
                    <a:pt x="11245" y="3463"/>
                  </a:lnTo>
                  <a:lnTo>
                    <a:pt x="11245" y="3721"/>
                  </a:lnTo>
                  <a:lnTo>
                    <a:pt x="11497" y="4031"/>
                  </a:lnTo>
                  <a:lnTo>
                    <a:pt x="11497" y="4651"/>
                  </a:lnTo>
                  <a:lnTo>
                    <a:pt x="11692" y="4910"/>
                  </a:lnTo>
                  <a:lnTo>
                    <a:pt x="11692" y="8630"/>
                  </a:lnTo>
                  <a:lnTo>
                    <a:pt x="11692" y="8010"/>
                  </a:lnTo>
                  <a:lnTo>
                    <a:pt x="11832" y="8010"/>
                  </a:lnTo>
                  <a:lnTo>
                    <a:pt x="12112" y="7649"/>
                  </a:lnTo>
                  <a:lnTo>
                    <a:pt x="12252" y="7649"/>
                  </a:lnTo>
                  <a:lnTo>
                    <a:pt x="12252" y="7390"/>
                  </a:lnTo>
                  <a:lnTo>
                    <a:pt x="12559" y="7390"/>
                  </a:lnTo>
                  <a:lnTo>
                    <a:pt x="12559" y="7132"/>
                  </a:lnTo>
                  <a:lnTo>
                    <a:pt x="12699" y="7132"/>
                  </a:lnTo>
                  <a:lnTo>
                    <a:pt x="12699" y="6822"/>
                  </a:lnTo>
                  <a:lnTo>
                    <a:pt x="12923" y="6460"/>
                  </a:lnTo>
                  <a:lnTo>
                    <a:pt x="13175" y="6098"/>
                  </a:lnTo>
                  <a:lnTo>
                    <a:pt x="13175" y="5581"/>
                  </a:lnTo>
                  <a:lnTo>
                    <a:pt x="13371" y="5581"/>
                  </a:lnTo>
                  <a:lnTo>
                    <a:pt x="13371" y="4651"/>
                  </a:lnTo>
                  <a:lnTo>
                    <a:pt x="13510" y="4289"/>
                  </a:lnTo>
                  <a:lnTo>
                    <a:pt x="13510" y="3721"/>
                  </a:lnTo>
                  <a:lnTo>
                    <a:pt x="13371" y="3463"/>
                  </a:lnTo>
                  <a:lnTo>
                    <a:pt x="13371" y="2481"/>
                  </a:lnTo>
                  <a:lnTo>
                    <a:pt x="13175" y="2481"/>
                  </a:lnTo>
                  <a:lnTo>
                    <a:pt x="13175" y="1550"/>
                  </a:lnTo>
                  <a:lnTo>
                    <a:pt x="12923" y="1550"/>
                  </a:lnTo>
                  <a:lnTo>
                    <a:pt x="12923" y="1189"/>
                  </a:lnTo>
                  <a:lnTo>
                    <a:pt x="13371" y="1189"/>
                  </a:lnTo>
                  <a:lnTo>
                    <a:pt x="13371" y="1550"/>
                  </a:lnTo>
                  <a:lnTo>
                    <a:pt x="13762" y="1550"/>
                  </a:lnTo>
                  <a:lnTo>
                    <a:pt x="13930" y="1912"/>
                  </a:lnTo>
                  <a:lnTo>
                    <a:pt x="14322" y="1912"/>
                  </a:lnTo>
                  <a:lnTo>
                    <a:pt x="14322" y="2222"/>
                  </a:lnTo>
                  <a:lnTo>
                    <a:pt x="14601" y="2222"/>
                  </a:lnTo>
                  <a:lnTo>
                    <a:pt x="14853" y="2481"/>
                  </a:lnTo>
                  <a:lnTo>
                    <a:pt x="15049" y="2481"/>
                  </a:lnTo>
                  <a:lnTo>
                    <a:pt x="15049" y="2739"/>
                  </a:lnTo>
                  <a:lnTo>
                    <a:pt x="15161" y="3101"/>
                  </a:lnTo>
                  <a:lnTo>
                    <a:pt x="15161" y="3463"/>
                  </a:lnTo>
                  <a:lnTo>
                    <a:pt x="15441" y="3463"/>
                  </a:lnTo>
                  <a:lnTo>
                    <a:pt x="15664" y="3721"/>
                  </a:lnTo>
                  <a:lnTo>
                    <a:pt x="15664" y="4031"/>
                  </a:lnTo>
                  <a:lnTo>
                    <a:pt x="15804" y="4289"/>
                  </a:lnTo>
                  <a:lnTo>
                    <a:pt x="15804" y="4651"/>
                  </a:lnTo>
                  <a:lnTo>
                    <a:pt x="16000" y="4651"/>
                  </a:lnTo>
                  <a:lnTo>
                    <a:pt x="16000" y="5840"/>
                  </a:lnTo>
                  <a:lnTo>
                    <a:pt x="16224" y="6098"/>
                  </a:lnTo>
                  <a:lnTo>
                    <a:pt x="16224" y="6822"/>
                  </a:lnTo>
                  <a:lnTo>
                    <a:pt x="16476" y="7132"/>
                  </a:lnTo>
                  <a:lnTo>
                    <a:pt x="16476" y="8372"/>
                  </a:lnTo>
                  <a:lnTo>
                    <a:pt x="16476" y="7649"/>
                  </a:lnTo>
                  <a:lnTo>
                    <a:pt x="16671" y="7649"/>
                  </a:lnTo>
                  <a:lnTo>
                    <a:pt x="16671" y="7390"/>
                  </a:lnTo>
                  <a:lnTo>
                    <a:pt x="16839" y="7390"/>
                  </a:lnTo>
                  <a:lnTo>
                    <a:pt x="17119" y="7132"/>
                  </a:lnTo>
                  <a:lnTo>
                    <a:pt x="17343" y="7132"/>
                  </a:lnTo>
                  <a:lnTo>
                    <a:pt x="17343" y="6822"/>
                  </a:lnTo>
                  <a:lnTo>
                    <a:pt x="17678" y="6822"/>
                  </a:lnTo>
                  <a:lnTo>
                    <a:pt x="17678" y="6460"/>
                  </a:lnTo>
                  <a:lnTo>
                    <a:pt x="17902" y="6460"/>
                  </a:lnTo>
                  <a:lnTo>
                    <a:pt x="18154" y="6098"/>
                  </a:lnTo>
                  <a:lnTo>
                    <a:pt x="18154" y="5840"/>
                  </a:lnTo>
                  <a:lnTo>
                    <a:pt x="18490" y="5271"/>
                  </a:lnTo>
                  <a:lnTo>
                    <a:pt x="18965" y="4910"/>
                  </a:lnTo>
                  <a:lnTo>
                    <a:pt x="18965" y="4651"/>
                  </a:lnTo>
                  <a:lnTo>
                    <a:pt x="19161" y="4651"/>
                  </a:lnTo>
                  <a:lnTo>
                    <a:pt x="19161" y="3101"/>
                  </a:lnTo>
                  <a:lnTo>
                    <a:pt x="19357" y="3101"/>
                  </a:lnTo>
                  <a:lnTo>
                    <a:pt x="19357" y="3463"/>
                  </a:lnTo>
                  <a:lnTo>
                    <a:pt x="19608" y="3463"/>
                  </a:lnTo>
                  <a:lnTo>
                    <a:pt x="19608" y="3721"/>
                  </a:lnTo>
                  <a:lnTo>
                    <a:pt x="19720" y="3721"/>
                  </a:lnTo>
                  <a:lnTo>
                    <a:pt x="19720" y="5581"/>
                  </a:lnTo>
                  <a:lnTo>
                    <a:pt x="19972" y="5840"/>
                  </a:lnTo>
                  <a:lnTo>
                    <a:pt x="19972" y="11421"/>
                  </a:lnTo>
                  <a:lnTo>
                    <a:pt x="19720" y="11680"/>
                  </a:lnTo>
                  <a:lnTo>
                    <a:pt x="19720" y="12403"/>
                  </a:lnTo>
                  <a:lnTo>
                    <a:pt x="19608" y="12661"/>
                  </a:lnTo>
                  <a:lnTo>
                    <a:pt x="19608" y="12920"/>
                  </a:lnTo>
                  <a:lnTo>
                    <a:pt x="19357" y="12920"/>
                  </a:lnTo>
                  <a:lnTo>
                    <a:pt x="19357" y="13592"/>
                  </a:lnTo>
                  <a:lnTo>
                    <a:pt x="19161" y="13850"/>
                  </a:lnTo>
                  <a:lnTo>
                    <a:pt x="19161" y="14212"/>
                  </a:lnTo>
                  <a:lnTo>
                    <a:pt x="18965" y="14212"/>
                  </a:lnTo>
                  <a:lnTo>
                    <a:pt x="18965" y="14470"/>
                  </a:lnTo>
                  <a:lnTo>
                    <a:pt x="18797" y="14470"/>
                  </a:lnTo>
                  <a:lnTo>
                    <a:pt x="18490" y="15039"/>
                  </a:lnTo>
                  <a:lnTo>
                    <a:pt x="18350" y="15401"/>
                  </a:lnTo>
                  <a:lnTo>
                    <a:pt x="18350" y="15659"/>
                  </a:lnTo>
                  <a:lnTo>
                    <a:pt x="17902" y="16021"/>
                  </a:lnTo>
                  <a:lnTo>
                    <a:pt x="17483" y="16589"/>
                  </a:lnTo>
                  <a:lnTo>
                    <a:pt x="17343" y="16589"/>
                  </a:lnTo>
                  <a:lnTo>
                    <a:pt x="17343" y="16951"/>
                  </a:lnTo>
                  <a:lnTo>
                    <a:pt x="17119" y="17209"/>
                  </a:lnTo>
                  <a:lnTo>
                    <a:pt x="16671" y="17209"/>
                  </a:lnTo>
                  <a:lnTo>
                    <a:pt x="16671" y="17571"/>
                  </a:lnTo>
                  <a:lnTo>
                    <a:pt x="16476" y="17571"/>
                  </a:lnTo>
                  <a:lnTo>
                    <a:pt x="16224" y="17829"/>
                  </a:lnTo>
                  <a:lnTo>
                    <a:pt x="15804" y="17829"/>
                  </a:lnTo>
                  <a:lnTo>
                    <a:pt x="15664" y="18140"/>
                  </a:lnTo>
                  <a:lnTo>
                    <a:pt x="13930" y="18140"/>
                  </a:lnTo>
                  <a:lnTo>
                    <a:pt x="13762" y="18398"/>
                  </a:lnTo>
                  <a:lnTo>
                    <a:pt x="12699" y="18398"/>
                  </a:lnTo>
                  <a:lnTo>
                    <a:pt x="12559" y="18760"/>
                  </a:lnTo>
                  <a:lnTo>
                    <a:pt x="12112" y="18760"/>
                  </a:lnTo>
                  <a:lnTo>
                    <a:pt x="12112" y="19018"/>
                  </a:lnTo>
                  <a:lnTo>
                    <a:pt x="11692" y="19018"/>
                  </a:lnTo>
                  <a:lnTo>
                    <a:pt x="11692" y="19380"/>
                  </a:lnTo>
                  <a:lnTo>
                    <a:pt x="11021" y="19380"/>
                  </a:lnTo>
                  <a:lnTo>
                    <a:pt x="10881" y="19638"/>
                  </a:lnTo>
                  <a:lnTo>
                    <a:pt x="9343" y="19638"/>
                  </a:lnTo>
                  <a:lnTo>
                    <a:pt x="9343" y="19948"/>
                  </a:lnTo>
                  <a:lnTo>
                    <a:pt x="7413" y="19948"/>
                  </a:lnTo>
                  <a:lnTo>
                    <a:pt x="7273" y="19638"/>
                  </a:lnTo>
                  <a:lnTo>
                    <a:pt x="7105" y="19638"/>
                  </a:lnTo>
                  <a:lnTo>
                    <a:pt x="4224" y="1938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round/>
                  <a:headEnd type="none" w="sm" len="med"/>
                  <a:tailEnd type="none" w="sm" len="med"/>
                </a14:hiddenLine>
              </a:ext>
            </a:extLst>
          </p:spPr>
          <p:txBody>
            <a:bodyPr lIns="127999" tIns="64000" rIns="127999" bIns="64000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0786" name="Oval 38"/>
            <p:cNvSpPr>
              <a:spLocks noChangeArrowheads="1"/>
            </p:cNvSpPr>
            <p:nvPr/>
          </p:nvSpPr>
          <p:spPr bwMode="auto">
            <a:xfrm>
              <a:off x="4085" y="709"/>
              <a:ext cx="129" cy="31"/>
            </a:xfrm>
            <a:prstGeom prst="ellips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7999" tIns="64000" rIns="127999" bIns="64000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0" hangingPunct="0"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0787" name="Rectangle 39"/>
            <p:cNvSpPr>
              <a:spLocks noChangeArrowheads="1"/>
            </p:cNvSpPr>
            <p:nvPr/>
          </p:nvSpPr>
          <p:spPr bwMode="auto">
            <a:xfrm>
              <a:off x="4059" y="671"/>
              <a:ext cx="180" cy="80"/>
            </a:xfrm>
            <a:prstGeom prst="rect">
              <a:avLst/>
            </a:prstGeom>
            <a:noFill/>
            <a:ln w="25400" algn="ctr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127999" tIns="64000" rIns="127999" bIns="64000" anchor="ctr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0" hangingPunct="0"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</p:grpSp>
      <p:cxnSp>
        <p:nvCxnSpPr>
          <p:cNvPr id="3" name="Прямая соединительная линия 314"/>
          <p:cNvCxnSpPr/>
          <p:nvPr/>
        </p:nvCxnSpPr>
        <p:spPr>
          <a:xfrm>
            <a:off x="4529138" y="6745288"/>
            <a:ext cx="503237" cy="215900"/>
          </a:xfrm>
          <a:prstGeom prst="line">
            <a:avLst/>
          </a:pr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Прямая соединительная линия 314"/>
          <p:cNvCxnSpPr/>
          <p:nvPr/>
        </p:nvCxnSpPr>
        <p:spPr>
          <a:xfrm>
            <a:off x="4313238" y="6745288"/>
            <a:ext cx="215900" cy="360362"/>
          </a:xfrm>
          <a:prstGeom prst="line">
            <a:avLst/>
          </a:pr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0597" name="Freeform 115"/>
          <p:cNvSpPr>
            <a:spLocks/>
          </p:cNvSpPr>
          <p:nvPr/>
        </p:nvSpPr>
        <p:spPr bwMode="auto">
          <a:xfrm>
            <a:off x="6040438" y="4368800"/>
            <a:ext cx="2808287" cy="1944688"/>
          </a:xfrm>
          <a:custGeom>
            <a:avLst/>
            <a:gdLst>
              <a:gd name="T0" fmla="*/ 0 w 1769"/>
              <a:gd name="T1" fmla="*/ 2147483647 h 1225"/>
              <a:gd name="T2" fmla="*/ 2147483647 w 1769"/>
              <a:gd name="T3" fmla="*/ 2147483647 h 1225"/>
              <a:gd name="T4" fmla="*/ 2147483647 w 1769"/>
              <a:gd name="T5" fmla="*/ 2147483647 h 1225"/>
              <a:gd name="T6" fmla="*/ 2147483647 w 1769"/>
              <a:gd name="T7" fmla="*/ 2147483647 h 1225"/>
              <a:gd name="T8" fmla="*/ 2147483647 w 1769"/>
              <a:gd name="T9" fmla="*/ 2147483647 h 1225"/>
              <a:gd name="T10" fmla="*/ 2147483647 w 1769"/>
              <a:gd name="T11" fmla="*/ 2147483647 h 1225"/>
              <a:gd name="T12" fmla="*/ 2147483647 w 1769"/>
              <a:gd name="T13" fmla="*/ 0 h 1225"/>
              <a:gd name="T14" fmla="*/ 2147483647 w 1769"/>
              <a:gd name="T15" fmla="*/ 0 h 1225"/>
              <a:gd name="T16" fmla="*/ 2147483647 w 1769"/>
              <a:gd name="T17" fmla="*/ 2147483647 h 1225"/>
              <a:gd name="T18" fmla="*/ 2147483647 w 1769"/>
              <a:gd name="T19" fmla="*/ 2147483647 h 1225"/>
              <a:gd name="T20" fmla="*/ 2147483647 w 1769"/>
              <a:gd name="T21" fmla="*/ 2147483647 h 1225"/>
              <a:gd name="T22" fmla="*/ 2147483647 w 1769"/>
              <a:gd name="T23" fmla="*/ 2147483647 h 1225"/>
              <a:gd name="T24" fmla="*/ 2147483647 w 1769"/>
              <a:gd name="T25" fmla="*/ 2147483647 h 1225"/>
              <a:gd name="T26" fmla="*/ 2147483647 w 1769"/>
              <a:gd name="T27" fmla="*/ 2147483647 h 1225"/>
              <a:gd name="T28" fmla="*/ 2147483647 w 1769"/>
              <a:gd name="T29" fmla="*/ 2147483647 h 1225"/>
              <a:gd name="T30" fmla="*/ 2147483647 w 1769"/>
              <a:gd name="T31" fmla="*/ 2147483647 h 1225"/>
              <a:gd name="T32" fmla="*/ 2147483647 w 1769"/>
              <a:gd name="T33" fmla="*/ 2147483647 h 1225"/>
              <a:gd name="T34" fmla="*/ 2147483647 w 1769"/>
              <a:gd name="T35" fmla="*/ 2147483647 h 1225"/>
              <a:gd name="T36" fmla="*/ 0 w 1769"/>
              <a:gd name="T37" fmla="*/ 2147483647 h 122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769"/>
              <a:gd name="T58" fmla="*/ 0 h 1225"/>
              <a:gd name="T59" fmla="*/ 1769 w 1769"/>
              <a:gd name="T60" fmla="*/ 1225 h 1225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769" h="1225">
                <a:moveTo>
                  <a:pt x="0" y="590"/>
                </a:moveTo>
                <a:lnTo>
                  <a:pt x="46" y="408"/>
                </a:lnTo>
                <a:lnTo>
                  <a:pt x="91" y="181"/>
                </a:lnTo>
                <a:lnTo>
                  <a:pt x="545" y="181"/>
                </a:lnTo>
                <a:lnTo>
                  <a:pt x="590" y="544"/>
                </a:lnTo>
                <a:lnTo>
                  <a:pt x="1406" y="408"/>
                </a:lnTo>
                <a:lnTo>
                  <a:pt x="1406" y="0"/>
                </a:lnTo>
                <a:lnTo>
                  <a:pt x="1679" y="0"/>
                </a:lnTo>
                <a:lnTo>
                  <a:pt x="1633" y="408"/>
                </a:lnTo>
                <a:lnTo>
                  <a:pt x="1769" y="726"/>
                </a:lnTo>
                <a:lnTo>
                  <a:pt x="1588" y="771"/>
                </a:lnTo>
                <a:lnTo>
                  <a:pt x="1588" y="952"/>
                </a:lnTo>
                <a:lnTo>
                  <a:pt x="1406" y="1179"/>
                </a:lnTo>
                <a:lnTo>
                  <a:pt x="1089" y="1225"/>
                </a:lnTo>
                <a:lnTo>
                  <a:pt x="998" y="1225"/>
                </a:lnTo>
                <a:lnTo>
                  <a:pt x="998" y="907"/>
                </a:lnTo>
                <a:lnTo>
                  <a:pt x="1043" y="590"/>
                </a:lnTo>
                <a:lnTo>
                  <a:pt x="545" y="726"/>
                </a:lnTo>
                <a:lnTo>
                  <a:pt x="0" y="590"/>
                </a:lnTo>
                <a:close/>
              </a:path>
            </a:pathLst>
          </a:cu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ru-RU">
              <a:solidFill>
                <a:srgbClr val="000000"/>
              </a:solidFill>
              <a:latin typeface="Arial" pitchFamily="34" charset="0"/>
            </a:endParaRPr>
          </a:p>
        </p:txBody>
      </p:sp>
      <p:grpSp>
        <p:nvGrpSpPr>
          <p:cNvPr id="5" name="Group 36"/>
          <p:cNvGrpSpPr>
            <a:grpSpLocks/>
          </p:cNvGrpSpPr>
          <p:nvPr/>
        </p:nvGrpSpPr>
        <p:grpSpPr bwMode="auto">
          <a:xfrm>
            <a:off x="5032375" y="5087938"/>
            <a:ext cx="473075" cy="244475"/>
            <a:chOff x="4059" y="671"/>
            <a:chExt cx="180" cy="80"/>
          </a:xfrm>
        </p:grpSpPr>
        <p:sp>
          <p:nvSpPr>
            <p:cNvPr id="110782" name="Freeform 37"/>
            <p:cNvSpPr>
              <a:spLocks/>
            </p:cNvSpPr>
            <p:nvPr/>
          </p:nvSpPr>
          <p:spPr bwMode="auto">
            <a:xfrm>
              <a:off x="4107" y="683"/>
              <a:ext cx="81" cy="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w 20000"/>
                <a:gd name="T9" fmla="*/ 0 h 20000"/>
                <a:gd name="T10" fmla="*/ 0 w 20000"/>
                <a:gd name="T11" fmla="*/ 0 h 20000"/>
                <a:gd name="T12" fmla="*/ 0 w 20000"/>
                <a:gd name="T13" fmla="*/ 0 h 20000"/>
                <a:gd name="T14" fmla="*/ 0 w 20000"/>
                <a:gd name="T15" fmla="*/ 0 h 20000"/>
                <a:gd name="T16" fmla="*/ 0 w 20000"/>
                <a:gd name="T17" fmla="*/ 0 h 20000"/>
                <a:gd name="T18" fmla="*/ 0 w 20000"/>
                <a:gd name="T19" fmla="*/ 0 h 20000"/>
                <a:gd name="T20" fmla="*/ 0 w 20000"/>
                <a:gd name="T21" fmla="*/ 0 h 20000"/>
                <a:gd name="T22" fmla="*/ 0 w 20000"/>
                <a:gd name="T23" fmla="*/ 0 h 20000"/>
                <a:gd name="T24" fmla="*/ 0 w 20000"/>
                <a:gd name="T25" fmla="*/ 0 h 20000"/>
                <a:gd name="T26" fmla="*/ 0 w 20000"/>
                <a:gd name="T27" fmla="*/ 0 h 20000"/>
                <a:gd name="T28" fmla="*/ 0 w 20000"/>
                <a:gd name="T29" fmla="*/ 0 h 20000"/>
                <a:gd name="T30" fmla="*/ 0 w 20000"/>
                <a:gd name="T31" fmla="*/ 0 h 20000"/>
                <a:gd name="T32" fmla="*/ 0 w 20000"/>
                <a:gd name="T33" fmla="*/ 0 h 20000"/>
                <a:gd name="T34" fmla="*/ 0 w 20000"/>
                <a:gd name="T35" fmla="*/ 0 h 20000"/>
                <a:gd name="T36" fmla="*/ 0 w 20000"/>
                <a:gd name="T37" fmla="*/ 0 h 20000"/>
                <a:gd name="T38" fmla="*/ 0 w 20000"/>
                <a:gd name="T39" fmla="*/ 0 h 20000"/>
                <a:gd name="T40" fmla="*/ 0 w 20000"/>
                <a:gd name="T41" fmla="*/ 0 h 20000"/>
                <a:gd name="T42" fmla="*/ 0 w 20000"/>
                <a:gd name="T43" fmla="*/ 0 h 20000"/>
                <a:gd name="T44" fmla="*/ 0 w 20000"/>
                <a:gd name="T45" fmla="*/ 0 h 20000"/>
                <a:gd name="T46" fmla="*/ 0 w 20000"/>
                <a:gd name="T47" fmla="*/ 0 h 20000"/>
                <a:gd name="T48" fmla="*/ 0 w 20000"/>
                <a:gd name="T49" fmla="*/ 0 h 20000"/>
                <a:gd name="T50" fmla="*/ 0 w 20000"/>
                <a:gd name="T51" fmla="*/ 0 h 20000"/>
                <a:gd name="T52" fmla="*/ 0 w 20000"/>
                <a:gd name="T53" fmla="*/ 0 h 20000"/>
                <a:gd name="T54" fmla="*/ 0 w 20000"/>
                <a:gd name="T55" fmla="*/ 0 h 20000"/>
                <a:gd name="T56" fmla="*/ 0 w 20000"/>
                <a:gd name="T57" fmla="*/ 0 h 20000"/>
                <a:gd name="T58" fmla="*/ 0 w 20000"/>
                <a:gd name="T59" fmla="*/ 0 h 20000"/>
                <a:gd name="T60" fmla="*/ 0 w 20000"/>
                <a:gd name="T61" fmla="*/ 0 h 20000"/>
                <a:gd name="T62" fmla="*/ 0 w 20000"/>
                <a:gd name="T63" fmla="*/ 0 h 20000"/>
                <a:gd name="T64" fmla="*/ 0 w 20000"/>
                <a:gd name="T65" fmla="*/ 0 h 20000"/>
                <a:gd name="T66" fmla="*/ 0 w 20000"/>
                <a:gd name="T67" fmla="*/ 0 h 20000"/>
                <a:gd name="T68" fmla="*/ 0 w 20000"/>
                <a:gd name="T69" fmla="*/ 0 h 20000"/>
                <a:gd name="T70" fmla="*/ 0 w 20000"/>
                <a:gd name="T71" fmla="*/ 0 h 20000"/>
                <a:gd name="T72" fmla="*/ 0 w 20000"/>
                <a:gd name="T73" fmla="*/ 0 h 20000"/>
                <a:gd name="T74" fmla="*/ 0 w 20000"/>
                <a:gd name="T75" fmla="*/ 0 h 20000"/>
                <a:gd name="T76" fmla="*/ 0 w 20000"/>
                <a:gd name="T77" fmla="*/ 0 h 20000"/>
                <a:gd name="T78" fmla="*/ 0 w 20000"/>
                <a:gd name="T79" fmla="*/ 0 h 20000"/>
                <a:gd name="T80" fmla="*/ 0 w 20000"/>
                <a:gd name="T81" fmla="*/ 0 h 20000"/>
                <a:gd name="T82" fmla="*/ 0 w 20000"/>
                <a:gd name="T83" fmla="*/ 0 h 20000"/>
                <a:gd name="T84" fmla="*/ 0 w 20000"/>
                <a:gd name="T85" fmla="*/ 0 h 20000"/>
                <a:gd name="T86" fmla="*/ 0 w 20000"/>
                <a:gd name="T87" fmla="*/ 0 h 20000"/>
                <a:gd name="T88" fmla="*/ 0 w 20000"/>
                <a:gd name="T89" fmla="*/ 0 h 20000"/>
                <a:gd name="T90" fmla="*/ 0 w 20000"/>
                <a:gd name="T91" fmla="*/ 0 h 20000"/>
                <a:gd name="T92" fmla="*/ 0 w 20000"/>
                <a:gd name="T93" fmla="*/ 0 h 20000"/>
                <a:gd name="T94" fmla="*/ 0 w 20000"/>
                <a:gd name="T95" fmla="*/ 0 h 20000"/>
                <a:gd name="T96" fmla="*/ 0 w 20000"/>
                <a:gd name="T97" fmla="*/ 0 h 20000"/>
                <a:gd name="T98" fmla="*/ 0 w 20000"/>
                <a:gd name="T99" fmla="*/ 0 h 20000"/>
                <a:gd name="T100" fmla="*/ 0 w 20000"/>
                <a:gd name="T101" fmla="*/ 0 h 20000"/>
                <a:gd name="T102" fmla="*/ 0 w 20000"/>
                <a:gd name="T103" fmla="*/ 0 h 20000"/>
                <a:gd name="T104" fmla="*/ 0 w 20000"/>
                <a:gd name="T105" fmla="*/ 0 h 200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0000"/>
                <a:gd name="T160" fmla="*/ 0 h 20000"/>
                <a:gd name="T161" fmla="*/ 20000 w 20000"/>
                <a:gd name="T162" fmla="*/ 20000 h 200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0000" h="20000">
                  <a:moveTo>
                    <a:pt x="4224" y="19380"/>
                  </a:moveTo>
                  <a:lnTo>
                    <a:pt x="4112" y="19638"/>
                  </a:lnTo>
                  <a:lnTo>
                    <a:pt x="3972" y="19638"/>
                  </a:lnTo>
                  <a:lnTo>
                    <a:pt x="3497" y="19380"/>
                  </a:lnTo>
                  <a:lnTo>
                    <a:pt x="3301" y="19380"/>
                  </a:lnTo>
                  <a:lnTo>
                    <a:pt x="2909" y="19018"/>
                  </a:lnTo>
                  <a:lnTo>
                    <a:pt x="2685" y="19018"/>
                  </a:lnTo>
                  <a:lnTo>
                    <a:pt x="2685" y="18760"/>
                  </a:lnTo>
                  <a:lnTo>
                    <a:pt x="2545" y="18398"/>
                  </a:lnTo>
                  <a:lnTo>
                    <a:pt x="2294" y="18398"/>
                  </a:lnTo>
                  <a:lnTo>
                    <a:pt x="2294" y="18140"/>
                  </a:lnTo>
                  <a:lnTo>
                    <a:pt x="1790" y="17829"/>
                  </a:lnTo>
                  <a:lnTo>
                    <a:pt x="1483" y="17209"/>
                  </a:lnTo>
                  <a:lnTo>
                    <a:pt x="1007" y="16951"/>
                  </a:lnTo>
                  <a:lnTo>
                    <a:pt x="867" y="16589"/>
                  </a:lnTo>
                  <a:lnTo>
                    <a:pt x="867" y="16021"/>
                  </a:lnTo>
                  <a:lnTo>
                    <a:pt x="671" y="15659"/>
                  </a:lnTo>
                  <a:lnTo>
                    <a:pt x="671" y="15401"/>
                  </a:lnTo>
                  <a:lnTo>
                    <a:pt x="420" y="15039"/>
                  </a:lnTo>
                  <a:lnTo>
                    <a:pt x="140" y="14470"/>
                  </a:lnTo>
                  <a:lnTo>
                    <a:pt x="0" y="14212"/>
                  </a:lnTo>
                  <a:lnTo>
                    <a:pt x="0" y="9561"/>
                  </a:lnTo>
                  <a:lnTo>
                    <a:pt x="140" y="9199"/>
                  </a:lnTo>
                  <a:lnTo>
                    <a:pt x="140" y="8372"/>
                  </a:lnTo>
                  <a:lnTo>
                    <a:pt x="420" y="8010"/>
                  </a:lnTo>
                  <a:lnTo>
                    <a:pt x="420" y="7649"/>
                  </a:lnTo>
                  <a:lnTo>
                    <a:pt x="671" y="7132"/>
                  </a:lnTo>
                  <a:lnTo>
                    <a:pt x="671" y="6098"/>
                  </a:lnTo>
                  <a:lnTo>
                    <a:pt x="867" y="6098"/>
                  </a:lnTo>
                  <a:lnTo>
                    <a:pt x="867" y="4651"/>
                  </a:lnTo>
                  <a:lnTo>
                    <a:pt x="1007" y="4289"/>
                  </a:lnTo>
                  <a:lnTo>
                    <a:pt x="1231" y="3721"/>
                  </a:lnTo>
                  <a:lnTo>
                    <a:pt x="2098" y="2481"/>
                  </a:lnTo>
                  <a:lnTo>
                    <a:pt x="2294" y="2481"/>
                  </a:lnTo>
                  <a:lnTo>
                    <a:pt x="2294" y="2222"/>
                  </a:lnTo>
                  <a:lnTo>
                    <a:pt x="2545" y="1912"/>
                  </a:lnTo>
                  <a:lnTo>
                    <a:pt x="2685" y="1912"/>
                  </a:lnTo>
                  <a:lnTo>
                    <a:pt x="2909" y="1189"/>
                  </a:lnTo>
                  <a:lnTo>
                    <a:pt x="3105" y="1189"/>
                  </a:lnTo>
                  <a:lnTo>
                    <a:pt x="3105" y="930"/>
                  </a:lnTo>
                  <a:lnTo>
                    <a:pt x="3301" y="930"/>
                  </a:lnTo>
                  <a:lnTo>
                    <a:pt x="3301" y="672"/>
                  </a:lnTo>
                  <a:lnTo>
                    <a:pt x="3497" y="672"/>
                  </a:lnTo>
                  <a:lnTo>
                    <a:pt x="3497" y="362"/>
                  </a:lnTo>
                  <a:lnTo>
                    <a:pt x="3748" y="362"/>
                  </a:lnTo>
                  <a:lnTo>
                    <a:pt x="3748" y="930"/>
                  </a:lnTo>
                  <a:lnTo>
                    <a:pt x="3497" y="1189"/>
                  </a:lnTo>
                  <a:lnTo>
                    <a:pt x="3497" y="2481"/>
                  </a:lnTo>
                  <a:lnTo>
                    <a:pt x="3301" y="2481"/>
                  </a:lnTo>
                  <a:lnTo>
                    <a:pt x="3301" y="6822"/>
                  </a:lnTo>
                  <a:lnTo>
                    <a:pt x="3497" y="7132"/>
                  </a:lnTo>
                  <a:lnTo>
                    <a:pt x="3497" y="7390"/>
                  </a:lnTo>
                  <a:lnTo>
                    <a:pt x="3748" y="7390"/>
                  </a:lnTo>
                  <a:lnTo>
                    <a:pt x="3748" y="7649"/>
                  </a:lnTo>
                  <a:lnTo>
                    <a:pt x="3972" y="7649"/>
                  </a:lnTo>
                  <a:lnTo>
                    <a:pt x="3972" y="8372"/>
                  </a:lnTo>
                  <a:lnTo>
                    <a:pt x="4364" y="8372"/>
                  </a:lnTo>
                  <a:lnTo>
                    <a:pt x="4364" y="8010"/>
                  </a:lnTo>
                  <a:lnTo>
                    <a:pt x="4783" y="8010"/>
                  </a:lnTo>
                  <a:lnTo>
                    <a:pt x="4979" y="7649"/>
                  </a:lnTo>
                  <a:lnTo>
                    <a:pt x="5147" y="7390"/>
                  </a:lnTo>
                  <a:lnTo>
                    <a:pt x="5790" y="7390"/>
                  </a:lnTo>
                  <a:lnTo>
                    <a:pt x="5790" y="7132"/>
                  </a:lnTo>
                  <a:lnTo>
                    <a:pt x="6042" y="6822"/>
                  </a:lnTo>
                  <a:lnTo>
                    <a:pt x="6462" y="6460"/>
                  </a:lnTo>
                  <a:lnTo>
                    <a:pt x="6657" y="6098"/>
                  </a:lnTo>
                  <a:lnTo>
                    <a:pt x="6657" y="5840"/>
                  </a:lnTo>
                  <a:lnTo>
                    <a:pt x="6825" y="5840"/>
                  </a:lnTo>
                  <a:lnTo>
                    <a:pt x="6825" y="4910"/>
                  </a:lnTo>
                  <a:lnTo>
                    <a:pt x="7105" y="4910"/>
                  </a:lnTo>
                  <a:lnTo>
                    <a:pt x="7273" y="4651"/>
                  </a:lnTo>
                  <a:lnTo>
                    <a:pt x="7273" y="3101"/>
                  </a:lnTo>
                  <a:lnTo>
                    <a:pt x="7105" y="3101"/>
                  </a:lnTo>
                  <a:lnTo>
                    <a:pt x="7105" y="2481"/>
                  </a:lnTo>
                  <a:lnTo>
                    <a:pt x="6825" y="2222"/>
                  </a:lnTo>
                  <a:lnTo>
                    <a:pt x="6825" y="1550"/>
                  </a:lnTo>
                  <a:lnTo>
                    <a:pt x="6657" y="1189"/>
                  </a:lnTo>
                  <a:lnTo>
                    <a:pt x="6657" y="672"/>
                  </a:lnTo>
                  <a:lnTo>
                    <a:pt x="6462" y="362"/>
                  </a:lnTo>
                  <a:lnTo>
                    <a:pt x="6462" y="0"/>
                  </a:lnTo>
                  <a:lnTo>
                    <a:pt x="7413" y="0"/>
                  </a:lnTo>
                  <a:lnTo>
                    <a:pt x="7664" y="362"/>
                  </a:lnTo>
                  <a:lnTo>
                    <a:pt x="8336" y="362"/>
                  </a:lnTo>
                  <a:lnTo>
                    <a:pt x="8476" y="672"/>
                  </a:lnTo>
                  <a:lnTo>
                    <a:pt x="9343" y="672"/>
                  </a:lnTo>
                  <a:lnTo>
                    <a:pt x="9343" y="930"/>
                  </a:lnTo>
                  <a:lnTo>
                    <a:pt x="9706" y="930"/>
                  </a:lnTo>
                  <a:lnTo>
                    <a:pt x="9706" y="1189"/>
                  </a:lnTo>
                  <a:lnTo>
                    <a:pt x="10154" y="1189"/>
                  </a:lnTo>
                  <a:lnTo>
                    <a:pt x="10154" y="1550"/>
                  </a:lnTo>
                  <a:lnTo>
                    <a:pt x="10434" y="1550"/>
                  </a:lnTo>
                  <a:lnTo>
                    <a:pt x="10629" y="1912"/>
                  </a:lnTo>
                  <a:lnTo>
                    <a:pt x="10629" y="2222"/>
                  </a:lnTo>
                  <a:lnTo>
                    <a:pt x="10881" y="2222"/>
                  </a:lnTo>
                  <a:lnTo>
                    <a:pt x="10881" y="2739"/>
                  </a:lnTo>
                  <a:lnTo>
                    <a:pt x="11021" y="2739"/>
                  </a:lnTo>
                  <a:lnTo>
                    <a:pt x="11021" y="3463"/>
                  </a:lnTo>
                  <a:lnTo>
                    <a:pt x="11245" y="3463"/>
                  </a:lnTo>
                  <a:lnTo>
                    <a:pt x="11245" y="3721"/>
                  </a:lnTo>
                  <a:lnTo>
                    <a:pt x="11497" y="4031"/>
                  </a:lnTo>
                  <a:lnTo>
                    <a:pt x="11497" y="4651"/>
                  </a:lnTo>
                  <a:lnTo>
                    <a:pt x="11692" y="4910"/>
                  </a:lnTo>
                  <a:lnTo>
                    <a:pt x="11692" y="8630"/>
                  </a:lnTo>
                  <a:lnTo>
                    <a:pt x="11692" y="8010"/>
                  </a:lnTo>
                  <a:lnTo>
                    <a:pt x="11832" y="8010"/>
                  </a:lnTo>
                  <a:lnTo>
                    <a:pt x="12112" y="7649"/>
                  </a:lnTo>
                  <a:lnTo>
                    <a:pt x="12252" y="7649"/>
                  </a:lnTo>
                  <a:lnTo>
                    <a:pt x="12252" y="7390"/>
                  </a:lnTo>
                  <a:lnTo>
                    <a:pt x="12559" y="7390"/>
                  </a:lnTo>
                  <a:lnTo>
                    <a:pt x="12559" y="7132"/>
                  </a:lnTo>
                  <a:lnTo>
                    <a:pt x="12699" y="7132"/>
                  </a:lnTo>
                  <a:lnTo>
                    <a:pt x="12699" y="6822"/>
                  </a:lnTo>
                  <a:lnTo>
                    <a:pt x="12923" y="6460"/>
                  </a:lnTo>
                  <a:lnTo>
                    <a:pt x="13175" y="6098"/>
                  </a:lnTo>
                  <a:lnTo>
                    <a:pt x="13175" y="5581"/>
                  </a:lnTo>
                  <a:lnTo>
                    <a:pt x="13371" y="5581"/>
                  </a:lnTo>
                  <a:lnTo>
                    <a:pt x="13371" y="4651"/>
                  </a:lnTo>
                  <a:lnTo>
                    <a:pt x="13510" y="4289"/>
                  </a:lnTo>
                  <a:lnTo>
                    <a:pt x="13510" y="3721"/>
                  </a:lnTo>
                  <a:lnTo>
                    <a:pt x="13371" y="3463"/>
                  </a:lnTo>
                  <a:lnTo>
                    <a:pt x="13371" y="2481"/>
                  </a:lnTo>
                  <a:lnTo>
                    <a:pt x="13175" y="2481"/>
                  </a:lnTo>
                  <a:lnTo>
                    <a:pt x="13175" y="1550"/>
                  </a:lnTo>
                  <a:lnTo>
                    <a:pt x="12923" y="1550"/>
                  </a:lnTo>
                  <a:lnTo>
                    <a:pt x="12923" y="1189"/>
                  </a:lnTo>
                  <a:lnTo>
                    <a:pt x="13371" y="1189"/>
                  </a:lnTo>
                  <a:lnTo>
                    <a:pt x="13371" y="1550"/>
                  </a:lnTo>
                  <a:lnTo>
                    <a:pt x="13762" y="1550"/>
                  </a:lnTo>
                  <a:lnTo>
                    <a:pt x="13930" y="1912"/>
                  </a:lnTo>
                  <a:lnTo>
                    <a:pt x="14322" y="1912"/>
                  </a:lnTo>
                  <a:lnTo>
                    <a:pt x="14322" y="2222"/>
                  </a:lnTo>
                  <a:lnTo>
                    <a:pt x="14601" y="2222"/>
                  </a:lnTo>
                  <a:lnTo>
                    <a:pt x="14853" y="2481"/>
                  </a:lnTo>
                  <a:lnTo>
                    <a:pt x="15049" y="2481"/>
                  </a:lnTo>
                  <a:lnTo>
                    <a:pt x="15049" y="2739"/>
                  </a:lnTo>
                  <a:lnTo>
                    <a:pt x="15161" y="3101"/>
                  </a:lnTo>
                  <a:lnTo>
                    <a:pt x="15161" y="3463"/>
                  </a:lnTo>
                  <a:lnTo>
                    <a:pt x="15441" y="3463"/>
                  </a:lnTo>
                  <a:lnTo>
                    <a:pt x="15664" y="3721"/>
                  </a:lnTo>
                  <a:lnTo>
                    <a:pt x="15664" y="4031"/>
                  </a:lnTo>
                  <a:lnTo>
                    <a:pt x="15804" y="4289"/>
                  </a:lnTo>
                  <a:lnTo>
                    <a:pt x="15804" y="4651"/>
                  </a:lnTo>
                  <a:lnTo>
                    <a:pt x="16000" y="4651"/>
                  </a:lnTo>
                  <a:lnTo>
                    <a:pt x="16000" y="5840"/>
                  </a:lnTo>
                  <a:lnTo>
                    <a:pt x="16224" y="6098"/>
                  </a:lnTo>
                  <a:lnTo>
                    <a:pt x="16224" y="6822"/>
                  </a:lnTo>
                  <a:lnTo>
                    <a:pt x="16476" y="7132"/>
                  </a:lnTo>
                  <a:lnTo>
                    <a:pt x="16476" y="8372"/>
                  </a:lnTo>
                  <a:lnTo>
                    <a:pt x="16476" y="7649"/>
                  </a:lnTo>
                  <a:lnTo>
                    <a:pt x="16671" y="7649"/>
                  </a:lnTo>
                  <a:lnTo>
                    <a:pt x="16671" y="7390"/>
                  </a:lnTo>
                  <a:lnTo>
                    <a:pt x="16839" y="7390"/>
                  </a:lnTo>
                  <a:lnTo>
                    <a:pt x="17119" y="7132"/>
                  </a:lnTo>
                  <a:lnTo>
                    <a:pt x="17343" y="7132"/>
                  </a:lnTo>
                  <a:lnTo>
                    <a:pt x="17343" y="6822"/>
                  </a:lnTo>
                  <a:lnTo>
                    <a:pt x="17678" y="6822"/>
                  </a:lnTo>
                  <a:lnTo>
                    <a:pt x="17678" y="6460"/>
                  </a:lnTo>
                  <a:lnTo>
                    <a:pt x="17902" y="6460"/>
                  </a:lnTo>
                  <a:lnTo>
                    <a:pt x="18154" y="6098"/>
                  </a:lnTo>
                  <a:lnTo>
                    <a:pt x="18154" y="5840"/>
                  </a:lnTo>
                  <a:lnTo>
                    <a:pt x="18490" y="5271"/>
                  </a:lnTo>
                  <a:lnTo>
                    <a:pt x="18965" y="4910"/>
                  </a:lnTo>
                  <a:lnTo>
                    <a:pt x="18965" y="4651"/>
                  </a:lnTo>
                  <a:lnTo>
                    <a:pt x="19161" y="4651"/>
                  </a:lnTo>
                  <a:lnTo>
                    <a:pt x="19161" y="3101"/>
                  </a:lnTo>
                  <a:lnTo>
                    <a:pt x="19357" y="3101"/>
                  </a:lnTo>
                  <a:lnTo>
                    <a:pt x="19357" y="3463"/>
                  </a:lnTo>
                  <a:lnTo>
                    <a:pt x="19608" y="3463"/>
                  </a:lnTo>
                  <a:lnTo>
                    <a:pt x="19608" y="3721"/>
                  </a:lnTo>
                  <a:lnTo>
                    <a:pt x="19720" y="3721"/>
                  </a:lnTo>
                  <a:lnTo>
                    <a:pt x="19720" y="5581"/>
                  </a:lnTo>
                  <a:lnTo>
                    <a:pt x="19972" y="5840"/>
                  </a:lnTo>
                  <a:lnTo>
                    <a:pt x="19972" y="11421"/>
                  </a:lnTo>
                  <a:lnTo>
                    <a:pt x="19720" y="11680"/>
                  </a:lnTo>
                  <a:lnTo>
                    <a:pt x="19720" y="12403"/>
                  </a:lnTo>
                  <a:lnTo>
                    <a:pt x="19608" y="12661"/>
                  </a:lnTo>
                  <a:lnTo>
                    <a:pt x="19608" y="12920"/>
                  </a:lnTo>
                  <a:lnTo>
                    <a:pt x="19357" y="12920"/>
                  </a:lnTo>
                  <a:lnTo>
                    <a:pt x="19357" y="13592"/>
                  </a:lnTo>
                  <a:lnTo>
                    <a:pt x="19161" y="13850"/>
                  </a:lnTo>
                  <a:lnTo>
                    <a:pt x="19161" y="14212"/>
                  </a:lnTo>
                  <a:lnTo>
                    <a:pt x="18965" y="14212"/>
                  </a:lnTo>
                  <a:lnTo>
                    <a:pt x="18965" y="14470"/>
                  </a:lnTo>
                  <a:lnTo>
                    <a:pt x="18797" y="14470"/>
                  </a:lnTo>
                  <a:lnTo>
                    <a:pt x="18490" y="15039"/>
                  </a:lnTo>
                  <a:lnTo>
                    <a:pt x="18350" y="15401"/>
                  </a:lnTo>
                  <a:lnTo>
                    <a:pt x="18350" y="15659"/>
                  </a:lnTo>
                  <a:lnTo>
                    <a:pt x="17902" y="16021"/>
                  </a:lnTo>
                  <a:lnTo>
                    <a:pt x="17483" y="16589"/>
                  </a:lnTo>
                  <a:lnTo>
                    <a:pt x="17343" y="16589"/>
                  </a:lnTo>
                  <a:lnTo>
                    <a:pt x="17343" y="16951"/>
                  </a:lnTo>
                  <a:lnTo>
                    <a:pt x="17119" y="17209"/>
                  </a:lnTo>
                  <a:lnTo>
                    <a:pt x="16671" y="17209"/>
                  </a:lnTo>
                  <a:lnTo>
                    <a:pt x="16671" y="17571"/>
                  </a:lnTo>
                  <a:lnTo>
                    <a:pt x="16476" y="17571"/>
                  </a:lnTo>
                  <a:lnTo>
                    <a:pt x="16224" y="17829"/>
                  </a:lnTo>
                  <a:lnTo>
                    <a:pt x="15804" y="17829"/>
                  </a:lnTo>
                  <a:lnTo>
                    <a:pt x="15664" y="18140"/>
                  </a:lnTo>
                  <a:lnTo>
                    <a:pt x="13930" y="18140"/>
                  </a:lnTo>
                  <a:lnTo>
                    <a:pt x="13762" y="18398"/>
                  </a:lnTo>
                  <a:lnTo>
                    <a:pt x="12699" y="18398"/>
                  </a:lnTo>
                  <a:lnTo>
                    <a:pt x="12559" y="18760"/>
                  </a:lnTo>
                  <a:lnTo>
                    <a:pt x="12112" y="18760"/>
                  </a:lnTo>
                  <a:lnTo>
                    <a:pt x="12112" y="19018"/>
                  </a:lnTo>
                  <a:lnTo>
                    <a:pt x="11692" y="19018"/>
                  </a:lnTo>
                  <a:lnTo>
                    <a:pt x="11692" y="19380"/>
                  </a:lnTo>
                  <a:lnTo>
                    <a:pt x="11021" y="19380"/>
                  </a:lnTo>
                  <a:lnTo>
                    <a:pt x="10881" y="19638"/>
                  </a:lnTo>
                  <a:lnTo>
                    <a:pt x="9343" y="19638"/>
                  </a:lnTo>
                  <a:lnTo>
                    <a:pt x="9343" y="19948"/>
                  </a:lnTo>
                  <a:lnTo>
                    <a:pt x="7413" y="19948"/>
                  </a:lnTo>
                  <a:lnTo>
                    <a:pt x="7273" y="19638"/>
                  </a:lnTo>
                  <a:lnTo>
                    <a:pt x="7105" y="19638"/>
                  </a:lnTo>
                  <a:lnTo>
                    <a:pt x="4224" y="1938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round/>
                  <a:headEnd type="none" w="sm" len="med"/>
                  <a:tailEnd type="none" w="sm" len="med"/>
                </a14:hiddenLine>
              </a:ext>
            </a:extLst>
          </p:spPr>
          <p:txBody>
            <a:bodyPr lIns="127999" tIns="64000" rIns="127999" bIns="64000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0783" name="Oval 38"/>
            <p:cNvSpPr>
              <a:spLocks noChangeArrowheads="1"/>
            </p:cNvSpPr>
            <p:nvPr/>
          </p:nvSpPr>
          <p:spPr bwMode="auto">
            <a:xfrm>
              <a:off x="4085" y="709"/>
              <a:ext cx="129" cy="31"/>
            </a:xfrm>
            <a:prstGeom prst="ellips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7999" tIns="64000" rIns="127999" bIns="64000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0" hangingPunct="0"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0784" name="Rectangle 39"/>
            <p:cNvSpPr>
              <a:spLocks noChangeArrowheads="1"/>
            </p:cNvSpPr>
            <p:nvPr/>
          </p:nvSpPr>
          <p:spPr bwMode="auto">
            <a:xfrm>
              <a:off x="4059" y="671"/>
              <a:ext cx="180" cy="80"/>
            </a:xfrm>
            <a:prstGeom prst="rect">
              <a:avLst/>
            </a:prstGeom>
            <a:noFill/>
            <a:ln w="25400" algn="ctr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127999" tIns="64000" rIns="127999" bIns="64000" anchor="ctr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0" hangingPunct="0"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</p:grpSp>
      <p:grpSp>
        <p:nvGrpSpPr>
          <p:cNvPr id="6" name="Group 36"/>
          <p:cNvGrpSpPr>
            <a:grpSpLocks/>
          </p:cNvGrpSpPr>
          <p:nvPr/>
        </p:nvGrpSpPr>
        <p:grpSpPr bwMode="auto">
          <a:xfrm>
            <a:off x="6616700" y="5808663"/>
            <a:ext cx="473075" cy="244475"/>
            <a:chOff x="4059" y="671"/>
            <a:chExt cx="180" cy="80"/>
          </a:xfrm>
        </p:grpSpPr>
        <p:sp>
          <p:nvSpPr>
            <p:cNvPr id="110779" name="Freeform 37"/>
            <p:cNvSpPr>
              <a:spLocks/>
            </p:cNvSpPr>
            <p:nvPr/>
          </p:nvSpPr>
          <p:spPr bwMode="auto">
            <a:xfrm>
              <a:off x="4107" y="683"/>
              <a:ext cx="81" cy="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w 20000"/>
                <a:gd name="T9" fmla="*/ 0 h 20000"/>
                <a:gd name="T10" fmla="*/ 0 w 20000"/>
                <a:gd name="T11" fmla="*/ 0 h 20000"/>
                <a:gd name="T12" fmla="*/ 0 w 20000"/>
                <a:gd name="T13" fmla="*/ 0 h 20000"/>
                <a:gd name="T14" fmla="*/ 0 w 20000"/>
                <a:gd name="T15" fmla="*/ 0 h 20000"/>
                <a:gd name="T16" fmla="*/ 0 w 20000"/>
                <a:gd name="T17" fmla="*/ 0 h 20000"/>
                <a:gd name="T18" fmla="*/ 0 w 20000"/>
                <a:gd name="T19" fmla="*/ 0 h 20000"/>
                <a:gd name="T20" fmla="*/ 0 w 20000"/>
                <a:gd name="T21" fmla="*/ 0 h 20000"/>
                <a:gd name="T22" fmla="*/ 0 w 20000"/>
                <a:gd name="T23" fmla="*/ 0 h 20000"/>
                <a:gd name="T24" fmla="*/ 0 w 20000"/>
                <a:gd name="T25" fmla="*/ 0 h 20000"/>
                <a:gd name="T26" fmla="*/ 0 w 20000"/>
                <a:gd name="T27" fmla="*/ 0 h 20000"/>
                <a:gd name="T28" fmla="*/ 0 w 20000"/>
                <a:gd name="T29" fmla="*/ 0 h 20000"/>
                <a:gd name="T30" fmla="*/ 0 w 20000"/>
                <a:gd name="T31" fmla="*/ 0 h 20000"/>
                <a:gd name="T32" fmla="*/ 0 w 20000"/>
                <a:gd name="T33" fmla="*/ 0 h 20000"/>
                <a:gd name="T34" fmla="*/ 0 w 20000"/>
                <a:gd name="T35" fmla="*/ 0 h 20000"/>
                <a:gd name="T36" fmla="*/ 0 w 20000"/>
                <a:gd name="T37" fmla="*/ 0 h 20000"/>
                <a:gd name="T38" fmla="*/ 0 w 20000"/>
                <a:gd name="T39" fmla="*/ 0 h 20000"/>
                <a:gd name="T40" fmla="*/ 0 w 20000"/>
                <a:gd name="T41" fmla="*/ 0 h 20000"/>
                <a:gd name="T42" fmla="*/ 0 w 20000"/>
                <a:gd name="T43" fmla="*/ 0 h 20000"/>
                <a:gd name="T44" fmla="*/ 0 w 20000"/>
                <a:gd name="T45" fmla="*/ 0 h 20000"/>
                <a:gd name="T46" fmla="*/ 0 w 20000"/>
                <a:gd name="T47" fmla="*/ 0 h 20000"/>
                <a:gd name="T48" fmla="*/ 0 w 20000"/>
                <a:gd name="T49" fmla="*/ 0 h 20000"/>
                <a:gd name="T50" fmla="*/ 0 w 20000"/>
                <a:gd name="T51" fmla="*/ 0 h 20000"/>
                <a:gd name="T52" fmla="*/ 0 w 20000"/>
                <a:gd name="T53" fmla="*/ 0 h 20000"/>
                <a:gd name="T54" fmla="*/ 0 w 20000"/>
                <a:gd name="T55" fmla="*/ 0 h 20000"/>
                <a:gd name="T56" fmla="*/ 0 w 20000"/>
                <a:gd name="T57" fmla="*/ 0 h 20000"/>
                <a:gd name="T58" fmla="*/ 0 w 20000"/>
                <a:gd name="T59" fmla="*/ 0 h 20000"/>
                <a:gd name="T60" fmla="*/ 0 w 20000"/>
                <a:gd name="T61" fmla="*/ 0 h 20000"/>
                <a:gd name="T62" fmla="*/ 0 w 20000"/>
                <a:gd name="T63" fmla="*/ 0 h 20000"/>
                <a:gd name="T64" fmla="*/ 0 w 20000"/>
                <a:gd name="T65" fmla="*/ 0 h 20000"/>
                <a:gd name="T66" fmla="*/ 0 w 20000"/>
                <a:gd name="T67" fmla="*/ 0 h 20000"/>
                <a:gd name="T68" fmla="*/ 0 w 20000"/>
                <a:gd name="T69" fmla="*/ 0 h 20000"/>
                <a:gd name="T70" fmla="*/ 0 w 20000"/>
                <a:gd name="T71" fmla="*/ 0 h 20000"/>
                <a:gd name="T72" fmla="*/ 0 w 20000"/>
                <a:gd name="T73" fmla="*/ 0 h 20000"/>
                <a:gd name="T74" fmla="*/ 0 w 20000"/>
                <a:gd name="T75" fmla="*/ 0 h 20000"/>
                <a:gd name="T76" fmla="*/ 0 w 20000"/>
                <a:gd name="T77" fmla="*/ 0 h 20000"/>
                <a:gd name="T78" fmla="*/ 0 w 20000"/>
                <a:gd name="T79" fmla="*/ 0 h 20000"/>
                <a:gd name="T80" fmla="*/ 0 w 20000"/>
                <a:gd name="T81" fmla="*/ 0 h 20000"/>
                <a:gd name="T82" fmla="*/ 0 w 20000"/>
                <a:gd name="T83" fmla="*/ 0 h 20000"/>
                <a:gd name="T84" fmla="*/ 0 w 20000"/>
                <a:gd name="T85" fmla="*/ 0 h 20000"/>
                <a:gd name="T86" fmla="*/ 0 w 20000"/>
                <a:gd name="T87" fmla="*/ 0 h 20000"/>
                <a:gd name="T88" fmla="*/ 0 w 20000"/>
                <a:gd name="T89" fmla="*/ 0 h 20000"/>
                <a:gd name="T90" fmla="*/ 0 w 20000"/>
                <a:gd name="T91" fmla="*/ 0 h 20000"/>
                <a:gd name="T92" fmla="*/ 0 w 20000"/>
                <a:gd name="T93" fmla="*/ 0 h 20000"/>
                <a:gd name="T94" fmla="*/ 0 w 20000"/>
                <a:gd name="T95" fmla="*/ 0 h 20000"/>
                <a:gd name="T96" fmla="*/ 0 w 20000"/>
                <a:gd name="T97" fmla="*/ 0 h 20000"/>
                <a:gd name="T98" fmla="*/ 0 w 20000"/>
                <a:gd name="T99" fmla="*/ 0 h 20000"/>
                <a:gd name="T100" fmla="*/ 0 w 20000"/>
                <a:gd name="T101" fmla="*/ 0 h 20000"/>
                <a:gd name="T102" fmla="*/ 0 w 20000"/>
                <a:gd name="T103" fmla="*/ 0 h 20000"/>
                <a:gd name="T104" fmla="*/ 0 w 20000"/>
                <a:gd name="T105" fmla="*/ 0 h 200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0000"/>
                <a:gd name="T160" fmla="*/ 0 h 20000"/>
                <a:gd name="T161" fmla="*/ 20000 w 20000"/>
                <a:gd name="T162" fmla="*/ 20000 h 200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0000" h="20000">
                  <a:moveTo>
                    <a:pt x="4224" y="19380"/>
                  </a:moveTo>
                  <a:lnTo>
                    <a:pt x="4112" y="19638"/>
                  </a:lnTo>
                  <a:lnTo>
                    <a:pt x="3972" y="19638"/>
                  </a:lnTo>
                  <a:lnTo>
                    <a:pt x="3497" y="19380"/>
                  </a:lnTo>
                  <a:lnTo>
                    <a:pt x="3301" y="19380"/>
                  </a:lnTo>
                  <a:lnTo>
                    <a:pt x="2909" y="19018"/>
                  </a:lnTo>
                  <a:lnTo>
                    <a:pt x="2685" y="19018"/>
                  </a:lnTo>
                  <a:lnTo>
                    <a:pt x="2685" y="18760"/>
                  </a:lnTo>
                  <a:lnTo>
                    <a:pt x="2545" y="18398"/>
                  </a:lnTo>
                  <a:lnTo>
                    <a:pt x="2294" y="18398"/>
                  </a:lnTo>
                  <a:lnTo>
                    <a:pt x="2294" y="18140"/>
                  </a:lnTo>
                  <a:lnTo>
                    <a:pt x="1790" y="17829"/>
                  </a:lnTo>
                  <a:lnTo>
                    <a:pt x="1483" y="17209"/>
                  </a:lnTo>
                  <a:lnTo>
                    <a:pt x="1007" y="16951"/>
                  </a:lnTo>
                  <a:lnTo>
                    <a:pt x="867" y="16589"/>
                  </a:lnTo>
                  <a:lnTo>
                    <a:pt x="867" y="16021"/>
                  </a:lnTo>
                  <a:lnTo>
                    <a:pt x="671" y="15659"/>
                  </a:lnTo>
                  <a:lnTo>
                    <a:pt x="671" y="15401"/>
                  </a:lnTo>
                  <a:lnTo>
                    <a:pt x="420" y="15039"/>
                  </a:lnTo>
                  <a:lnTo>
                    <a:pt x="140" y="14470"/>
                  </a:lnTo>
                  <a:lnTo>
                    <a:pt x="0" y="14212"/>
                  </a:lnTo>
                  <a:lnTo>
                    <a:pt x="0" y="9561"/>
                  </a:lnTo>
                  <a:lnTo>
                    <a:pt x="140" y="9199"/>
                  </a:lnTo>
                  <a:lnTo>
                    <a:pt x="140" y="8372"/>
                  </a:lnTo>
                  <a:lnTo>
                    <a:pt x="420" y="8010"/>
                  </a:lnTo>
                  <a:lnTo>
                    <a:pt x="420" y="7649"/>
                  </a:lnTo>
                  <a:lnTo>
                    <a:pt x="671" y="7132"/>
                  </a:lnTo>
                  <a:lnTo>
                    <a:pt x="671" y="6098"/>
                  </a:lnTo>
                  <a:lnTo>
                    <a:pt x="867" y="6098"/>
                  </a:lnTo>
                  <a:lnTo>
                    <a:pt x="867" y="4651"/>
                  </a:lnTo>
                  <a:lnTo>
                    <a:pt x="1007" y="4289"/>
                  </a:lnTo>
                  <a:lnTo>
                    <a:pt x="1231" y="3721"/>
                  </a:lnTo>
                  <a:lnTo>
                    <a:pt x="2098" y="2481"/>
                  </a:lnTo>
                  <a:lnTo>
                    <a:pt x="2294" y="2481"/>
                  </a:lnTo>
                  <a:lnTo>
                    <a:pt x="2294" y="2222"/>
                  </a:lnTo>
                  <a:lnTo>
                    <a:pt x="2545" y="1912"/>
                  </a:lnTo>
                  <a:lnTo>
                    <a:pt x="2685" y="1912"/>
                  </a:lnTo>
                  <a:lnTo>
                    <a:pt x="2909" y="1189"/>
                  </a:lnTo>
                  <a:lnTo>
                    <a:pt x="3105" y="1189"/>
                  </a:lnTo>
                  <a:lnTo>
                    <a:pt x="3105" y="930"/>
                  </a:lnTo>
                  <a:lnTo>
                    <a:pt x="3301" y="930"/>
                  </a:lnTo>
                  <a:lnTo>
                    <a:pt x="3301" y="672"/>
                  </a:lnTo>
                  <a:lnTo>
                    <a:pt x="3497" y="672"/>
                  </a:lnTo>
                  <a:lnTo>
                    <a:pt x="3497" y="362"/>
                  </a:lnTo>
                  <a:lnTo>
                    <a:pt x="3748" y="362"/>
                  </a:lnTo>
                  <a:lnTo>
                    <a:pt x="3748" y="930"/>
                  </a:lnTo>
                  <a:lnTo>
                    <a:pt x="3497" y="1189"/>
                  </a:lnTo>
                  <a:lnTo>
                    <a:pt x="3497" y="2481"/>
                  </a:lnTo>
                  <a:lnTo>
                    <a:pt x="3301" y="2481"/>
                  </a:lnTo>
                  <a:lnTo>
                    <a:pt x="3301" y="6822"/>
                  </a:lnTo>
                  <a:lnTo>
                    <a:pt x="3497" y="7132"/>
                  </a:lnTo>
                  <a:lnTo>
                    <a:pt x="3497" y="7390"/>
                  </a:lnTo>
                  <a:lnTo>
                    <a:pt x="3748" y="7390"/>
                  </a:lnTo>
                  <a:lnTo>
                    <a:pt x="3748" y="7649"/>
                  </a:lnTo>
                  <a:lnTo>
                    <a:pt x="3972" y="7649"/>
                  </a:lnTo>
                  <a:lnTo>
                    <a:pt x="3972" y="8372"/>
                  </a:lnTo>
                  <a:lnTo>
                    <a:pt x="4364" y="8372"/>
                  </a:lnTo>
                  <a:lnTo>
                    <a:pt x="4364" y="8010"/>
                  </a:lnTo>
                  <a:lnTo>
                    <a:pt x="4783" y="8010"/>
                  </a:lnTo>
                  <a:lnTo>
                    <a:pt x="4979" y="7649"/>
                  </a:lnTo>
                  <a:lnTo>
                    <a:pt x="5147" y="7390"/>
                  </a:lnTo>
                  <a:lnTo>
                    <a:pt x="5790" y="7390"/>
                  </a:lnTo>
                  <a:lnTo>
                    <a:pt x="5790" y="7132"/>
                  </a:lnTo>
                  <a:lnTo>
                    <a:pt x="6042" y="6822"/>
                  </a:lnTo>
                  <a:lnTo>
                    <a:pt x="6462" y="6460"/>
                  </a:lnTo>
                  <a:lnTo>
                    <a:pt x="6657" y="6098"/>
                  </a:lnTo>
                  <a:lnTo>
                    <a:pt x="6657" y="5840"/>
                  </a:lnTo>
                  <a:lnTo>
                    <a:pt x="6825" y="5840"/>
                  </a:lnTo>
                  <a:lnTo>
                    <a:pt x="6825" y="4910"/>
                  </a:lnTo>
                  <a:lnTo>
                    <a:pt x="7105" y="4910"/>
                  </a:lnTo>
                  <a:lnTo>
                    <a:pt x="7273" y="4651"/>
                  </a:lnTo>
                  <a:lnTo>
                    <a:pt x="7273" y="3101"/>
                  </a:lnTo>
                  <a:lnTo>
                    <a:pt x="7105" y="3101"/>
                  </a:lnTo>
                  <a:lnTo>
                    <a:pt x="7105" y="2481"/>
                  </a:lnTo>
                  <a:lnTo>
                    <a:pt x="6825" y="2222"/>
                  </a:lnTo>
                  <a:lnTo>
                    <a:pt x="6825" y="1550"/>
                  </a:lnTo>
                  <a:lnTo>
                    <a:pt x="6657" y="1189"/>
                  </a:lnTo>
                  <a:lnTo>
                    <a:pt x="6657" y="672"/>
                  </a:lnTo>
                  <a:lnTo>
                    <a:pt x="6462" y="362"/>
                  </a:lnTo>
                  <a:lnTo>
                    <a:pt x="6462" y="0"/>
                  </a:lnTo>
                  <a:lnTo>
                    <a:pt x="7413" y="0"/>
                  </a:lnTo>
                  <a:lnTo>
                    <a:pt x="7664" y="362"/>
                  </a:lnTo>
                  <a:lnTo>
                    <a:pt x="8336" y="362"/>
                  </a:lnTo>
                  <a:lnTo>
                    <a:pt x="8476" y="672"/>
                  </a:lnTo>
                  <a:lnTo>
                    <a:pt x="9343" y="672"/>
                  </a:lnTo>
                  <a:lnTo>
                    <a:pt x="9343" y="930"/>
                  </a:lnTo>
                  <a:lnTo>
                    <a:pt x="9706" y="930"/>
                  </a:lnTo>
                  <a:lnTo>
                    <a:pt x="9706" y="1189"/>
                  </a:lnTo>
                  <a:lnTo>
                    <a:pt x="10154" y="1189"/>
                  </a:lnTo>
                  <a:lnTo>
                    <a:pt x="10154" y="1550"/>
                  </a:lnTo>
                  <a:lnTo>
                    <a:pt x="10434" y="1550"/>
                  </a:lnTo>
                  <a:lnTo>
                    <a:pt x="10629" y="1912"/>
                  </a:lnTo>
                  <a:lnTo>
                    <a:pt x="10629" y="2222"/>
                  </a:lnTo>
                  <a:lnTo>
                    <a:pt x="10881" y="2222"/>
                  </a:lnTo>
                  <a:lnTo>
                    <a:pt x="10881" y="2739"/>
                  </a:lnTo>
                  <a:lnTo>
                    <a:pt x="11021" y="2739"/>
                  </a:lnTo>
                  <a:lnTo>
                    <a:pt x="11021" y="3463"/>
                  </a:lnTo>
                  <a:lnTo>
                    <a:pt x="11245" y="3463"/>
                  </a:lnTo>
                  <a:lnTo>
                    <a:pt x="11245" y="3721"/>
                  </a:lnTo>
                  <a:lnTo>
                    <a:pt x="11497" y="4031"/>
                  </a:lnTo>
                  <a:lnTo>
                    <a:pt x="11497" y="4651"/>
                  </a:lnTo>
                  <a:lnTo>
                    <a:pt x="11692" y="4910"/>
                  </a:lnTo>
                  <a:lnTo>
                    <a:pt x="11692" y="8630"/>
                  </a:lnTo>
                  <a:lnTo>
                    <a:pt x="11692" y="8010"/>
                  </a:lnTo>
                  <a:lnTo>
                    <a:pt x="11832" y="8010"/>
                  </a:lnTo>
                  <a:lnTo>
                    <a:pt x="12112" y="7649"/>
                  </a:lnTo>
                  <a:lnTo>
                    <a:pt x="12252" y="7649"/>
                  </a:lnTo>
                  <a:lnTo>
                    <a:pt x="12252" y="7390"/>
                  </a:lnTo>
                  <a:lnTo>
                    <a:pt x="12559" y="7390"/>
                  </a:lnTo>
                  <a:lnTo>
                    <a:pt x="12559" y="7132"/>
                  </a:lnTo>
                  <a:lnTo>
                    <a:pt x="12699" y="7132"/>
                  </a:lnTo>
                  <a:lnTo>
                    <a:pt x="12699" y="6822"/>
                  </a:lnTo>
                  <a:lnTo>
                    <a:pt x="12923" y="6460"/>
                  </a:lnTo>
                  <a:lnTo>
                    <a:pt x="13175" y="6098"/>
                  </a:lnTo>
                  <a:lnTo>
                    <a:pt x="13175" y="5581"/>
                  </a:lnTo>
                  <a:lnTo>
                    <a:pt x="13371" y="5581"/>
                  </a:lnTo>
                  <a:lnTo>
                    <a:pt x="13371" y="4651"/>
                  </a:lnTo>
                  <a:lnTo>
                    <a:pt x="13510" y="4289"/>
                  </a:lnTo>
                  <a:lnTo>
                    <a:pt x="13510" y="3721"/>
                  </a:lnTo>
                  <a:lnTo>
                    <a:pt x="13371" y="3463"/>
                  </a:lnTo>
                  <a:lnTo>
                    <a:pt x="13371" y="2481"/>
                  </a:lnTo>
                  <a:lnTo>
                    <a:pt x="13175" y="2481"/>
                  </a:lnTo>
                  <a:lnTo>
                    <a:pt x="13175" y="1550"/>
                  </a:lnTo>
                  <a:lnTo>
                    <a:pt x="12923" y="1550"/>
                  </a:lnTo>
                  <a:lnTo>
                    <a:pt x="12923" y="1189"/>
                  </a:lnTo>
                  <a:lnTo>
                    <a:pt x="13371" y="1189"/>
                  </a:lnTo>
                  <a:lnTo>
                    <a:pt x="13371" y="1550"/>
                  </a:lnTo>
                  <a:lnTo>
                    <a:pt x="13762" y="1550"/>
                  </a:lnTo>
                  <a:lnTo>
                    <a:pt x="13930" y="1912"/>
                  </a:lnTo>
                  <a:lnTo>
                    <a:pt x="14322" y="1912"/>
                  </a:lnTo>
                  <a:lnTo>
                    <a:pt x="14322" y="2222"/>
                  </a:lnTo>
                  <a:lnTo>
                    <a:pt x="14601" y="2222"/>
                  </a:lnTo>
                  <a:lnTo>
                    <a:pt x="14853" y="2481"/>
                  </a:lnTo>
                  <a:lnTo>
                    <a:pt x="15049" y="2481"/>
                  </a:lnTo>
                  <a:lnTo>
                    <a:pt x="15049" y="2739"/>
                  </a:lnTo>
                  <a:lnTo>
                    <a:pt x="15161" y="3101"/>
                  </a:lnTo>
                  <a:lnTo>
                    <a:pt x="15161" y="3463"/>
                  </a:lnTo>
                  <a:lnTo>
                    <a:pt x="15441" y="3463"/>
                  </a:lnTo>
                  <a:lnTo>
                    <a:pt x="15664" y="3721"/>
                  </a:lnTo>
                  <a:lnTo>
                    <a:pt x="15664" y="4031"/>
                  </a:lnTo>
                  <a:lnTo>
                    <a:pt x="15804" y="4289"/>
                  </a:lnTo>
                  <a:lnTo>
                    <a:pt x="15804" y="4651"/>
                  </a:lnTo>
                  <a:lnTo>
                    <a:pt x="16000" y="4651"/>
                  </a:lnTo>
                  <a:lnTo>
                    <a:pt x="16000" y="5840"/>
                  </a:lnTo>
                  <a:lnTo>
                    <a:pt x="16224" y="6098"/>
                  </a:lnTo>
                  <a:lnTo>
                    <a:pt x="16224" y="6822"/>
                  </a:lnTo>
                  <a:lnTo>
                    <a:pt x="16476" y="7132"/>
                  </a:lnTo>
                  <a:lnTo>
                    <a:pt x="16476" y="8372"/>
                  </a:lnTo>
                  <a:lnTo>
                    <a:pt x="16476" y="7649"/>
                  </a:lnTo>
                  <a:lnTo>
                    <a:pt x="16671" y="7649"/>
                  </a:lnTo>
                  <a:lnTo>
                    <a:pt x="16671" y="7390"/>
                  </a:lnTo>
                  <a:lnTo>
                    <a:pt x="16839" y="7390"/>
                  </a:lnTo>
                  <a:lnTo>
                    <a:pt x="17119" y="7132"/>
                  </a:lnTo>
                  <a:lnTo>
                    <a:pt x="17343" y="7132"/>
                  </a:lnTo>
                  <a:lnTo>
                    <a:pt x="17343" y="6822"/>
                  </a:lnTo>
                  <a:lnTo>
                    <a:pt x="17678" y="6822"/>
                  </a:lnTo>
                  <a:lnTo>
                    <a:pt x="17678" y="6460"/>
                  </a:lnTo>
                  <a:lnTo>
                    <a:pt x="17902" y="6460"/>
                  </a:lnTo>
                  <a:lnTo>
                    <a:pt x="18154" y="6098"/>
                  </a:lnTo>
                  <a:lnTo>
                    <a:pt x="18154" y="5840"/>
                  </a:lnTo>
                  <a:lnTo>
                    <a:pt x="18490" y="5271"/>
                  </a:lnTo>
                  <a:lnTo>
                    <a:pt x="18965" y="4910"/>
                  </a:lnTo>
                  <a:lnTo>
                    <a:pt x="18965" y="4651"/>
                  </a:lnTo>
                  <a:lnTo>
                    <a:pt x="19161" y="4651"/>
                  </a:lnTo>
                  <a:lnTo>
                    <a:pt x="19161" y="3101"/>
                  </a:lnTo>
                  <a:lnTo>
                    <a:pt x="19357" y="3101"/>
                  </a:lnTo>
                  <a:lnTo>
                    <a:pt x="19357" y="3463"/>
                  </a:lnTo>
                  <a:lnTo>
                    <a:pt x="19608" y="3463"/>
                  </a:lnTo>
                  <a:lnTo>
                    <a:pt x="19608" y="3721"/>
                  </a:lnTo>
                  <a:lnTo>
                    <a:pt x="19720" y="3721"/>
                  </a:lnTo>
                  <a:lnTo>
                    <a:pt x="19720" y="5581"/>
                  </a:lnTo>
                  <a:lnTo>
                    <a:pt x="19972" y="5840"/>
                  </a:lnTo>
                  <a:lnTo>
                    <a:pt x="19972" y="11421"/>
                  </a:lnTo>
                  <a:lnTo>
                    <a:pt x="19720" y="11680"/>
                  </a:lnTo>
                  <a:lnTo>
                    <a:pt x="19720" y="12403"/>
                  </a:lnTo>
                  <a:lnTo>
                    <a:pt x="19608" y="12661"/>
                  </a:lnTo>
                  <a:lnTo>
                    <a:pt x="19608" y="12920"/>
                  </a:lnTo>
                  <a:lnTo>
                    <a:pt x="19357" y="12920"/>
                  </a:lnTo>
                  <a:lnTo>
                    <a:pt x="19357" y="13592"/>
                  </a:lnTo>
                  <a:lnTo>
                    <a:pt x="19161" y="13850"/>
                  </a:lnTo>
                  <a:lnTo>
                    <a:pt x="19161" y="14212"/>
                  </a:lnTo>
                  <a:lnTo>
                    <a:pt x="18965" y="14212"/>
                  </a:lnTo>
                  <a:lnTo>
                    <a:pt x="18965" y="14470"/>
                  </a:lnTo>
                  <a:lnTo>
                    <a:pt x="18797" y="14470"/>
                  </a:lnTo>
                  <a:lnTo>
                    <a:pt x="18490" y="15039"/>
                  </a:lnTo>
                  <a:lnTo>
                    <a:pt x="18350" y="15401"/>
                  </a:lnTo>
                  <a:lnTo>
                    <a:pt x="18350" y="15659"/>
                  </a:lnTo>
                  <a:lnTo>
                    <a:pt x="17902" y="16021"/>
                  </a:lnTo>
                  <a:lnTo>
                    <a:pt x="17483" y="16589"/>
                  </a:lnTo>
                  <a:lnTo>
                    <a:pt x="17343" y="16589"/>
                  </a:lnTo>
                  <a:lnTo>
                    <a:pt x="17343" y="16951"/>
                  </a:lnTo>
                  <a:lnTo>
                    <a:pt x="17119" y="17209"/>
                  </a:lnTo>
                  <a:lnTo>
                    <a:pt x="16671" y="17209"/>
                  </a:lnTo>
                  <a:lnTo>
                    <a:pt x="16671" y="17571"/>
                  </a:lnTo>
                  <a:lnTo>
                    <a:pt x="16476" y="17571"/>
                  </a:lnTo>
                  <a:lnTo>
                    <a:pt x="16224" y="17829"/>
                  </a:lnTo>
                  <a:lnTo>
                    <a:pt x="15804" y="17829"/>
                  </a:lnTo>
                  <a:lnTo>
                    <a:pt x="15664" y="18140"/>
                  </a:lnTo>
                  <a:lnTo>
                    <a:pt x="13930" y="18140"/>
                  </a:lnTo>
                  <a:lnTo>
                    <a:pt x="13762" y="18398"/>
                  </a:lnTo>
                  <a:lnTo>
                    <a:pt x="12699" y="18398"/>
                  </a:lnTo>
                  <a:lnTo>
                    <a:pt x="12559" y="18760"/>
                  </a:lnTo>
                  <a:lnTo>
                    <a:pt x="12112" y="18760"/>
                  </a:lnTo>
                  <a:lnTo>
                    <a:pt x="12112" y="19018"/>
                  </a:lnTo>
                  <a:lnTo>
                    <a:pt x="11692" y="19018"/>
                  </a:lnTo>
                  <a:lnTo>
                    <a:pt x="11692" y="19380"/>
                  </a:lnTo>
                  <a:lnTo>
                    <a:pt x="11021" y="19380"/>
                  </a:lnTo>
                  <a:lnTo>
                    <a:pt x="10881" y="19638"/>
                  </a:lnTo>
                  <a:lnTo>
                    <a:pt x="9343" y="19638"/>
                  </a:lnTo>
                  <a:lnTo>
                    <a:pt x="9343" y="19948"/>
                  </a:lnTo>
                  <a:lnTo>
                    <a:pt x="7413" y="19948"/>
                  </a:lnTo>
                  <a:lnTo>
                    <a:pt x="7273" y="19638"/>
                  </a:lnTo>
                  <a:lnTo>
                    <a:pt x="7105" y="19638"/>
                  </a:lnTo>
                  <a:lnTo>
                    <a:pt x="4224" y="1938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round/>
                  <a:headEnd type="none" w="sm" len="med"/>
                  <a:tailEnd type="none" w="sm" len="med"/>
                </a14:hiddenLine>
              </a:ext>
            </a:extLst>
          </p:spPr>
          <p:txBody>
            <a:bodyPr lIns="127999" tIns="64000" rIns="127999" bIns="64000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0780" name="Oval 38"/>
            <p:cNvSpPr>
              <a:spLocks noChangeArrowheads="1"/>
            </p:cNvSpPr>
            <p:nvPr/>
          </p:nvSpPr>
          <p:spPr bwMode="auto">
            <a:xfrm>
              <a:off x="4085" y="709"/>
              <a:ext cx="129" cy="31"/>
            </a:xfrm>
            <a:prstGeom prst="ellips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7999" tIns="64000" rIns="127999" bIns="64000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0" hangingPunct="0"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0781" name="Rectangle 39"/>
            <p:cNvSpPr>
              <a:spLocks noChangeArrowheads="1"/>
            </p:cNvSpPr>
            <p:nvPr/>
          </p:nvSpPr>
          <p:spPr bwMode="auto">
            <a:xfrm>
              <a:off x="4059" y="671"/>
              <a:ext cx="180" cy="80"/>
            </a:xfrm>
            <a:prstGeom prst="rect">
              <a:avLst/>
            </a:prstGeom>
            <a:noFill/>
            <a:ln w="25400" algn="ctr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127999" tIns="64000" rIns="127999" bIns="64000" anchor="ctr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0" hangingPunct="0"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</p:grpSp>
      <p:sp>
        <p:nvSpPr>
          <p:cNvPr id="110600" name="Oval 719"/>
          <p:cNvSpPr>
            <a:spLocks noChangeArrowheads="1"/>
          </p:cNvSpPr>
          <p:nvPr/>
        </p:nvSpPr>
        <p:spPr bwMode="auto">
          <a:xfrm>
            <a:off x="7769225" y="4440238"/>
            <a:ext cx="144463" cy="144462"/>
          </a:xfrm>
          <a:prstGeom prst="ellipse">
            <a:avLst/>
          </a:prstGeom>
          <a:solidFill>
            <a:srgbClr val="0000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999" tIns="64000" rIns="127999" bIns="64000" anchor="ctr"/>
          <a:lstStyle>
            <a:lvl1pPr defTabSz="1277938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277938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277938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2779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277938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ru-RU" altLang="ru-RU" sz="25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110601" name="Oval 719"/>
          <p:cNvSpPr>
            <a:spLocks noChangeArrowheads="1"/>
          </p:cNvSpPr>
          <p:nvPr/>
        </p:nvSpPr>
        <p:spPr bwMode="auto">
          <a:xfrm>
            <a:off x="7337425" y="4513263"/>
            <a:ext cx="144463" cy="144462"/>
          </a:xfrm>
          <a:prstGeom prst="ellipse">
            <a:avLst/>
          </a:prstGeom>
          <a:solidFill>
            <a:srgbClr val="0000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999" tIns="64000" rIns="127999" bIns="64000" anchor="ctr"/>
          <a:lstStyle>
            <a:lvl1pPr defTabSz="1277938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277938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277938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2779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277938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ru-RU" altLang="ru-RU" sz="25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110602" name="Oval 719"/>
          <p:cNvSpPr>
            <a:spLocks noChangeArrowheads="1"/>
          </p:cNvSpPr>
          <p:nvPr/>
        </p:nvSpPr>
        <p:spPr bwMode="auto">
          <a:xfrm>
            <a:off x="6832600" y="4513263"/>
            <a:ext cx="144463" cy="144462"/>
          </a:xfrm>
          <a:prstGeom prst="ellipse">
            <a:avLst/>
          </a:prstGeom>
          <a:solidFill>
            <a:srgbClr val="0000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999" tIns="64000" rIns="127999" bIns="64000" anchor="ctr"/>
          <a:lstStyle>
            <a:lvl1pPr defTabSz="1277938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277938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277938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2779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277938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ru-RU" altLang="ru-RU" sz="25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110603" name="Oval 719"/>
          <p:cNvSpPr>
            <a:spLocks noChangeArrowheads="1"/>
          </p:cNvSpPr>
          <p:nvPr/>
        </p:nvSpPr>
        <p:spPr bwMode="auto">
          <a:xfrm>
            <a:off x="5969000" y="4584700"/>
            <a:ext cx="144463" cy="144463"/>
          </a:xfrm>
          <a:prstGeom prst="ellipse">
            <a:avLst/>
          </a:prstGeom>
          <a:solidFill>
            <a:srgbClr val="0000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999" tIns="64000" rIns="127999" bIns="64000" anchor="ctr"/>
          <a:lstStyle>
            <a:lvl1pPr defTabSz="1277938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277938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277938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2779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277938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ru-RU" altLang="ru-RU" sz="25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110604" name="Oval 719"/>
          <p:cNvSpPr>
            <a:spLocks noChangeArrowheads="1"/>
          </p:cNvSpPr>
          <p:nvPr/>
        </p:nvSpPr>
        <p:spPr bwMode="auto">
          <a:xfrm>
            <a:off x="5248275" y="4729163"/>
            <a:ext cx="144463" cy="144462"/>
          </a:xfrm>
          <a:prstGeom prst="ellipse">
            <a:avLst/>
          </a:prstGeom>
          <a:solidFill>
            <a:srgbClr val="0000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999" tIns="64000" rIns="127999" bIns="64000" anchor="ctr"/>
          <a:lstStyle>
            <a:lvl1pPr defTabSz="1277938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277938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277938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2779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277938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ru-RU" altLang="ru-RU" sz="25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110605" name="Oval 719"/>
          <p:cNvSpPr>
            <a:spLocks noChangeArrowheads="1"/>
          </p:cNvSpPr>
          <p:nvPr/>
        </p:nvSpPr>
        <p:spPr bwMode="auto">
          <a:xfrm>
            <a:off x="4600575" y="4800600"/>
            <a:ext cx="144463" cy="144463"/>
          </a:xfrm>
          <a:prstGeom prst="ellipse">
            <a:avLst/>
          </a:prstGeom>
          <a:solidFill>
            <a:srgbClr val="0000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999" tIns="64000" rIns="127999" bIns="64000" anchor="ctr"/>
          <a:lstStyle>
            <a:lvl1pPr defTabSz="1277938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277938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277938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2779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277938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ru-RU" altLang="ru-RU" sz="25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110606" name="Oval 719"/>
          <p:cNvSpPr>
            <a:spLocks noChangeArrowheads="1"/>
          </p:cNvSpPr>
          <p:nvPr/>
        </p:nvSpPr>
        <p:spPr bwMode="auto">
          <a:xfrm>
            <a:off x="4529138" y="4152900"/>
            <a:ext cx="144462" cy="144463"/>
          </a:xfrm>
          <a:prstGeom prst="ellipse">
            <a:avLst/>
          </a:prstGeom>
          <a:solidFill>
            <a:srgbClr val="0000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999" tIns="64000" rIns="127999" bIns="64000" anchor="ctr"/>
          <a:lstStyle>
            <a:lvl1pPr defTabSz="1277938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277938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277938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2779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277938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ru-RU" altLang="ru-RU" sz="25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110607" name="Oval 719"/>
          <p:cNvSpPr>
            <a:spLocks noChangeArrowheads="1"/>
          </p:cNvSpPr>
          <p:nvPr/>
        </p:nvSpPr>
        <p:spPr bwMode="auto">
          <a:xfrm>
            <a:off x="5105400" y="4079875"/>
            <a:ext cx="144463" cy="144463"/>
          </a:xfrm>
          <a:prstGeom prst="ellipse">
            <a:avLst/>
          </a:prstGeom>
          <a:solidFill>
            <a:srgbClr val="0000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999" tIns="64000" rIns="127999" bIns="64000" anchor="ctr"/>
          <a:lstStyle>
            <a:lvl1pPr defTabSz="1277938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277938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277938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2779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277938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ru-RU" altLang="ru-RU" sz="25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110608" name="Oval 719"/>
          <p:cNvSpPr>
            <a:spLocks noChangeArrowheads="1"/>
          </p:cNvSpPr>
          <p:nvPr/>
        </p:nvSpPr>
        <p:spPr bwMode="auto">
          <a:xfrm>
            <a:off x="5680075" y="4008438"/>
            <a:ext cx="144463" cy="144462"/>
          </a:xfrm>
          <a:prstGeom prst="ellipse">
            <a:avLst/>
          </a:prstGeom>
          <a:solidFill>
            <a:srgbClr val="0000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999" tIns="64000" rIns="127999" bIns="64000" anchor="ctr"/>
          <a:lstStyle>
            <a:lvl1pPr defTabSz="1277938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277938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277938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2779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277938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ru-RU" altLang="ru-RU" sz="25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110609" name="Oval 719"/>
          <p:cNvSpPr>
            <a:spLocks noChangeArrowheads="1"/>
          </p:cNvSpPr>
          <p:nvPr/>
        </p:nvSpPr>
        <p:spPr bwMode="auto">
          <a:xfrm>
            <a:off x="6113463" y="4008438"/>
            <a:ext cx="144462" cy="144462"/>
          </a:xfrm>
          <a:prstGeom prst="ellipse">
            <a:avLst/>
          </a:prstGeom>
          <a:solidFill>
            <a:srgbClr val="0000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999" tIns="64000" rIns="127999" bIns="64000" anchor="ctr"/>
          <a:lstStyle>
            <a:lvl1pPr defTabSz="1277938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277938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277938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2779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277938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ru-RU" altLang="ru-RU" sz="25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110610" name="Oval 719"/>
          <p:cNvSpPr>
            <a:spLocks noChangeArrowheads="1"/>
          </p:cNvSpPr>
          <p:nvPr/>
        </p:nvSpPr>
        <p:spPr bwMode="auto">
          <a:xfrm>
            <a:off x="6832600" y="3863975"/>
            <a:ext cx="144463" cy="144463"/>
          </a:xfrm>
          <a:prstGeom prst="ellipse">
            <a:avLst/>
          </a:prstGeom>
          <a:solidFill>
            <a:srgbClr val="0000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999" tIns="64000" rIns="127999" bIns="64000" anchor="ctr"/>
          <a:lstStyle>
            <a:lvl1pPr defTabSz="1277938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277938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277938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2779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277938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ru-RU" altLang="ru-RU" sz="25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110611" name="Oval 719"/>
          <p:cNvSpPr>
            <a:spLocks noChangeArrowheads="1"/>
          </p:cNvSpPr>
          <p:nvPr/>
        </p:nvSpPr>
        <p:spPr bwMode="auto">
          <a:xfrm>
            <a:off x="7264400" y="3792538"/>
            <a:ext cx="144463" cy="144462"/>
          </a:xfrm>
          <a:prstGeom prst="ellipse">
            <a:avLst/>
          </a:prstGeom>
          <a:solidFill>
            <a:srgbClr val="0000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999" tIns="64000" rIns="127999" bIns="64000" anchor="ctr"/>
          <a:lstStyle>
            <a:lvl1pPr defTabSz="1277938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277938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277938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2779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277938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ru-RU" altLang="ru-RU" sz="25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110612" name="Oval 719"/>
          <p:cNvSpPr>
            <a:spLocks noChangeArrowheads="1"/>
          </p:cNvSpPr>
          <p:nvPr/>
        </p:nvSpPr>
        <p:spPr bwMode="auto">
          <a:xfrm>
            <a:off x="7480300" y="3287713"/>
            <a:ext cx="144463" cy="144462"/>
          </a:xfrm>
          <a:prstGeom prst="ellipse">
            <a:avLst/>
          </a:prstGeom>
          <a:solidFill>
            <a:srgbClr val="0000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999" tIns="64000" rIns="127999" bIns="64000" anchor="ctr"/>
          <a:lstStyle>
            <a:lvl1pPr defTabSz="1277938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277938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277938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2779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277938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ru-RU" altLang="ru-RU" sz="25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110613" name="Oval 719"/>
          <p:cNvSpPr>
            <a:spLocks noChangeArrowheads="1"/>
          </p:cNvSpPr>
          <p:nvPr/>
        </p:nvSpPr>
        <p:spPr bwMode="auto">
          <a:xfrm>
            <a:off x="7048500" y="3360738"/>
            <a:ext cx="144463" cy="144462"/>
          </a:xfrm>
          <a:prstGeom prst="ellipse">
            <a:avLst/>
          </a:prstGeom>
          <a:solidFill>
            <a:srgbClr val="0000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999" tIns="64000" rIns="127999" bIns="64000" anchor="ctr"/>
          <a:lstStyle>
            <a:lvl1pPr defTabSz="1277938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277938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277938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2779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277938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ru-RU" altLang="ru-RU" sz="25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110614" name="Oval 719"/>
          <p:cNvSpPr>
            <a:spLocks noChangeArrowheads="1"/>
          </p:cNvSpPr>
          <p:nvPr/>
        </p:nvSpPr>
        <p:spPr bwMode="auto">
          <a:xfrm>
            <a:off x="6905625" y="2784475"/>
            <a:ext cx="144463" cy="144463"/>
          </a:xfrm>
          <a:prstGeom prst="ellipse">
            <a:avLst/>
          </a:prstGeom>
          <a:solidFill>
            <a:srgbClr val="0000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999" tIns="64000" rIns="127999" bIns="64000" anchor="ctr"/>
          <a:lstStyle>
            <a:lvl1pPr defTabSz="1277938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277938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277938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2779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277938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ru-RU" altLang="ru-RU" sz="25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110615" name="Oval 719"/>
          <p:cNvSpPr>
            <a:spLocks noChangeArrowheads="1"/>
          </p:cNvSpPr>
          <p:nvPr/>
        </p:nvSpPr>
        <p:spPr bwMode="auto">
          <a:xfrm>
            <a:off x="7408863" y="2713038"/>
            <a:ext cx="144462" cy="144462"/>
          </a:xfrm>
          <a:prstGeom prst="ellipse">
            <a:avLst/>
          </a:prstGeom>
          <a:solidFill>
            <a:srgbClr val="0000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999" tIns="64000" rIns="127999" bIns="64000" anchor="ctr"/>
          <a:lstStyle>
            <a:lvl1pPr defTabSz="1277938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277938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277938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2779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277938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ru-RU" altLang="ru-RU" sz="25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110616" name="Oval 719"/>
          <p:cNvSpPr>
            <a:spLocks noChangeArrowheads="1"/>
          </p:cNvSpPr>
          <p:nvPr/>
        </p:nvSpPr>
        <p:spPr bwMode="auto">
          <a:xfrm>
            <a:off x="5464175" y="3505200"/>
            <a:ext cx="144463" cy="144463"/>
          </a:xfrm>
          <a:prstGeom prst="ellipse">
            <a:avLst/>
          </a:prstGeom>
          <a:solidFill>
            <a:srgbClr val="0000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999" tIns="64000" rIns="127999" bIns="64000" anchor="ctr"/>
          <a:lstStyle>
            <a:lvl1pPr defTabSz="1277938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277938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277938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2779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277938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ru-RU" altLang="ru-RU" sz="25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110617" name="Oval 719"/>
          <p:cNvSpPr>
            <a:spLocks noChangeArrowheads="1"/>
          </p:cNvSpPr>
          <p:nvPr/>
        </p:nvSpPr>
        <p:spPr bwMode="auto">
          <a:xfrm>
            <a:off x="4745038" y="3576638"/>
            <a:ext cx="144462" cy="144462"/>
          </a:xfrm>
          <a:prstGeom prst="ellipse">
            <a:avLst/>
          </a:prstGeom>
          <a:solidFill>
            <a:srgbClr val="0000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999" tIns="64000" rIns="127999" bIns="64000" anchor="ctr"/>
          <a:lstStyle>
            <a:lvl1pPr defTabSz="1277938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277938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277938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2779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277938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ru-RU" altLang="ru-RU" sz="25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110618" name="Line 147"/>
          <p:cNvSpPr>
            <a:spLocks noChangeShapeType="1"/>
          </p:cNvSpPr>
          <p:nvPr/>
        </p:nvSpPr>
        <p:spPr bwMode="auto">
          <a:xfrm flipV="1">
            <a:off x="4240213" y="4368800"/>
            <a:ext cx="4537075" cy="503238"/>
          </a:xfrm>
          <a:prstGeom prst="line">
            <a:avLst/>
          </a:prstGeom>
          <a:noFill/>
          <a:ln w="25400">
            <a:solidFill>
              <a:srgbClr val="00CC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ru-RU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10619" name="Line 148"/>
          <p:cNvSpPr>
            <a:spLocks noChangeShapeType="1"/>
          </p:cNvSpPr>
          <p:nvPr/>
        </p:nvSpPr>
        <p:spPr bwMode="auto">
          <a:xfrm flipV="1">
            <a:off x="4240213" y="3863975"/>
            <a:ext cx="4537075" cy="503238"/>
          </a:xfrm>
          <a:prstGeom prst="line">
            <a:avLst/>
          </a:prstGeom>
          <a:noFill/>
          <a:ln w="25400">
            <a:solidFill>
              <a:srgbClr val="00CC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ru-RU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10620" name="Line 149"/>
          <p:cNvSpPr>
            <a:spLocks noChangeShapeType="1"/>
          </p:cNvSpPr>
          <p:nvPr/>
        </p:nvSpPr>
        <p:spPr bwMode="auto">
          <a:xfrm flipV="1">
            <a:off x="4313238" y="3287713"/>
            <a:ext cx="4537075" cy="503237"/>
          </a:xfrm>
          <a:prstGeom prst="line">
            <a:avLst/>
          </a:prstGeom>
          <a:noFill/>
          <a:ln w="25400">
            <a:solidFill>
              <a:srgbClr val="00CC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ru-RU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10621" name="Line 150"/>
          <p:cNvSpPr>
            <a:spLocks noChangeShapeType="1"/>
          </p:cNvSpPr>
          <p:nvPr/>
        </p:nvSpPr>
        <p:spPr bwMode="auto">
          <a:xfrm flipV="1">
            <a:off x="5895975" y="2784475"/>
            <a:ext cx="2665413" cy="215900"/>
          </a:xfrm>
          <a:prstGeom prst="line">
            <a:avLst/>
          </a:prstGeom>
          <a:noFill/>
          <a:ln w="25400">
            <a:solidFill>
              <a:srgbClr val="00CC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ru-RU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10622" name="Line 151"/>
          <p:cNvSpPr>
            <a:spLocks noChangeShapeType="1"/>
          </p:cNvSpPr>
          <p:nvPr/>
        </p:nvSpPr>
        <p:spPr bwMode="auto">
          <a:xfrm flipV="1">
            <a:off x="4240213" y="3287713"/>
            <a:ext cx="649287" cy="1657350"/>
          </a:xfrm>
          <a:prstGeom prst="line">
            <a:avLst/>
          </a:prstGeom>
          <a:noFill/>
          <a:ln w="25400">
            <a:solidFill>
              <a:srgbClr val="00CC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ru-RU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10623" name="Line 152"/>
          <p:cNvSpPr>
            <a:spLocks noChangeShapeType="1"/>
          </p:cNvSpPr>
          <p:nvPr/>
        </p:nvSpPr>
        <p:spPr bwMode="auto">
          <a:xfrm flipV="1">
            <a:off x="5248275" y="3216275"/>
            <a:ext cx="1588" cy="1584325"/>
          </a:xfrm>
          <a:prstGeom prst="line">
            <a:avLst/>
          </a:prstGeom>
          <a:noFill/>
          <a:ln w="25400">
            <a:solidFill>
              <a:srgbClr val="00CC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ru-RU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10624" name="Line 153"/>
          <p:cNvSpPr>
            <a:spLocks noChangeShapeType="1"/>
          </p:cNvSpPr>
          <p:nvPr/>
        </p:nvSpPr>
        <p:spPr bwMode="auto">
          <a:xfrm flipV="1">
            <a:off x="5680075" y="3144838"/>
            <a:ext cx="1588" cy="1584325"/>
          </a:xfrm>
          <a:prstGeom prst="line">
            <a:avLst/>
          </a:prstGeom>
          <a:noFill/>
          <a:ln w="25400">
            <a:solidFill>
              <a:srgbClr val="00CC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ru-RU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10625" name="Line 154"/>
          <p:cNvSpPr>
            <a:spLocks noChangeShapeType="1"/>
          </p:cNvSpPr>
          <p:nvPr/>
        </p:nvSpPr>
        <p:spPr bwMode="auto">
          <a:xfrm flipV="1">
            <a:off x="6184900" y="3071813"/>
            <a:ext cx="1588" cy="1584325"/>
          </a:xfrm>
          <a:prstGeom prst="line">
            <a:avLst/>
          </a:prstGeom>
          <a:noFill/>
          <a:ln w="25400">
            <a:solidFill>
              <a:srgbClr val="00CC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ru-RU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10626" name="Line 155"/>
          <p:cNvSpPr>
            <a:spLocks noChangeShapeType="1"/>
          </p:cNvSpPr>
          <p:nvPr/>
        </p:nvSpPr>
        <p:spPr bwMode="auto">
          <a:xfrm flipV="1">
            <a:off x="6905625" y="2928938"/>
            <a:ext cx="1588" cy="1584325"/>
          </a:xfrm>
          <a:prstGeom prst="line">
            <a:avLst/>
          </a:prstGeom>
          <a:noFill/>
          <a:ln w="25400">
            <a:solidFill>
              <a:srgbClr val="00CC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ru-RU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10627" name="Line 156"/>
          <p:cNvSpPr>
            <a:spLocks noChangeShapeType="1"/>
          </p:cNvSpPr>
          <p:nvPr/>
        </p:nvSpPr>
        <p:spPr bwMode="auto">
          <a:xfrm flipV="1">
            <a:off x="7408863" y="2928938"/>
            <a:ext cx="1587" cy="1584325"/>
          </a:xfrm>
          <a:prstGeom prst="line">
            <a:avLst/>
          </a:prstGeom>
          <a:noFill/>
          <a:ln w="25400">
            <a:solidFill>
              <a:srgbClr val="00CC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ru-RU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10628" name="Line 157"/>
          <p:cNvSpPr>
            <a:spLocks noChangeShapeType="1"/>
          </p:cNvSpPr>
          <p:nvPr/>
        </p:nvSpPr>
        <p:spPr bwMode="auto">
          <a:xfrm flipV="1">
            <a:off x="7985125" y="3432175"/>
            <a:ext cx="71438" cy="1081088"/>
          </a:xfrm>
          <a:prstGeom prst="line">
            <a:avLst/>
          </a:prstGeom>
          <a:noFill/>
          <a:ln w="25400">
            <a:solidFill>
              <a:srgbClr val="00CC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ru-RU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10629" name="Oval 719"/>
          <p:cNvSpPr>
            <a:spLocks noChangeArrowheads="1"/>
          </p:cNvSpPr>
          <p:nvPr/>
        </p:nvSpPr>
        <p:spPr bwMode="auto">
          <a:xfrm>
            <a:off x="5824538" y="5448300"/>
            <a:ext cx="144462" cy="144463"/>
          </a:xfrm>
          <a:prstGeom prst="ellipse">
            <a:avLst/>
          </a:prstGeom>
          <a:solidFill>
            <a:srgbClr val="0000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999" tIns="64000" rIns="127999" bIns="64000" anchor="ctr"/>
          <a:lstStyle>
            <a:lvl1pPr defTabSz="1277938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277938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277938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2779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277938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ru-RU" altLang="ru-RU" sz="25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110630" name="Oval 719"/>
          <p:cNvSpPr>
            <a:spLocks noChangeArrowheads="1"/>
          </p:cNvSpPr>
          <p:nvPr/>
        </p:nvSpPr>
        <p:spPr bwMode="auto">
          <a:xfrm>
            <a:off x="5824538" y="6096000"/>
            <a:ext cx="144462" cy="144463"/>
          </a:xfrm>
          <a:prstGeom prst="ellipse">
            <a:avLst/>
          </a:prstGeom>
          <a:solidFill>
            <a:srgbClr val="0000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999" tIns="64000" rIns="127999" bIns="64000" anchor="ctr"/>
          <a:lstStyle>
            <a:lvl1pPr defTabSz="1277938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277938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277938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2779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277938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ru-RU" altLang="ru-RU" sz="25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110631" name="Oval 719"/>
          <p:cNvSpPr>
            <a:spLocks noChangeArrowheads="1"/>
          </p:cNvSpPr>
          <p:nvPr/>
        </p:nvSpPr>
        <p:spPr bwMode="auto">
          <a:xfrm>
            <a:off x="5824538" y="6529388"/>
            <a:ext cx="144462" cy="144462"/>
          </a:xfrm>
          <a:prstGeom prst="ellipse">
            <a:avLst/>
          </a:prstGeom>
          <a:solidFill>
            <a:srgbClr val="0000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999" tIns="64000" rIns="127999" bIns="64000" anchor="ctr"/>
          <a:lstStyle>
            <a:lvl1pPr defTabSz="1277938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277938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277938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2779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277938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ru-RU" altLang="ru-RU" sz="25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110632" name="Oval 719"/>
          <p:cNvSpPr>
            <a:spLocks noChangeArrowheads="1"/>
          </p:cNvSpPr>
          <p:nvPr/>
        </p:nvSpPr>
        <p:spPr bwMode="auto">
          <a:xfrm>
            <a:off x="6184900" y="5808663"/>
            <a:ext cx="144463" cy="144462"/>
          </a:xfrm>
          <a:prstGeom prst="ellipse">
            <a:avLst/>
          </a:prstGeom>
          <a:solidFill>
            <a:srgbClr val="0000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999" tIns="64000" rIns="127999" bIns="64000" anchor="ctr"/>
          <a:lstStyle>
            <a:lvl1pPr defTabSz="1277938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277938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277938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2779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277938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ru-RU" altLang="ru-RU" sz="25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110633" name="Oval 719"/>
          <p:cNvSpPr>
            <a:spLocks noChangeArrowheads="1"/>
          </p:cNvSpPr>
          <p:nvPr/>
        </p:nvSpPr>
        <p:spPr bwMode="auto">
          <a:xfrm>
            <a:off x="5105400" y="5448300"/>
            <a:ext cx="144463" cy="144463"/>
          </a:xfrm>
          <a:prstGeom prst="ellipse">
            <a:avLst/>
          </a:prstGeom>
          <a:solidFill>
            <a:srgbClr val="0000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999" tIns="64000" rIns="127999" bIns="64000" anchor="ctr"/>
          <a:lstStyle>
            <a:lvl1pPr defTabSz="1277938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277938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277938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2779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277938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ru-RU" altLang="ru-RU" sz="25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110634" name="Oval 719"/>
          <p:cNvSpPr>
            <a:spLocks noChangeArrowheads="1"/>
          </p:cNvSpPr>
          <p:nvPr/>
        </p:nvSpPr>
        <p:spPr bwMode="auto">
          <a:xfrm>
            <a:off x="7264400" y="5664200"/>
            <a:ext cx="144463" cy="144463"/>
          </a:xfrm>
          <a:prstGeom prst="ellipse">
            <a:avLst/>
          </a:prstGeom>
          <a:solidFill>
            <a:srgbClr val="0000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999" tIns="64000" rIns="127999" bIns="64000" anchor="ctr"/>
          <a:lstStyle>
            <a:lvl1pPr defTabSz="1277938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277938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277938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2779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277938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ru-RU" altLang="ru-RU" sz="25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110635" name="Oval 719"/>
          <p:cNvSpPr>
            <a:spLocks noChangeArrowheads="1"/>
          </p:cNvSpPr>
          <p:nvPr/>
        </p:nvSpPr>
        <p:spPr bwMode="auto">
          <a:xfrm>
            <a:off x="8201025" y="5808663"/>
            <a:ext cx="144463" cy="144462"/>
          </a:xfrm>
          <a:prstGeom prst="ellipse">
            <a:avLst/>
          </a:prstGeom>
          <a:solidFill>
            <a:srgbClr val="0000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999" tIns="64000" rIns="127999" bIns="64000" anchor="ctr"/>
          <a:lstStyle>
            <a:lvl1pPr defTabSz="1277938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277938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277938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2779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277938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ru-RU" altLang="ru-RU" sz="25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110636" name="Oval 719"/>
          <p:cNvSpPr>
            <a:spLocks noChangeArrowheads="1"/>
          </p:cNvSpPr>
          <p:nvPr/>
        </p:nvSpPr>
        <p:spPr bwMode="auto">
          <a:xfrm>
            <a:off x="7985125" y="5376863"/>
            <a:ext cx="144463" cy="144462"/>
          </a:xfrm>
          <a:prstGeom prst="ellipse">
            <a:avLst/>
          </a:prstGeom>
          <a:solidFill>
            <a:srgbClr val="0000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999" tIns="64000" rIns="127999" bIns="64000" anchor="ctr"/>
          <a:lstStyle>
            <a:lvl1pPr defTabSz="1277938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277938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277938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2779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277938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ru-RU" altLang="ru-RU" sz="25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110637" name="Oval 719"/>
          <p:cNvSpPr>
            <a:spLocks noChangeArrowheads="1"/>
          </p:cNvSpPr>
          <p:nvPr/>
        </p:nvSpPr>
        <p:spPr bwMode="auto">
          <a:xfrm>
            <a:off x="8201025" y="4945063"/>
            <a:ext cx="144463" cy="144462"/>
          </a:xfrm>
          <a:prstGeom prst="ellipse">
            <a:avLst/>
          </a:prstGeom>
          <a:solidFill>
            <a:srgbClr val="0000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999" tIns="64000" rIns="127999" bIns="64000" anchor="ctr"/>
          <a:lstStyle>
            <a:lvl1pPr defTabSz="1277938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277938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277938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2779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277938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ru-RU" altLang="ru-RU" sz="25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110638" name="Oval 719"/>
          <p:cNvSpPr>
            <a:spLocks noChangeArrowheads="1"/>
          </p:cNvSpPr>
          <p:nvPr/>
        </p:nvSpPr>
        <p:spPr bwMode="auto">
          <a:xfrm>
            <a:off x="8488363" y="5448300"/>
            <a:ext cx="144462" cy="144463"/>
          </a:xfrm>
          <a:prstGeom prst="ellipse">
            <a:avLst/>
          </a:prstGeom>
          <a:solidFill>
            <a:srgbClr val="0000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999" tIns="64000" rIns="127999" bIns="64000" anchor="ctr"/>
          <a:lstStyle>
            <a:lvl1pPr defTabSz="1277938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277938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277938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2779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277938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ru-RU" altLang="ru-RU" sz="25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110639" name="Oval 719"/>
          <p:cNvSpPr>
            <a:spLocks noChangeArrowheads="1"/>
          </p:cNvSpPr>
          <p:nvPr/>
        </p:nvSpPr>
        <p:spPr bwMode="auto">
          <a:xfrm>
            <a:off x="7696200" y="5953125"/>
            <a:ext cx="144463" cy="144463"/>
          </a:xfrm>
          <a:prstGeom prst="ellipse">
            <a:avLst/>
          </a:prstGeom>
          <a:solidFill>
            <a:srgbClr val="0000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999" tIns="64000" rIns="127999" bIns="64000" anchor="ctr"/>
          <a:lstStyle>
            <a:lvl1pPr defTabSz="1277938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277938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277938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2779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277938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ru-RU" altLang="ru-RU" sz="25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110640" name="Oval 719"/>
          <p:cNvSpPr>
            <a:spLocks noChangeArrowheads="1"/>
          </p:cNvSpPr>
          <p:nvPr/>
        </p:nvSpPr>
        <p:spPr bwMode="auto">
          <a:xfrm>
            <a:off x="7553325" y="5376863"/>
            <a:ext cx="144463" cy="144462"/>
          </a:xfrm>
          <a:prstGeom prst="ellipse">
            <a:avLst/>
          </a:prstGeom>
          <a:solidFill>
            <a:srgbClr val="0000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999" tIns="64000" rIns="127999" bIns="64000" anchor="ctr"/>
          <a:lstStyle>
            <a:lvl1pPr defTabSz="1277938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277938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277938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2779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277938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ru-RU" altLang="ru-RU" sz="25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110641" name="Oval 719"/>
          <p:cNvSpPr>
            <a:spLocks noChangeArrowheads="1"/>
          </p:cNvSpPr>
          <p:nvPr/>
        </p:nvSpPr>
        <p:spPr bwMode="auto">
          <a:xfrm>
            <a:off x="2728913" y="3863975"/>
            <a:ext cx="144462" cy="144463"/>
          </a:xfrm>
          <a:prstGeom prst="ellipse">
            <a:avLst/>
          </a:prstGeom>
          <a:solidFill>
            <a:srgbClr val="0000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999" tIns="64000" rIns="127999" bIns="64000" anchor="ctr"/>
          <a:lstStyle>
            <a:lvl1pPr defTabSz="1277938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277938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277938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2779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277938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ru-RU" altLang="ru-RU" sz="25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110642" name="Oval 719"/>
          <p:cNvSpPr>
            <a:spLocks noChangeArrowheads="1"/>
          </p:cNvSpPr>
          <p:nvPr/>
        </p:nvSpPr>
        <p:spPr bwMode="auto">
          <a:xfrm>
            <a:off x="568325" y="2713038"/>
            <a:ext cx="144463" cy="144462"/>
          </a:xfrm>
          <a:prstGeom prst="ellipse">
            <a:avLst/>
          </a:prstGeom>
          <a:solidFill>
            <a:srgbClr val="0000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999" tIns="64000" rIns="127999" bIns="64000" anchor="ctr"/>
          <a:lstStyle>
            <a:lvl1pPr defTabSz="1277938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277938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277938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2779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277938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ru-RU" altLang="ru-RU" sz="25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110643" name="Oval 719"/>
          <p:cNvSpPr>
            <a:spLocks noChangeArrowheads="1"/>
          </p:cNvSpPr>
          <p:nvPr/>
        </p:nvSpPr>
        <p:spPr bwMode="auto">
          <a:xfrm>
            <a:off x="1000125" y="5087938"/>
            <a:ext cx="144463" cy="144462"/>
          </a:xfrm>
          <a:prstGeom prst="ellipse">
            <a:avLst/>
          </a:prstGeom>
          <a:solidFill>
            <a:srgbClr val="0000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999" tIns="64000" rIns="127999" bIns="64000" anchor="ctr"/>
          <a:lstStyle>
            <a:lvl1pPr defTabSz="1277938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277938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277938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2779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277938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ru-RU" altLang="ru-RU" sz="25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110644" name="Oval 719"/>
          <p:cNvSpPr>
            <a:spLocks noChangeArrowheads="1"/>
          </p:cNvSpPr>
          <p:nvPr/>
        </p:nvSpPr>
        <p:spPr bwMode="auto">
          <a:xfrm>
            <a:off x="712788" y="6096000"/>
            <a:ext cx="144462" cy="144463"/>
          </a:xfrm>
          <a:prstGeom prst="ellipse">
            <a:avLst/>
          </a:prstGeom>
          <a:solidFill>
            <a:srgbClr val="0000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999" tIns="64000" rIns="127999" bIns="64000" anchor="ctr"/>
          <a:lstStyle>
            <a:lvl1pPr defTabSz="1277938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277938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277938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2779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277938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2779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ru-RU" altLang="ru-RU" sz="25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110645" name="Line 174"/>
          <p:cNvSpPr>
            <a:spLocks noChangeShapeType="1"/>
          </p:cNvSpPr>
          <p:nvPr/>
        </p:nvSpPr>
        <p:spPr bwMode="auto">
          <a:xfrm flipV="1">
            <a:off x="7913688" y="4440238"/>
            <a:ext cx="71437" cy="1081087"/>
          </a:xfrm>
          <a:prstGeom prst="line">
            <a:avLst/>
          </a:prstGeom>
          <a:noFill/>
          <a:ln w="25400">
            <a:solidFill>
              <a:srgbClr val="00CC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ru-RU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10646" name="Line 175"/>
          <p:cNvSpPr>
            <a:spLocks noChangeShapeType="1"/>
          </p:cNvSpPr>
          <p:nvPr/>
        </p:nvSpPr>
        <p:spPr bwMode="auto">
          <a:xfrm flipV="1">
            <a:off x="7337425" y="4584700"/>
            <a:ext cx="71438" cy="1081088"/>
          </a:xfrm>
          <a:prstGeom prst="line">
            <a:avLst/>
          </a:prstGeom>
          <a:noFill/>
          <a:ln w="25400">
            <a:solidFill>
              <a:srgbClr val="00CC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ru-RU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10647" name="Line 176"/>
          <p:cNvSpPr>
            <a:spLocks noChangeShapeType="1"/>
          </p:cNvSpPr>
          <p:nvPr/>
        </p:nvSpPr>
        <p:spPr bwMode="auto">
          <a:xfrm flipV="1">
            <a:off x="6761163" y="4656138"/>
            <a:ext cx="71437" cy="1081087"/>
          </a:xfrm>
          <a:prstGeom prst="line">
            <a:avLst/>
          </a:prstGeom>
          <a:noFill/>
          <a:ln w="25400">
            <a:solidFill>
              <a:srgbClr val="00CC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ru-RU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10648" name="Line 177"/>
          <p:cNvSpPr>
            <a:spLocks noChangeShapeType="1"/>
          </p:cNvSpPr>
          <p:nvPr/>
        </p:nvSpPr>
        <p:spPr bwMode="auto">
          <a:xfrm flipV="1">
            <a:off x="6256338" y="4656138"/>
            <a:ext cx="71437" cy="1296987"/>
          </a:xfrm>
          <a:prstGeom prst="line">
            <a:avLst/>
          </a:prstGeom>
          <a:noFill/>
          <a:ln w="25400">
            <a:solidFill>
              <a:srgbClr val="00CC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ru-RU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10649" name="Line 178"/>
          <p:cNvSpPr>
            <a:spLocks noChangeShapeType="1"/>
          </p:cNvSpPr>
          <p:nvPr/>
        </p:nvSpPr>
        <p:spPr bwMode="auto">
          <a:xfrm flipV="1">
            <a:off x="5895975" y="4656138"/>
            <a:ext cx="0" cy="2016125"/>
          </a:xfrm>
          <a:prstGeom prst="line">
            <a:avLst/>
          </a:prstGeom>
          <a:noFill/>
          <a:ln w="25400">
            <a:solidFill>
              <a:srgbClr val="00CC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ru-RU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10650" name="Line 179"/>
          <p:cNvSpPr>
            <a:spLocks noChangeShapeType="1"/>
          </p:cNvSpPr>
          <p:nvPr/>
        </p:nvSpPr>
        <p:spPr bwMode="auto">
          <a:xfrm flipH="1" flipV="1">
            <a:off x="5176838" y="5448300"/>
            <a:ext cx="1223962" cy="504825"/>
          </a:xfrm>
          <a:prstGeom prst="line">
            <a:avLst/>
          </a:prstGeom>
          <a:noFill/>
          <a:ln w="25400">
            <a:solidFill>
              <a:srgbClr val="00CC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ru-RU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10651" name="Line 180"/>
          <p:cNvSpPr>
            <a:spLocks noChangeShapeType="1"/>
          </p:cNvSpPr>
          <p:nvPr/>
        </p:nvSpPr>
        <p:spPr bwMode="auto">
          <a:xfrm flipH="1">
            <a:off x="6400800" y="5448300"/>
            <a:ext cx="1800225" cy="504825"/>
          </a:xfrm>
          <a:prstGeom prst="line">
            <a:avLst/>
          </a:prstGeom>
          <a:noFill/>
          <a:ln w="25400">
            <a:solidFill>
              <a:srgbClr val="00CC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ru-RU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10652" name="Line 181"/>
          <p:cNvSpPr>
            <a:spLocks noChangeShapeType="1"/>
          </p:cNvSpPr>
          <p:nvPr/>
        </p:nvSpPr>
        <p:spPr bwMode="auto">
          <a:xfrm flipV="1">
            <a:off x="8272463" y="4368800"/>
            <a:ext cx="71437" cy="1511300"/>
          </a:xfrm>
          <a:prstGeom prst="line">
            <a:avLst/>
          </a:prstGeom>
          <a:noFill/>
          <a:ln w="25400">
            <a:solidFill>
              <a:srgbClr val="00CC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ru-RU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10653" name="Line 182"/>
          <p:cNvSpPr>
            <a:spLocks noChangeShapeType="1"/>
          </p:cNvSpPr>
          <p:nvPr/>
        </p:nvSpPr>
        <p:spPr bwMode="auto">
          <a:xfrm flipV="1">
            <a:off x="7624763" y="4440238"/>
            <a:ext cx="215900" cy="1081087"/>
          </a:xfrm>
          <a:prstGeom prst="line">
            <a:avLst/>
          </a:prstGeom>
          <a:noFill/>
          <a:ln w="25400">
            <a:solidFill>
              <a:srgbClr val="00CC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ru-RU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10654" name="Line 183"/>
          <p:cNvSpPr>
            <a:spLocks noChangeShapeType="1"/>
          </p:cNvSpPr>
          <p:nvPr/>
        </p:nvSpPr>
        <p:spPr bwMode="auto">
          <a:xfrm flipH="1" flipV="1">
            <a:off x="7624763" y="5448300"/>
            <a:ext cx="288925" cy="865188"/>
          </a:xfrm>
          <a:prstGeom prst="line">
            <a:avLst/>
          </a:prstGeom>
          <a:noFill/>
          <a:ln w="25400">
            <a:solidFill>
              <a:srgbClr val="00CC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hangingPunct="0"/>
            <a:endParaRPr lang="ru-RU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10655" name="Text Box 4"/>
          <p:cNvSpPr txBox="1">
            <a:spLocks noChangeArrowheads="1"/>
          </p:cNvSpPr>
          <p:nvPr/>
        </p:nvSpPr>
        <p:spPr bwMode="auto">
          <a:xfrm>
            <a:off x="0" y="0"/>
            <a:ext cx="12801600" cy="1138727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95" tIns="45697" rIns="91395" bIns="45697">
            <a:spAutoFit/>
          </a:bodyPr>
          <a:lstStyle>
            <a:lvl1pPr defTabSz="1279525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1279525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1279525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1279525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1279525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12795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12795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12795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12795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2400" b="1" dirty="0">
                <a:solidFill>
                  <a:srgbClr val="000000"/>
                </a:solidFill>
                <a:latin typeface="Times New Roman" pitchFamily="18" charset="0"/>
              </a:rPr>
              <a:t>ПАСПОРТ ТЕРРИТОРИИ КРАСНОЯРСКОГО СЕЛЬСКОГО ПОСЕЛЕНИЯ ЦИМЛЯНСКОГО РАЙОНА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2000" b="1" dirty="0">
                <a:solidFill>
                  <a:srgbClr val="000000"/>
                </a:solidFill>
                <a:latin typeface="Times New Roman" pitchFamily="18" charset="0"/>
              </a:rPr>
              <a:t>Информационно-справочные материалы по резервам финансовых и материальных средств</a:t>
            </a:r>
          </a:p>
        </p:txBody>
      </p:sp>
      <p:pic>
        <p:nvPicPr>
          <p:cNvPr id="110656" name="Рисунок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58263" y="5737225"/>
            <a:ext cx="3846512" cy="3889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" name="Group 25"/>
          <p:cNvGrpSpPr>
            <a:grpSpLocks/>
          </p:cNvGrpSpPr>
          <p:nvPr/>
        </p:nvGrpSpPr>
        <p:grpSpPr bwMode="auto">
          <a:xfrm>
            <a:off x="8139113" y="4257675"/>
            <a:ext cx="1008062" cy="504825"/>
            <a:chOff x="2290" y="4020"/>
            <a:chExt cx="817" cy="315"/>
          </a:xfrm>
        </p:grpSpPr>
        <p:sp>
          <p:nvSpPr>
            <p:cNvPr id="110769" name="Rectangle 26"/>
            <p:cNvSpPr>
              <a:spLocks noChangeArrowheads="1"/>
            </p:cNvSpPr>
            <p:nvPr/>
          </p:nvSpPr>
          <p:spPr bwMode="auto">
            <a:xfrm>
              <a:off x="2702" y="4065"/>
              <a:ext cx="405" cy="2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7745" tIns="17745" rIns="17745" bIns="17745"/>
            <a:lstStyle>
              <a:lvl1pPr defTabSz="1279525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9525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9525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9525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9525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9525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9525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9525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9525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ru-RU" altLang="ru-RU" sz="1100" b="1">
                  <a:solidFill>
                    <a:srgbClr val="000000"/>
                  </a:solidFill>
                  <a:cs typeface="Arial" pitchFamily="34" charset="0"/>
                </a:rPr>
                <a:t>№ЦРБ</a:t>
              </a:r>
              <a:endParaRPr lang="ru-RU" altLang="ru-RU" sz="1100">
                <a:solidFill>
                  <a:srgbClr val="000000"/>
                </a:solidFill>
                <a:cs typeface="Arial" pitchFamily="34" charset="0"/>
              </a:endParaRP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ru-RU" altLang="ru-RU" sz="1100">
                  <a:solidFill>
                    <a:srgbClr val="000000"/>
                  </a:solidFill>
                  <a:cs typeface="Arial" pitchFamily="34" charset="0"/>
                </a:rPr>
                <a:t> </a:t>
              </a:r>
              <a:r>
                <a:rPr lang="ru-RU" altLang="ru-RU" sz="1100" b="1">
                  <a:solidFill>
                    <a:srgbClr val="000000"/>
                  </a:solidFill>
                  <a:cs typeface="Arial" pitchFamily="34" charset="0"/>
                </a:rPr>
                <a:t>750</a:t>
              </a:r>
              <a:endParaRPr lang="ru-RU" altLang="ru-RU" sz="1100">
                <a:solidFill>
                  <a:srgbClr val="000000"/>
                </a:solidFill>
                <a:cs typeface="Arial" pitchFamily="34" charset="0"/>
              </a:endParaRPr>
            </a:p>
          </p:txBody>
        </p:sp>
        <p:grpSp>
          <p:nvGrpSpPr>
            <p:cNvPr id="8" name="Group 27"/>
            <p:cNvGrpSpPr>
              <a:grpSpLocks/>
            </p:cNvGrpSpPr>
            <p:nvPr/>
          </p:nvGrpSpPr>
          <p:grpSpPr bwMode="auto">
            <a:xfrm>
              <a:off x="2290" y="4020"/>
              <a:ext cx="545" cy="210"/>
              <a:chOff x="3288" y="3929"/>
              <a:chExt cx="479" cy="210"/>
            </a:xfrm>
          </p:grpSpPr>
          <p:grpSp>
            <p:nvGrpSpPr>
              <p:cNvPr id="9" name="Group 28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0"/>
                <a:chOff x="0" y="1"/>
                <a:chExt cx="20000" cy="19999"/>
              </a:xfrm>
            </p:grpSpPr>
            <p:sp>
              <p:nvSpPr>
                <p:cNvPr id="110773" name="Rectangle 29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4500">
                      <a:solidFill>
                        <a:schemeClr val="tx1"/>
                      </a:solidFill>
                      <a:latin typeface="Arial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3900"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3400"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800"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ru-RU" altLang="ru-RU" sz="25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0774" name="Line 30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ru-RU">
                    <a:solidFill>
                      <a:srgbClr val="000000"/>
                    </a:solidFill>
                    <a:latin typeface="Arial" pitchFamily="34" charset="0"/>
                  </a:endParaRPr>
                </a:p>
              </p:txBody>
            </p:sp>
            <p:sp>
              <p:nvSpPr>
                <p:cNvPr id="110775" name="Line 31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ru-RU">
                    <a:solidFill>
                      <a:srgbClr val="000000"/>
                    </a:solidFill>
                    <a:latin typeface="Arial" pitchFamily="34" charset="0"/>
                  </a:endParaRPr>
                </a:p>
              </p:txBody>
            </p:sp>
            <p:grpSp>
              <p:nvGrpSpPr>
                <p:cNvPr id="10" name="Group 32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110777" name="Line 33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ru-RU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  <p:sp>
                <p:nvSpPr>
                  <p:cNvPr id="110778" name="Line 34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eaLnBrk="0" hangingPunct="0"/>
                    <a:endParaRPr lang="ru-RU">
                      <a:solidFill>
                        <a:srgbClr val="000000"/>
                      </a:solidFill>
                      <a:latin typeface="Arial" pitchFamily="34" charset="0"/>
                    </a:endParaRPr>
                  </a:p>
                </p:txBody>
              </p:sp>
            </p:grpSp>
          </p:grpSp>
          <p:sp>
            <p:nvSpPr>
              <p:cNvPr id="110772" name="Line 35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ru-RU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</p:grpSp>
      </p:grpSp>
      <p:sp>
        <p:nvSpPr>
          <p:cNvPr id="108" name="Знак запрета 107"/>
          <p:cNvSpPr/>
          <p:nvPr/>
        </p:nvSpPr>
        <p:spPr bwMode="auto">
          <a:xfrm>
            <a:off x="7808913" y="4343400"/>
            <a:ext cx="285750" cy="285750"/>
          </a:xfrm>
          <a:prstGeom prst="noSmoking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1279525"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109" name="Знак запрета 108"/>
          <p:cNvSpPr/>
          <p:nvPr/>
        </p:nvSpPr>
        <p:spPr bwMode="auto">
          <a:xfrm>
            <a:off x="5730875" y="4081463"/>
            <a:ext cx="285750" cy="285750"/>
          </a:xfrm>
          <a:prstGeom prst="noSmoking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1279525"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110" name="Знак запрета 109"/>
          <p:cNvSpPr/>
          <p:nvPr/>
        </p:nvSpPr>
        <p:spPr bwMode="auto">
          <a:xfrm>
            <a:off x="6781800" y="3921125"/>
            <a:ext cx="285750" cy="285750"/>
          </a:xfrm>
          <a:prstGeom prst="noSmoking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1279525">
              <a:defRPr/>
            </a:pPr>
            <a:endParaRPr lang="ru-RU">
              <a:solidFill>
                <a:srgbClr val="000000"/>
              </a:solidFill>
            </a:endParaRPr>
          </a:p>
        </p:txBody>
      </p:sp>
      <p:grpSp>
        <p:nvGrpSpPr>
          <p:cNvPr id="11" name="Group 36"/>
          <p:cNvGrpSpPr>
            <a:grpSpLocks/>
          </p:cNvGrpSpPr>
          <p:nvPr/>
        </p:nvGrpSpPr>
        <p:grpSpPr bwMode="auto">
          <a:xfrm>
            <a:off x="7364413" y="9193213"/>
            <a:ext cx="473075" cy="244475"/>
            <a:chOff x="4059" y="671"/>
            <a:chExt cx="180" cy="80"/>
          </a:xfrm>
        </p:grpSpPr>
        <p:sp>
          <p:nvSpPr>
            <p:cNvPr id="110766" name="Freeform 37"/>
            <p:cNvSpPr>
              <a:spLocks/>
            </p:cNvSpPr>
            <p:nvPr/>
          </p:nvSpPr>
          <p:spPr bwMode="auto">
            <a:xfrm>
              <a:off x="4107" y="683"/>
              <a:ext cx="81" cy="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w 20000"/>
                <a:gd name="T9" fmla="*/ 0 h 20000"/>
                <a:gd name="T10" fmla="*/ 0 w 20000"/>
                <a:gd name="T11" fmla="*/ 0 h 20000"/>
                <a:gd name="T12" fmla="*/ 0 w 20000"/>
                <a:gd name="T13" fmla="*/ 0 h 20000"/>
                <a:gd name="T14" fmla="*/ 0 w 20000"/>
                <a:gd name="T15" fmla="*/ 0 h 20000"/>
                <a:gd name="T16" fmla="*/ 0 w 20000"/>
                <a:gd name="T17" fmla="*/ 0 h 20000"/>
                <a:gd name="T18" fmla="*/ 0 w 20000"/>
                <a:gd name="T19" fmla="*/ 0 h 20000"/>
                <a:gd name="T20" fmla="*/ 0 w 20000"/>
                <a:gd name="T21" fmla="*/ 0 h 20000"/>
                <a:gd name="T22" fmla="*/ 0 w 20000"/>
                <a:gd name="T23" fmla="*/ 0 h 20000"/>
                <a:gd name="T24" fmla="*/ 0 w 20000"/>
                <a:gd name="T25" fmla="*/ 0 h 20000"/>
                <a:gd name="T26" fmla="*/ 0 w 20000"/>
                <a:gd name="T27" fmla="*/ 0 h 20000"/>
                <a:gd name="T28" fmla="*/ 0 w 20000"/>
                <a:gd name="T29" fmla="*/ 0 h 20000"/>
                <a:gd name="T30" fmla="*/ 0 w 20000"/>
                <a:gd name="T31" fmla="*/ 0 h 20000"/>
                <a:gd name="T32" fmla="*/ 0 w 20000"/>
                <a:gd name="T33" fmla="*/ 0 h 20000"/>
                <a:gd name="T34" fmla="*/ 0 w 20000"/>
                <a:gd name="T35" fmla="*/ 0 h 20000"/>
                <a:gd name="T36" fmla="*/ 0 w 20000"/>
                <a:gd name="T37" fmla="*/ 0 h 20000"/>
                <a:gd name="T38" fmla="*/ 0 w 20000"/>
                <a:gd name="T39" fmla="*/ 0 h 20000"/>
                <a:gd name="T40" fmla="*/ 0 w 20000"/>
                <a:gd name="T41" fmla="*/ 0 h 20000"/>
                <a:gd name="T42" fmla="*/ 0 w 20000"/>
                <a:gd name="T43" fmla="*/ 0 h 20000"/>
                <a:gd name="T44" fmla="*/ 0 w 20000"/>
                <a:gd name="T45" fmla="*/ 0 h 20000"/>
                <a:gd name="T46" fmla="*/ 0 w 20000"/>
                <a:gd name="T47" fmla="*/ 0 h 20000"/>
                <a:gd name="T48" fmla="*/ 0 w 20000"/>
                <a:gd name="T49" fmla="*/ 0 h 20000"/>
                <a:gd name="T50" fmla="*/ 0 w 20000"/>
                <a:gd name="T51" fmla="*/ 0 h 20000"/>
                <a:gd name="T52" fmla="*/ 0 w 20000"/>
                <a:gd name="T53" fmla="*/ 0 h 20000"/>
                <a:gd name="T54" fmla="*/ 0 w 20000"/>
                <a:gd name="T55" fmla="*/ 0 h 20000"/>
                <a:gd name="T56" fmla="*/ 0 w 20000"/>
                <a:gd name="T57" fmla="*/ 0 h 20000"/>
                <a:gd name="T58" fmla="*/ 0 w 20000"/>
                <a:gd name="T59" fmla="*/ 0 h 20000"/>
                <a:gd name="T60" fmla="*/ 0 w 20000"/>
                <a:gd name="T61" fmla="*/ 0 h 20000"/>
                <a:gd name="T62" fmla="*/ 0 w 20000"/>
                <a:gd name="T63" fmla="*/ 0 h 20000"/>
                <a:gd name="T64" fmla="*/ 0 w 20000"/>
                <a:gd name="T65" fmla="*/ 0 h 20000"/>
                <a:gd name="T66" fmla="*/ 0 w 20000"/>
                <a:gd name="T67" fmla="*/ 0 h 20000"/>
                <a:gd name="T68" fmla="*/ 0 w 20000"/>
                <a:gd name="T69" fmla="*/ 0 h 20000"/>
                <a:gd name="T70" fmla="*/ 0 w 20000"/>
                <a:gd name="T71" fmla="*/ 0 h 20000"/>
                <a:gd name="T72" fmla="*/ 0 w 20000"/>
                <a:gd name="T73" fmla="*/ 0 h 20000"/>
                <a:gd name="T74" fmla="*/ 0 w 20000"/>
                <a:gd name="T75" fmla="*/ 0 h 20000"/>
                <a:gd name="T76" fmla="*/ 0 w 20000"/>
                <a:gd name="T77" fmla="*/ 0 h 20000"/>
                <a:gd name="T78" fmla="*/ 0 w 20000"/>
                <a:gd name="T79" fmla="*/ 0 h 20000"/>
                <a:gd name="T80" fmla="*/ 0 w 20000"/>
                <a:gd name="T81" fmla="*/ 0 h 20000"/>
                <a:gd name="T82" fmla="*/ 0 w 20000"/>
                <a:gd name="T83" fmla="*/ 0 h 20000"/>
                <a:gd name="T84" fmla="*/ 0 w 20000"/>
                <a:gd name="T85" fmla="*/ 0 h 20000"/>
                <a:gd name="T86" fmla="*/ 0 w 20000"/>
                <a:gd name="T87" fmla="*/ 0 h 20000"/>
                <a:gd name="T88" fmla="*/ 0 w 20000"/>
                <a:gd name="T89" fmla="*/ 0 h 20000"/>
                <a:gd name="T90" fmla="*/ 0 w 20000"/>
                <a:gd name="T91" fmla="*/ 0 h 20000"/>
                <a:gd name="T92" fmla="*/ 0 w 20000"/>
                <a:gd name="T93" fmla="*/ 0 h 20000"/>
                <a:gd name="T94" fmla="*/ 0 w 20000"/>
                <a:gd name="T95" fmla="*/ 0 h 20000"/>
                <a:gd name="T96" fmla="*/ 0 w 20000"/>
                <a:gd name="T97" fmla="*/ 0 h 20000"/>
                <a:gd name="T98" fmla="*/ 0 w 20000"/>
                <a:gd name="T99" fmla="*/ 0 h 20000"/>
                <a:gd name="T100" fmla="*/ 0 w 20000"/>
                <a:gd name="T101" fmla="*/ 0 h 20000"/>
                <a:gd name="T102" fmla="*/ 0 w 20000"/>
                <a:gd name="T103" fmla="*/ 0 h 20000"/>
                <a:gd name="T104" fmla="*/ 0 w 20000"/>
                <a:gd name="T105" fmla="*/ 0 h 200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0000"/>
                <a:gd name="T160" fmla="*/ 0 h 20000"/>
                <a:gd name="T161" fmla="*/ 20000 w 20000"/>
                <a:gd name="T162" fmla="*/ 20000 h 200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0000" h="20000">
                  <a:moveTo>
                    <a:pt x="4224" y="19380"/>
                  </a:moveTo>
                  <a:lnTo>
                    <a:pt x="4112" y="19638"/>
                  </a:lnTo>
                  <a:lnTo>
                    <a:pt x="3972" y="19638"/>
                  </a:lnTo>
                  <a:lnTo>
                    <a:pt x="3497" y="19380"/>
                  </a:lnTo>
                  <a:lnTo>
                    <a:pt x="3301" y="19380"/>
                  </a:lnTo>
                  <a:lnTo>
                    <a:pt x="2909" y="19018"/>
                  </a:lnTo>
                  <a:lnTo>
                    <a:pt x="2685" y="19018"/>
                  </a:lnTo>
                  <a:lnTo>
                    <a:pt x="2685" y="18760"/>
                  </a:lnTo>
                  <a:lnTo>
                    <a:pt x="2545" y="18398"/>
                  </a:lnTo>
                  <a:lnTo>
                    <a:pt x="2294" y="18398"/>
                  </a:lnTo>
                  <a:lnTo>
                    <a:pt x="2294" y="18140"/>
                  </a:lnTo>
                  <a:lnTo>
                    <a:pt x="1790" y="17829"/>
                  </a:lnTo>
                  <a:lnTo>
                    <a:pt x="1483" y="17209"/>
                  </a:lnTo>
                  <a:lnTo>
                    <a:pt x="1007" y="16951"/>
                  </a:lnTo>
                  <a:lnTo>
                    <a:pt x="867" y="16589"/>
                  </a:lnTo>
                  <a:lnTo>
                    <a:pt x="867" y="16021"/>
                  </a:lnTo>
                  <a:lnTo>
                    <a:pt x="671" y="15659"/>
                  </a:lnTo>
                  <a:lnTo>
                    <a:pt x="671" y="15401"/>
                  </a:lnTo>
                  <a:lnTo>
                    <a:pt x="420" y="15039"/>
                  </a:lnTo>
                  <a:lnTo>
                    <a:pt x="140" y="14470"/>
                  </a:lnTo>
                  <a:lnTo>
                    <a:pt x="0" y="14212"/>
                  </a:lnTo>
                  <a:lnTo>
                    <a:pt x="0" y="9561"/>
                  </a:lnTo>
                  <a:lnTo>
                    <a:pt x="140" y="9199"/>
                  </a:lnTo>
                  <a:lnTo>
                    <a:pt x="140" y="8372"/>
                  </a:lnTo>
                  <a:lnTo>
                    <a:pt x="420" y="8010"/>
                  </a:lnTo>
                  <a:lnTo>
                    <a:pt x="420" y="7649"/>
                  </a:lnTo>
                  <a:lnTo>
                    <a:pt x="671" y="7132"/>
                  </a:lnTo>
                  <a:lnTo>
                    <a:pt x="671" y="6098"/>
                  </a:lnTo>
                  <a:lnTo>
                    <a:pt x="867" y="6098"/>
                  </a:lnTo>
                  <a:lnTo>
                    <a:pt x="867" y="4651"/>
                  </a:lnTo>
                  <a:lnTo>
                    <a:pt x="1007" y="4289"/>
                  </a:lnTo>
                  <a:lnTo>
                    <a:pt x="1231" y="3721"/>
                  </a:lnTo>
                  <a:lnTo>
                    <a:pt x="2098" y="2481"/>
                  </a:lnTo>
                  <a:lnTo>
                    <a:pt x="2294" y="2481"/>
                  </a:lnTo>
                  <a:lnTo>
                    <a:pt x="2294" y="2222"/>
                  </a:lnTo>
                  <a:lnTo>
                    <a:pt x="2545" y="1912"/>
                  </a:lnTo>
                  <a:lnTo>
                    <a:pt x="2685" y="1912"/>
                  </a:lnTo>
                  <a:lnTo>
                    <a:pt x="2909" y="1189"/>
                  </a:lnTo>
                  <a:lnTo>
                    <a:pt x="3105" y="1189"/>
                  </a:lnTo>
                  <a:lnTo>
                    <a:pt x="3105" y="930"/>
                  </a:lnTo>
                  <a:lnTo>
                    <a:pt x="3301" y="930"/>
                  </a:lnTo>
                  <a:lnTo>
                    <a:pt x="3301" y="672"/>
                  </a:lnTo>
                  <a:lnTo>
                    <a:pt x="3497" y="672"/>
                  </a:lnTo>
                  <a:lnTo>
                    <a:pt x="3497" y="362"/>
                  </a:lnTo>
                  <a:lnTo>
                    <a:pt x="3748" y="362"/>
                  </a:lnTo>
                  <a:lnTo>
                    <a:pt x="3748" y="930"/>
                  </a:lnTo>
                  <a:lnTo>
                    <a:pt x="3497" y="1189"/>
                  </a:lnTo>
                  <a:lnTo>
                    <a:pt x="3497" y="2481"/>
                  </a:lnTo>
                  <a:lnTo>
                    <a:pt x="3301" y="2481"/>
                  </a:lnTo>
                  <a:lnTo>
                    <a:pt x="3301" y="6822"/>
                  </a:lnTo>
                  <a:lnTo>
                    <a:pt x="3497" y="7132"/>
                  </a:lnTo>
                  <a:lnTo>
                    <a:pt x="3497" y="7390"/>
                  </a:lnTo>
                  <a:lnTo>
                    <a:pt x="3748" y="7390"/>
                  </a:lnTo>
                  <a:lnTo>
                    <a:pt x="3748" y="7649"/>
                  </a:lnTo>
                  <a:lnTo>
                    <a:pt x="3972" y="7649"/>
                  </a:lnTo>
                  <a:lnTo>
                    <a:pt x="3972" y="8372"/>
                  </a:lnTo>
                  <a:lnTo>
                    <a:pt x="4364" y="8372"/>
                  </a:lnTo>
                  <a:lnTo>
                    <a:pt x="4364" y="8010"/>
                  </a:lnTo>
                  <a:lnTo>
                    <a:pt x="4783" y="8010"/>
                  </a:lnTo>
                  <a:lnTo>
                    <a:pt x="4979" y="7649"/>
                  </a:lnTo>
                  <a:lnTo>
                    <a:pt x="5147" y="7390"/>
                  </a:lnTo>
                  <a:lnTo>
                    <a:pt x="5790" y="7390"/>
                  </a:lnTo>
                  <a:lnTo>
                    <a:pt x="5790" y="7132"/>
                  </a:lnTo>
                  <a:lnTo>
                    <a:pt x="6042" y="6822"/>
                  </a:lnTo>
                  <a:lnTo>
                    <a:pt x="6462" y="6460"/>
                  </a:lnTo>
                  <a:lnTo>
                    <a:pt x="6657" y="6098"/>
                  </a:lnTo>
                  <a:lnTo>
                    <a:pt x="6657" y="5840"/>
                  </a:lnTo>
                  <a:lnTo>
                    <a:pt x="6825" y="5840"/>
                  </a:lnTo>
                  <a:lnTo>
                    <a:pt x="6825" y="4910"/>
                  </a:lnTo>
                  <a:lnTo>
                    <a:pt x="7105" y="4910"/>
                  </a:lnTo>
                  <a:lnTo>
                    <a:pt x="7273" y="4651"/>
                  </a:lnTo>
                  <a:lnTo>
                    <a:pt x="7273" y="3101"/>
                  </a:lnTo>
                  <a:lnTo>
                    <a:pt x="7105" y="3101"/>
                  </a:lnTo>
                  <a:lnTo>
                    <a:pt x="7105" y="2481"/>
                  </a:lnTo>
                  <a:lnTo>
                    <a:pt x="6825" y="2222"/>
                  </a:lnTo>
                  <a:lnTo>
                    <a:pt x="6825" y="1550"/>
                  </a:lnTo>
                  <a:lnTo>
                    <a:pt x="6657" y="1189"/>
                  </a:lnTo>
                  <a:lnTo>
                    <a:pt x="6657" y="672"/>
                  </a:lnTo>
                  <a:lnTo>
                    <a:pt x="6462" y="362"/>
                  </a:lnTo>
                  <a:lnTo>
                    <a:pt x="6462" y="0"/>
                  </a:lnTo>
                  <a:lnTo>
                    <a:pt x="7413" y="0"/>
                  </a:lnTo>
                  <a:lnTo>
                    <a:pt x="7664" y="362"/>
                  </a:lnTo>
                  <a:lnTo>
                    <a:pt x="8336" y="362"/>
                  </a:lnTo>
                  <a:lnTo>
                    <a:pt x="8476" y="672"/>
                  </a:lnTo>
                  <a:lnTo>
                    <a:pt x="9343" y="672"/>
                  </a:lnTo>
                  <a:lnTo>
                    <a:pt x="9343" y="930"/>
                  </a:lnTo>
                  <a:lnTo>
                    <a:pt x="9706" y="930"/>
                  </a:lnTo>
                  <a:lnTo>
                    <a:pt x="9706" y="1189"/>
                  </a:lnTo>
                  <a:lnTo>
                    <a:pt x="10154" y="1189"/>
                  </a:lnTo>
                  <a:lnTo>
                    <a:pt x="10154" y="1550"/>
                  </a:lnTo>
                  <a:lnTo>
                    <a:pt x="10434" y="1550"/>
                  </a:lnTo>
                  <a:lnTo>
                    <a:pt x="10629" y="1912"/>
                  </a:lnTo>
                  <a:lnTo>
                    <a:pt x="10629" y="2222"/>
                  </a:lnTo>
                  <a:lnTo>
                    <a:pt x="10881" y="2222"/>
                  </a:lnTo>
                  <a:lnTo>
                    <a:pt x="10881" y="2739"/>
                  </a:lnTo>
                  <a:lnTo>
                    <a:pt x="11021" y="2739"/>
                  </a:lnTo>
                  <a:lnTo>
                    <a:pt x="11021" y="3463"/>
                  </a:lnTo>
                  <a:lnTo>
                    <a:pt x="11245" y="3463"/>
                  </a:lnTo>
                  <a:lnTo>
                    <a:pt x="11245" y="3721"/>
                  </a:lnTo>
                  <a:lnTo>
                    <a:pt x="11497" y="4031"/>
                  </a:lnTo>
                  <a:lnTo>
                    <a:pt x="11497" y="4651"/>
                  </a:lnTo>
                  <a:lnTo>
                    <a:pt x="11692" y="4910"/>
                  </a:lnTo>
                  <a:lnTo>
                    <a:pt x="11692" y="8630"/>
                  </a:lnTo>
                  <a:lnTo>
                    <a:pt x="11692" y="8010"/>
                  </a:lnTo>
                  <a:lnTo>
                    <a:pt x="11832" y="8010"/>
                  </a:lnTo>
                  <a:lnTo>
                    <a:pt x="12112" y="7649"/>
                  </a:lnTo>
                  <a:lnTo>
                    <a:pt x="12252" y="7649"/>
                  </a:lnTo>
                  <a:lnTo>
                    <a:pt x="12252" y="7390"/>
                  </a:lnTo>
                  <a:lnTo>
                    <a:pt x="12559" y="7390"/>
                  </a:lnTo>
                  <a:lnTo>
                    <a:pt x="12559" y="7132"/>
                  </a:lnTo>
                  <a:lnTo>
                    <a:pt x="12699" y="7132"/>
                  </a:lnTo>
                  <a:lnTo>
                    <a:pt x="12699" y="6822"/>
                  </a:lnTo>
                  <a:lnTo>
                    <a:pt x="12923" y="6460"/>
                  </a:lnTo>
                  <a:lnTo>
                    <a:pt x="13175" y="6098"/>
                  </a:lnTo>
                  <a:lnTo>
                    <a:pt x="13175" y="5581"/>
                  </a:lnTo>
                  <a:lnTo>
                    <a:pt x="13371" y="5581"/>
                  </a:lnTo>
                  <a:lnTo>
                    <a:pt x="13371" y="4651"/>
                  </a:lnTo>
                  <a:lnTo>
                    <a:pt x="13510" y="4289"/>
                  </a:lnTo>
                  <a:lnTo>
                    <a:pt x="13510" y="3721"/>
                  </a:lnTo>
                  <a:lnTo>
                    <a:pt x="13371" y="3463"/>
                  </a:lnTo>
                  <a:lnTo>
                    <a:pt x="13371" y="2481"/>
                  </a:lnTo>
                  <a:lnTo>
                    <a:pt x="13175" y="2481"/>
                  </a:lnTo>
                  <a:lnTo>
                    <a:pt x="13175" y="1550"/>
                  </a:lnTo>
                  <a:lnTo>
                    <a:pt x="12923" y="1550"/>
                  </a:lnTo>
                  <a:lnTo>
                    <a:pt x="12923" y="1189"/>
                  </a:lnTo>
                  <a:lnTo>
                    <a:pt x="13371" y="1189"/>
                  </a:lnTo>
                  <a:lnTo>
                    <a:pt x="13371" y="1550"/>
                  </a:lnTo>
                  <a:lnTo>
                    <a:pt x="13762" y="1550"/>
                  </a:lnTo>
                  <a:lnTo>
                    <a:pt x="13930" y="1912"/>
                  </a:lnTo>
                  <a:lnTo>
                    <a:pt x="14322" y="1912"/>
                  </a:lnTo>
                  <a:lnTo>
                    <a:pt x="14322" y="2222"/>
                  </a:lnTo>
                  <a:lnTo>
                    <a:pt x="14601" y="2222"/>
                  </a:lnTo>
                  <a:lnTo>
                    <a:pt x="14853" y="2481"/>
                  </a:lnTo>
                  <a:lnTo>
                    <a:pt x="15049" y="2481"/>
                  </a:lnTo>
                  <a:lnTo>
                    <a:pt x="15049" y="2739"/>
                  </a:lnTo>
                  <a:lnTo>
                    <a:pt x="15161" y="3101"/>
                  </a:lnTo>
                  <a:lnTo>
                    <a:pt x="15161" y="3463"/>
                  </a:lnTo>
                  <a:lnTo>
                    <a:pt x="15441" y="3463"/>
                  </a:lnTo>
                  <a:lnTo>
                    <a:pt x="15664" y="3721"/>
                  </a:lnTo>
                  <a:lnTo>
                    <a:pt x="15664" y="4031"/>
                  </a:lnTo>
                  <a:lnTo>
                    <a:pt x="15804" y="4289"/>
                  </a:lnTo>
                  <a:lnTo>
                    <a:pt x="15804" y="4651"/>
                  </a:lnTo>
                  <a:lnTo>
                    <a:pt x="16000" y="4651"/>
                  </a:lnTo>
                  <a:lnTo>
                    <a:pt x="16000" y="5840"/>
                  </a:lnTo>
                  <a:lnTo>
                    <a:pt x="16224" y="6098"/>
                  </a:lnTo>
                  <a:lnTo>
                    <a:pt x="16224" y="6822"/>
                  </a:lnTo>
                  <a:lnTo>
                    <a:pt x="16476" y="7132"/>
                  </a:lnTo>
                  <a:lnTo>
                    <a:pt x="16476" y="8372"/>
                  </a:lnTo>
                  <a:lnTo>
                    <a:pt x="16476" y="7649"/>
                  </a:lnTo>
                  <a:lnTo>
                    <a:pt x="16671" y="7649"/>
                  </a:lnTo>
                  <a:lnTo>
                    <a:pt x="16671" y="7390"/>
                  </a:lnTo>
                  <a:lnTo>
                    <a:pt x="16839" y="7390"/>
                  </a:lnTo>
                  <a:lnTo>
                    <a:pt x="17119" y="7132"/>
                  </a:lnTo>
                  <a:lnTo>
                    <a:pt x="17343" y="7132"/>
                  </a:lnTo>
                  <a:lnTo>
                    <a:pt x="17343" y="6822"/>
                  </a:lnTo>
                  <a:lnTo>
                    <a:pt x="17678" y="6822"/>
                  </a:lnTo>
                  <a:lnTo>
                    <a:pt x="17678" y="6460"/>
                  </a:lnTo>
                  <a:lnTo>
                    <a:pt x="17902" y="6460"/>
                  </a:lnTo>
                  <a:lnTo>
                    <a:pt x="18154" y="6098"/>
                  </a:lnTo>
                  <a:lnTo>
                    <a:pt x="18154" y="5840"/>
                  </a:lnTo>
                  <a:lnTo>
                    <a:pt x="18490" y="5271"/>
                  </a:lnTo>
                  <a:lnTo>
                    <a:pt x="18965" y="4910"/>
                  </a:lnTo>
                  <a:lnTo>
                    <a:pt x="18965" y="4651"/>
                  </a:lnTo>
                  <a:lnTo>
                    <a:pt x="19161" y="4651"/>
                  </a:lnTo>
                  <a:lnTo>
                    <a:pt x="19161" y="3101"/>
                  </a:lnTo>
                  <a:lnTo>
                    <a:pt x="19357" y="3101"/>
                  </a:lnTo>
                  <a:lnTo>
                    <a:pt x="19357" y="3463"/>
                  </a:lnTo>
                  <a:lnTo>
                    <a:pt x="19608" y="3463"/>
                  </a:lnTo>
                  <a:lnTo>
                    <a:pt x="19608" y="3721"/>
                  </a:lnTo>
                  <a:lnTo>
                    <a:pt x="19720" y="3721"/>
                  </a:lnTo>
                  <a:lnTo>
                    <a:pt x="19720" y="5581"/>
                  </a:lnTo>
                  <a:lnTo>
                    <a:pt x="19972" y="5840"/>
                  </a:lnTo>
                  <a:lnTo>
                    <a:pt x="19972" y="11421"/>
                  </a:lnTo>
                  <a:lnTo>
                    <a:pt x="19720" y="11680"/>
                  </a:lnTo>
                  <a:lnTo>
                    <a:pt x="19720" y="12403"/>
                  </a:lnTo>
                  <a:lnTo>
                    <a:pt x="19608" y="12661"/>
                  </a:lnTo>
                  <a:lnTo>
                    <a:pt x="19608" y="12920"/>
                  </a:lnTo>
                  <a:lnTo>
                    <a:pt x="19357" y="12920"/>
                  </a:lnTo>
                  <a:lnTo>
                    <a:pt x="19357" y="13592"/>
                  </a:lnTo>
                  <a:lnTo>
                    <a:pt x="19161" y="13850"/>
                  </a:lnTo>
                  <a:lnTo>
                    <a:pt x="19161" y="14212"/>
                  </a:lnTo>
                  <a:lnTo>
                    <a:pt x="18965" y="14212"/>
                  </a:lnTo>
                  <a:lnTo>
                    <a:pt x="18965" y="14470"/>
                  </a:lnTo>
                  <a:lnTo>
                    <a:pt x="18797" y="14470"/>
                  </a:lnTo>
                  <a:lnTo>
                    <a:pt x="18490" y="15039"/>
                  </a:lnTo>
                  <a:lnTo>
                    <a:pt x="18350" y="15401"/>
                  </a:lnTo>
                  <a:lnTo>
                    <a:pt x="18350" y="15659"/>
                  </a:lnTo>
                  <a:lnTo>
                    <a:pt x="17902" y="16021"/>
                  </a:lnTo>
                  <a:lnTo>
                    <a:pt x="17483" y="16589"/>
                  </a:lnTo>
                  <a:lnTo>
                    <a:pt x="17343" y="16589"/>
                  </a:lnTo>
                  <a:lnTo>
                    <a:pt x="17343" y="16951"/>
                  </a:lnTo>
                  <a:lnTo>
                    <a:pt x="17119" y="17209"/>
                  </a:lnTo>
                  <a:lnTo>
                    <a:pt x="16671" y="17209"/>
                  </a:lnTo>
                  <a:lnTo>
                    <a:pt x="16671" y="17571"/>
                  </a:lnTo>
                  <a:lnTo>
                    <a:pt x="16476" y="17571"/>
                  </a:lnTo>
                  <a:lnTo>
                    <a:pt x="16224" y="17829"/>
                  </a:lnTo>
                  <a:lnTo>
                    <a:pt x="15804" y="17829"/>
                  </a:lnTo>
                  <a:lnTo>
                    <a:pt x="15664" y="18140"/>
                  </a:lnTo>
                  <a:lnTo>
                    <a:pt x="13930" y="18140"/>
                  </a:lnTo>
                  <a:lnTo>
                    <a:pt x="13762" y="18398"/>
                  </a:lnTo>
                  <a:lnTo>
                    <a:pt x="12699" y="18398"/>
                  </a:lnTo>
                  <a:lnTo>
                    <a:pt x="12559" y="18760"/>
                  </a:lnTo>
                  <a:lnTo>
                    <a:pt x="12112" y="18760"/>
                  </a:lnTo>
                  <a:lnTo>
                    <a:pt x="12112" y="19018"/>
                  </a:lnTo>
                  <a:lnTo>
                    <a:pt x="11692" y="19018"/>
                  </a:lnTo>
                  <a:lnTo>
                    <a:pt x="11692" y="19380"/>
                  </a:lnTo>
                  <a:lnTo>
                    <a:pt x="11021" y="19380"/>
                  </a:lnTo>
                  <a:lnTo>
                    <a:pt x="10881" y="19638"/>
                  </a:lnTo>
                  <a:lnTo>
                    <a:pt x="9343" y="19638"/>
                  </a:lnTo>
                  <a:lnTo>
                    <a:pt x="9343" y="19948"/>
                  </a:lnTo>
                  <a:lnTo>
                    <a:pt x="7413" y="19948"/>
                  </a:lnTo>
                  <a:lnTo>
                    <a:pt x="7273" y="19638"/>
                  </a:lnTo>
                  <a:lnTo>
                    <a:pt x="7105" y="19638"/>
                  </a:lnTo>
                  <a:lnTo>
                    <a:pt x="4224" y="1938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round/>
                  <a:headEnd type="none" w="sm" len="med"/>
                  <a:tailEnd type="none" w="sm" len="med"/>
                </a14:hiddenLine>
              </a:ext>
            </a:extLst>
          </p:spPr>
          <p:txBody>
            <a:bodyPr lIns="127999" tIns="64000" rIns="127999" bIns="64000"/>
            <a:lstStyle/>
            <a:p>
              <a:pPr eaLnBrk="0" hangingPunct="0"/>
              <a:endParaRPr lang="ru-RU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0767" name="Oval 38"/>
            <p:cNvSpPr>
              <a:spLocks noChangeArrowheads="1"/>
            </p:cNvSpPr>
            <p:nvPr/>
          </p:nvSpPr>
          <p:spPr bwMode="auto">
            <a:xfrm>
              <a:off x="4085" y="709"/>
              <a:ext cx="129" cy="31"/>
            </a:xfrm>
            <a:prstGeom prst="ellips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7999" tIns="64000" rIns="127999" bIns="64000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0" hangingPunct="0"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0768" name="Rectangle 39"/>
            <p:cNvSpPr>
              <a:spLocks noChangeArrowheads="1"/>
            </p:cNvSpPr>
            <p:nvPr/>
          </p:nvSpPr>
          <p:spPr bwMode="auto">
            <a:xfrm>
              <a:off x="4059" y="671"/>
              <a:ext cx="180" cy="80"/>
            </a:xfrm>
            <a:prstGeom prst="rect">
              <a:avLst/>
            </a:prstGeom>
            <a:noFill/>
            <a:ln w="25400" algn="ctr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127999" tIns="64000" rIns="127999" bIns="64000" anchor="ctr"/>
            <a:lstStyle>
              <a:lvl1pPr defTabSz="127793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defTabSz="1277938">
                <a:spcBef>
                  <a:spcPct val="20000"/>
                </a:spcBef>
                <a:buChar char="–"/>
                <a:defRPr sz="39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defTabSz="127793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defTabSz="1277938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defTabSz="1277938">
                <a:spcBef>
                  <a:spcPct val="20000"/>
                </a:spcBef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defTabSz="127793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8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0" hangingPunct="0">
                <a:spcBef>
                  <a:spcPct val="0"/>
                </a:spcBef>
                <a:buFontTx/>
                <a:buNone/>
              </a:pPr>
              <a:endParaRPr lang="ru-RU" altLang="ru-RU" sz="2500">
                <a:solidFill>
                  <a:srgbClr val="000000"/>
                </a:solidFill>
                <a:latin typeface="Calibri" pitchFamily="34" charset="0"/>
              </a:endParaRPr>
            </a:p>
          </p:txBody>
        </p:sp>
      </p:grpSp>
      <p:sp>
        <p:nvSpPr>
          <p:cNvPr id="110662" name="Прямоугольная выноска 264"/>
          <p:cNvSpPr>
            <a:spLocks noChangeArrowheads="1"/>
          </p:cNvSpPr>
          <p:nvPr/>
        </p:nvSpPr>
        <p:spPr bwMode="auto">
          <a:xfrm>
            <a:off x="4637088" y="2246313"/>
            <a:ext cx="1798637" cy="717550"/>
          </a:xfrm>
          <a:prstGeom prst="wedgeRectCallout">
            <a:avLst>
              <a:gd name="adj1" fmla="val -90894"/>
              <a:gd name="adj2" fmla="val 4069"/>
            </a:avLst>
          </a:prstGeom>
          <a:solidFill>
            <a:srgbClr val="9BBB59">
              <a:alpha val="85097"/>
            </a:srgbClr>
          </a:solidFill>
          <a:ln w="25400" algn="ctr">
            <a:solidFill>
              <a:srgbClr val="385D8A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 b="1">
                <a:solidFill>
                  <a:srgbClr val="000000"/>
                </a:solidFill>
                <a:latin typeface="Times New Roman" pitchFamily="18" charset="0"/>
              </a:rPr>
              <a:t>НЕФТЕБАЗА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 b="1">
                <a:solidFill>
                  <a:srgbClr val="000000"/>
                </a:solidFill>
                <a:latin typeface="Times New Roman" pitchFamily="18" charset="0"/>
              </a:rPr>
              <a:t>ул. Привокзальная, 2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 b="1">
                <a:solidFill>
                  <a:srgbClr val="000000"/>
                </a:solidFill>
                <a:latin typeface="Times New Roman" pitchFamily="18" charset="0"/>
              </a:rPr>
              <a:t>(886391) 5-11-40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 b="1">
                <a:solidFill>
                  <a:srgbClr val="000000"/>
                </a:solidFill>
                <a:latin typeface="Times New Roman" pitchFamily="18" charset="0"/>
              </a:rPr>
              <a:t>Черная Елена Викторовна</a:t>
            </a:r>
          </a:p>
        </p:txBody>
      </p:sp>
      <p:sp>
        <p:nvSpPr>
          <p:cNvPr id="110663" name="Прямоугольная выноска 264"/>
          <p:cNvSpPr>
            <a:spLocks noChangeArrowheads="1"/>
          </p:cNvSpPr>
          <p:nvPr/>
        </p:nvSpPr>
        <p:spPr bwMode="auto">
          <a:xfrm>
            <a:off x="7300913" y="7896225"/>
            <a:ext cx="1655762" cy="719138"/>
          </a:xfrm>
          <a:prstGeom prst="wedgeRectCallout">
            <a:avLst>
              <a:gd name="adj1" fmla="val -26620"/>
              <a:gd name="adj2" fmla="val 123764"/>
            </a:avLst>
          </a:prstGeom>
          <a:solidFill>
            <a:srgbClr val="9BBB59">
              <a:alpha val="85097"/>
            </a:srgbClr>
          </a:solidFill>
          <a:ln w="25400" algn="ctr">
            <a:solidFill>
              <a:srgbClr val="385D8A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 b="1">
                <a:solidFill>
                  <a:srgbClr val="000000"/>
                </a:solidFill>
                <a:latin typeface="Times New Roman" pitchFamily="18" charset="0"/>
              </a:rPr>
              <a:t>Цимлянская ГЭС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 b="1">
                <a:solidFill>
                  <a:srgbClr val="000000"/>
                </a:solidFill>
                <a:latin typeface="Times New Roman" pitchFamily="18" charset="0"/>
              </a:rPr>
              <a:t>(886391) 2-76-07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 b="1">
                <a:solidFill>
                  <a:srgbClr val="000000"/>
                </a:solidFill>
                <a:latin typeface="Times New Roman" pitchFamily="18" charset="0"/>
              </a:rPr>
              <a:t>Бондарец Александр Викторович</a:t>
            </a:r>
          </a:p>
        </p:txBody>
      </p:sp>
      <p:sp>
        <p:nvSpPr>
          <p:cNvPr id="110664" name="Прямоугольная выноска 264"/>
          <p:cNvSpPr>
            <a:spLocks noChangeArrowheads="1"/>
          </p:cNvSpPr>
          <p:nvPr/>
        </p:nvSpPr>
        <p:spPr bwMode="auto">
          <a:xfrm>
            <a:off x="7985125" y="4776788"/>
            <a:ext cx="1800225" cy="854075"/>
          </a:xfrm>
          <a:prstGeom prst="wedgeRectCallout">
            <a:avLst>
              <a:gd name="adj1" fmla="val -96204"/>
              <a:gd name="adj2" fmla="val 75903"/>
            </a:avLst>
          </a:prstGeom>
          <a:solidFill>
            <a:srgbClr val="9BBB59">
              <a:alpha val="85097"/>
            </a:srgbClr>
          </a:solidFill>
          <a:ln w="25400" algn="ctr">
            <a:solidFill>
              <a:srgbClr val="385D8A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 b="1">
                <a:solidFill>
                  <a:srgbClr val="000000"/>
                </a:solidFill>
                <a:latin typeface="Times New Roman" pitchFamily="18" charset="0"/>
              </a:rPr>
              <a:t>Склад хлора 1 подъема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 b="1">
                <a:solidFill>
                  <a:srgbClr val="000000"/>
                </a:solidFill>
                <a:latin typeface="Times New Roman" pitchFamily="18" charset="0"/>
              </a:rPr>
              <a:t>ул. Буденного, 2 ж.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 b="1">
                <a:solidFill>
                  <a:srgbClr val="000000"/>
                </a:solidFill>
                <a:latin typeface="Times New Roman" pitchFamily="18" charset="0"/>
              </a:rPr>
              <a:t>(886391) 2-21-69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 b="1">
                <a:solidFill>
                  <a:srgbClr val="000000"/>
                </a:solidFill>
                <a:latin typeface="Times New Roman" pitchFamily="18" charset="0"/>
              </a:rPr>
              <a:t>Полежаев Сергей Викторович </a:t>
            </a:r>
          </a:p>
        </p:txBody>
      </p:sp>
      <p:sp>
        <p:nvSpPr>
          <p:cNvPr id="110665" name="Прямоугольная выноска 264"/>
          <p:cNvSpPr>
            <a:spLocks noChangeArrowheads="1"/>
          </p:cNvSpPr>
          <p:nvPr/>
        </p:nvSpPr>
        <p:spPr bwMode="auto">
          <a:xfrm>
            <a:off x="4511675" y="6053138"/>
            <a:ext cx="1798638" cy="571500"/>
          </a:xfrm>
          <a:prstGeom prst="wedgeRectCallout">
            <a:avLst>
              <a:gd name="adj1" fmla="val -15833"/>
              <a:gd name="adj2" fmla="val -169056"/>
            </a:avLst>
          </a:prstGeom>
          <a:solidFill>
            <a:srgbClr val="9BBB59">
              <a:alpha val="85097"/>
            </a:srgbClr>
          </a:solidFill>
          <a:ln w="25400" algn="ctr">
            <a:solidFill>
              <a:srgbClr val="385D8A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 b="1">
                <a:solidFill>
                  <a:srgbClr val="000000"/>
                </a:solidFill>
                <a:latin typeface="Times New Roman" pitchFamily="18" charset="0"/>
              </a:rPr>
              <a:t>АГЗС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 b="1">
                <a:solidFill>
                  <a:srgbClr val="000000"/>
                </a:solidFill>
                <a:latin typeface="Times New Roman" pitchFamily="18" charset="0"/>
              </a:rPr>
              <a:t>ул. Буденного, 1 а.</a:t>
            </a:r>
          </a:p>
        </p:txBody>
      </p:sp>
      <p:sp>
        <p:nvSpPr>
          <p:cNvPr id="100" name="Rectangle 188"/>
          <p:cNvSpPr>
            <a:spLocks noChangeArrowheads="1"/>
          </p:cNvSpPr>
          <p:nvPr/>
        </p:nvSpPr>
        <p:spPr bwMode="auto">
          <a:xfrm>
            <a:off x="542925" y="3587859"/>
            <a:ext cx="11809413" cy="1815882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/>
          <a:p>
            <a:pPr algn="ctr"/>
            <a:r>
              <a:rPr lang="ru-RU" altLang="ru-RU" sz="2800" dirty="0">
                <a:solidFill>
                  <a:srgbClr val="000000"/>
                </a:solidFill>
                <a:latin typeface="Times New Roman" pitchFamily="18" charset="0"/>
              </a:rPr>
              <a:t>Информационно-справочные материалы по резервам финансовых и материальных средств территории КРАСНОЯРСКОГО СЕЛЬСКОГО ПОСЕЛЕНИЯ Цимлянского</a:t>
            </a:r>
            <a:r>
              <a:rPr lang="en-US" altLang="ru-RU" sz="2800" dirty="0" smtClean="0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ru-RU" altLang="ru-RU" sz="2800" dirty="0">
                <a:solidFill>
                  <a:srgbClr val="000000"/>
                </a:solidFill>
                <a:latin typeface="Times New Roman" pitchFamily="18" charset="0"/>
              </a:rPr>
              <a:t>района Ростовской области не рассматриваются </a:t>
            </a:r>
            <a:r>
              <a:rPr lang="ru-RU" altLang="ru-RU" sz="2800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в связи с их отсутствием</a:t>
            </a:r>
          </a:p>
        </p:txBody>
      </p:sp>
    </p:spTree>
    <p:extLst>
      <p:ext uri="{BB962C8B-B14F-4D97-AF65-F5344CB8AC3E}">
        <p14:creationId xmlns:p14="http://schemas.microsoft.com/office/powerpoint/2010/main" val="27739327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0574" name="Group 94"/>
          <p:cNvGraphicFramePr>
            <a:graphicFrameLocks noGrp="1"/>
          </p:cNvGraphicFramePr>
          <p:nvPr>
            <p:ph idx="1"/>
          </p:nvPr>
        </p:nvGraphicFramePr>
        <p:xfrm>
          <a:off x="685800" y="3943350"/>
          <a:ext cx="11522075" cy="1071563"/>
        </p:xfrm>
        <a:graphic>
          <a:graphicData uri="http://schemas.openxmlformats.org/drawingml/2006/table">
            <a:tbl>
              <a:tblPr/>
              <a:tblGrid>
                <a:gridCol w="1152207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1071563">
                <a:tc>
                  <a:txBody>
                    <a:bodyPr/>
                    <a:lstStyle/>
                    <a:p>
                      <a:pPr marL="479425" marR="0" lvl="0" indent="-479425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Воинские части Южного военного округа на территории Цимлянского района не дислоцируются</a:t>
                      </a:r>
                    </a:p>
                  </a:txBody>
                  <a:tcPr marL="91428" marR="91428" marT="45700" marB="4570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34117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13320" name="Text Box 92"/>
          <p:cNvSpPr txBox="1">
            <a:spLocks noChangeArrowheads="1"/>
          </p:cNvSpPr>
          <p:nvPr/>
        </p:nvSpPr>
        <p:spPr bwMode="auto">
          <a:xfrm>
            <a:off x="0" y="0"/>
            <a:ext cx="12801600" cy="617538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lIns="127939" tIns="63973" rIns="127939" bIns="63973" anchor="ctr">
            <a:spAutoFit/>
          </a:bodyPr>
          <a:lstStyle/>
          <a:p>
            <a:pPr algn="ctr" defTabSz="1789113">
              <a:lnSpc>
                <a:spcPct val="150000"/>
              </a:lnSpc>
              <a:defRPr/>
            </a:pPr>
            <a:r>
              <a:rPr lang="ru-RU" sz="24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Справочные данные</a:t>
            </a:r>
          </a:p>
        </p:txBody>
      </p:sp>
      <p:sp>
        <p:nvSpPr>
          <p:cNvPr id="112649" name="TextBox 4"/>
          <p:cNvSpPr txBox="1">
            <a:spLocks noChangeArrowheads="1"/>
          </p:cNvSpPr>
          <p:nvPr/>
        </p:nvSpPr>
        <p:spPr bwMode="auto">
          <a:xfrm>
            <a:off x="11806238" y="9263063"/>
            <a:ext cx="9906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06" tIns="45703" rIns="91406" bIns="45703">
            <a:spAutoFit/>
          </a:bodyPr>
          <a:lstStyle>
            <a:lvl1pPr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altLang="ru-RU" sz="800">
                <a:solidFill>
                  <a:srgbClr val="000000"/>
                </a:solidFill>
                <a:latin typeface="Times New Roman" pitchFamily="18" charset="0"/>
              </a:rPr>
              <a:t>По состоянию на</a:t>
            </a:r>
          </a:p>
          <a:p>
            <a:pPr algn="ctr">
              <a:defRPr/>
            </a:pPr>
            <a:r>
              <a:rPr lang="ru-RU" altLang="ru-RU" sz="800">
                <a:solidFill>
                  <a:srgbClr val="000000"/>
                </a:solidFill>
                <a:latin typeface="Times New Roman" pitchFamily="18" charset="0"/>
              </a:rPr>
              <a:t>дд.мм.гг</a:t>
            </a:r>
          </a:p>
        </p:txBody>
      </p:sp>
      <p:sp>
        <p:nvSpPr>
          <p:cNvPr id="112650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12145963" y="8596313"/>
            <a:ext cx="647700" cy="66675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defRPr/>
            </a:pPr>
            <a:r>
              <a:rPr lang="ru-RU" altLang="ru-RU" sz="2000" b="1">
                <a:solidFill>
                  <a:srgbClr val="000000"/>
                </a:solidFill>
                <a:latin typeface="Times New Roman" pitchFamily="18" charset="0"/>
                <a:cs typeface="Arial" pitchFamily="34" charset="0"/>
              </a:rPr>
              <a:t>П 5</a:t>
            </a:r>
          </a:p>
        </p:txBody>
      </p:sp>
    </p:spTree>
    <p:extLst>
      <p:ext uri="{BB962C8B-B14F-4D97-AF65-F5344CB8AC3E}">
        <p14:creationId xmlns:p14="http://schemas.microsoft.com/office/powerpoint/2010/main" val="1996545564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Text Box 92"/>
          <p:cNvSpPr txBox="1">
            <a:spLocks noChangeArrowheads="1"/>
          </p:cNvSpPr>
          <p:nvPr/>
        </p:nvSpPr>
        <p:spPr bwMode="auto">
          <a:xfrm>
            <a:off x="0" y="0"/>
            <a:ext cx="12801600" cy="80645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lIns="127939" tIns="63973" rIns="127939" bIns="63973" anchor="ctr">
            <a:spAutoFit/>
          </a:bodyPr>
          <a:lstStyle/>
          <a:p>
            <a:pPr algn="ctr" defTabSz="1789113">
              <a:defRPr/>
            </a:pPr>
            <a:r>
              <a:rPr lang="ru-RU" sz="24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Справочные данные</a:t>
            </a:r>
          </a:p>
          <a:p>
            <a:pPr algn="ctr" defTabSz="1789113">
              <a:defRPr/>
            </a:pPr>
            <a:endParaRPr lang="ru-RU" sz="2000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667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12145963" y="8596313"/>
            <a:ext cx="647700" cy="66675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defRPr/>
            </a:pPr>
            <a:r>
              <a:rPr lang="ru-RU" altLang="ru-RU" sz="2000" b="1">
                <a:solidFill>
                  <a:srgbClr val="000000"/>
                </a:solidFill>
                <a:latin typeface="Times New Roman" pitchFamily="18" charset="0"/>
                <a:cs typeface="Arial" pitchFamily="34" charset="0"/>
              </a:rPr>
              <a:t>П 5</a:t>
            </a:r>
          </a:p>
        </p:txBody>
      </p:sp>
      <p:graphicFrame>
        <p:nvGraphicFramePr>
          <p:cNvPr id="7" name="Group 9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40821342"/>
              </p:ext>
            </p:extLst>
          </p:nvPr>
        </p:nvGraphicFramePr>
        <p:xfrm>
          <a:off x="279400" y="1055688"/>
          <a:ext cx="12317413" cy="2065337"/>
        </p:xfrm>
        <a:graphic>
          <a:graphicData uri="http://schemas.openxmlformats.org/drawingml/2006/table">
            <a:tbl>
              <a:tblPr/>
              <a:tblGrid>
                <a:gridCol w="393285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613113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683988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2879262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208192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</a:tblGrid>
              <a:tr h="347218">
                <a:tc>
                  <a:txBody>
                    <a:bodyPr/>
                    <a:lstStyle/>
                    <a:p>
                      <a:pPr marL="479425" marR="0" lvl="0" indent="-479425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743700" algn="r"/>
                        </a:tabLst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Должность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91394" marR="91394" marT="45694" marB="4569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743700" algn="r"/>
                        </a:tabLst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Фамилия И. О.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91394" marR="91394" marT="45694" marB="4569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743700" algn="r"/>
                        </a:tabLst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рабочий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91394" marR="91394" marT="45694" marB="4569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479425" marR="0" lvl="0" indent="-479425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743700" algn="r"/>
                        </a:tabLst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дом. / моб.</a:t>
                      </a: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91394" marR="91394" marT="45694" marB="4569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402174">
                <a:tc gridSpan="4">
                  <a:txBody>
                    <a:bodyPr/>
                    <a:lstStyle/>
                    <a:p>
                      <a:pPr marL="479425" marR="0" lvl="0" indent="-479425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600" dirty="0" smtClean="0">
                          <a:latin typeface="Times New Roman" pitchFamily="18" charset="0"/>
                          <a:cs typeface="Times New Roman" pitchFamily="18" charset="0"/>
                        </a:rPr>
                        <a:t>Цимлянский район Красноярское</a:t>
                      </a:r>
                      <a:r>
                        <a:rPr lang="ru-RU" sz="160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600" dirty="0" smtClean="0">
                          <a:latin typeface="Times New Roman" pitchFamily="18" charset="0"/>
                          <a:cs typeface="Times New Roman" pitchFamily="18" charset="0"/>
                        </a:rPr>
                        <a:t>СП</a:t>
                      </a:r>
                      <a:endParaRPr kumimoji="0" lang="ru-RU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94" marR="91394" marT="45694" marB="4569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9425" marR="0" lvl="0" indent="-479425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91394" marR="91394" marT="45694" marB="4569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88894">
                <a:tc>
                  <a:txBody>
                    <a:bodyPr/>
                    <a:lstStyle/>
                    <a:p>
                      <a:pPr marL="479425" marR="0" lvl="0" indent="-479425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743700" algn="r"/>
                        </a:tabLst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Глава Красноярского СП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94" marR="91394" marT="45694" marB="4569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1279525"/>
                      <a:r>
                        <a:rPr lang="ru-RU" sz="1600" dirty="0" err="1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Плутенко</a:t>
                      </a:r>
                      <a:r>
                        <a:rPr lang="ru-RU" sz="16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Елена Анатольевна</a:t>
                      </a:r>
                    </a:p>
                  </a:txBody>
                  <a:tcPr marL="91394" marR="91394" marT="45694" marB="4569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743700" algn="r"/>
                        </a:tabLst>
                      </a:pPr>
                      <a:r>
                        <a:rPr lang="en-US" sz="16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(886391)</a:t>
                      </a:r>
                      <a:r>
                        <a:rPr lang="ru-RU" sz="16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58-6-90</a:t>
                      </a:r>
                    </a:p>
                  </a:txBody>
                  <a:tcPr marL="91394" marR="91394" marT="45694" marB="4569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1279525"/>
                      <a:endParaRPr lang="ru-RU" sz="1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91394" marR="91394" marT="45694" marB="4569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91394" marR="91394" marT="45694" marB="4569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727051">
                <a:tc>
                  <a:txBody>
                    <a:bodyPr/>
                    <a:lstStyle/>
                    <a:p>
                      <a:pPr marL="479425" marR="0" lvl="0" indent="-479425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743700" algn="r"/>
                        </a:tabLst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Диспетчер ЕДДС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91394" marR="91394" marT="45694" marB="4569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91394" marR="91394" marT="45694" marB="4569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743700" algn="r"/>
                        </a:tabLst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(886391) 5-11-88</a:t>
                      </a:r>
                    </a:p>
                  </a:txBody>
                  <a:tcPr marL="91394" marR="91394" marT="45694" marB="4569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91394" marR="91394" marT="45694" marB="4569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91394" marR="91394" marT="45694" marB="4569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663628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Оформление по умолчанию">
  <a:themeElements>
    <a:clrScheme name="Оформление по умолчанию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Оформление по умолчанию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1279525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sz="25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1279525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sz="25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Оформление по умолчанию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Тема 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2181</TotalTime>
  <Words>11193</Words>
  <Application>Microsoft Office PowerPoint</Application>
  <PresentationFormat>A3 (297x420 мм)</PresentationFormat>
  <Paragraphs>5878</Paragraphs>
  <Slides>101</Slides>
  <Notes>12</Notes>
  <HiddenSlides>0</HiddenSlides>
  <MMClips>0</MMClips>
  <ScaleCrop>false</ScaleCrop>
  <HeadingPairs>
    <vt:vector size="8" baseType="variant">
      <vt:variant>
        <vt:lpstr>Использованные шрифты</vt:lpstr>
      </vt:variant>
      <vt:variant>
        <vt:i4>8</vt:i4>
      </vt:variant>
      <vt:variant>
        <vt:lpstr>Тема</vt:lpstr>
      </vt:variant>
      <vt:variant>
        <vt:i4>1</vt:i4>
      </vt:variant>
      <vt:variant>
        <vt:lpstr>Внедренные серверы OLE</vt:lpstr>
      </vt:variant>
      <vt:variant>
        <vt:i4>6</vt:i4>
      </vt:variant>
      <vt:variant>
        <vt:lpstr>Заголовки слайдов</vt:lpstr>
      </vt:variant>
      <vt:variant>
        <vt:i4>101</vt:i4>
      </vt:variant>
    </vt:vector>
  </HeadingPairs>
  <TitlesOfParts>
    <vt:vector size="116" baseType="lpstr">
      <vt:lpstr>Arial Unicode MS</vt:lpstr>
      <vt:lpstr>Arial</vt:lpstr>
      <vt:lpstr>Arial Narrow</vt:lpstr>
      <vt:lpstr>Calibri</vt:lpstr>
      <vt:lpstr>Lucida Sans Unicode</vt:lpstr>
      <vt:lpstr>Tahoma</vt:lpstr>
      <vt:lpstr>Times New Roman</vt:lpstr>
      <vt:lpstr>Wingdings</vt:lpstr>
      <vt:lpstr>Оформление по умолчанию</vt:lpstr>
      <vt:lpstr>Лист</vt:lpstr>
      <vt:lpstr>CorelDRAW</vt:lpstr>
      <vt:lpstr>Clip</vt:lpstr>
      <vt:lpstr>Worksheet</vt:lpstr>
      <vt:lpstr>Visio</vt:lpstr>
      <vt:lpstr>Точечный рисунок</vt:lpstr>
      <vt:lpstr>ПАСПОРТ ТЕРРИТОРИИ  КРАСНОЯРСКОГО СЕЛЬСКОГО ПОСЕЛЕНИЯ ЦИМЛЯНСКОГО РАЙОНА  РОСТОВСКОЙ ОБЛАСТИ</vt:lpstr>
      <vt:lpstr>Презентация PowerPoint</vt:lpstr>
      <vt:lpstr>Общая информация</vt:lpstr>
      <vt:lpstr>Общая информация</vt:lpstr>
      <vt:lpstr>Презентация PowerPoint</vt:lpstr>
      <vt:lpstr>Презентация PowerPoint</vt:lpstr>
      <vt:lpstr>Презентация PowerPoint</vt:lpstr>
      <vt:lpstr>РИСКИ ВОЗНИКНОВЕНИЯ ЧС НА ТРАНСПОРТЕ</vt:lpstr>
      <vt:lpstr>Риски возникновения ЧС на объектах автомобильного транспорта</vt:lpstr>
      <vt:lpstr>Риски возникновения ЧС на объектах автомобильного транспорта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Риски возникновения ЧС на объектах железнодорожного транспорта</vt:lpstr>
      <vt:lpstr>Риски возникновения ЧС на объектах железнодорожного транспорта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Риски возникновения ЧС на объектах морского транспорта </vt:lpstr>
      <vt:lpstr>Риски возникновения ЧС на объектах речного транспорта</vt:lpstr>
      <vt:lpstr>Риски возникновения ЧС на объектах воздушного транспорта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Риски возникновения аварии на системах ЖКХ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Риски возникновения ЧС на электросетях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РИСКИ ВОЗНИКНОВЕНИЯ ЧС НА ПОТЕНЦИАЛЬНО ОПАСНЫХ ОБЪЕКТАХ</vt:lpstr>
      <vt:lpstr>Риски возникновения аварий на ХОО</vt:lpstr>
      <vt:lpstr>Презентация PowerPoint</vt:lpstr>
      <vt:lpstr>Риски обрушения зданий, сооружений, пород </vt:lpstr>
      <vt:lpstr>РИСКИ ВОЗНИКНОВЕНИЯ ПОЖАРОВ</vt:lpstr>
      <vt:lpstr>Риски возникновения техногенных пожаров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Риск возникновения землетрясений</vt:lpstr>
      <vt:lpstr>Риск возникновения геологических опасных явлений</vt:lpstr>
      <vt:lpstr>Риски подтопления (затопления)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Риски вызванные комплексом неблагоприятных метеорологических явлений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ИНФОРМАЦИОННО-СПРАВОЧНЫЕ МАТЕРИАЛЫ</vt:lpstr>
      <vt:lpstr>Информационно-справочные материалы по поисково-спасательным, аварийно-спасательным и нештатным аварийно-спасательным формированиям</vt:lpstr>
      <vt:lpstr>Информационно-справочные материалы по силам и средствам пожарной охраны</vt:lpstr>
      <vt:lpstr>Информационно-справочные материалы  по резервам финансовых и материальных средств </vt:lpstr>
      <vt:lpstr>Информационно-справочные материалы по системе телекоммуникаций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ПАСПОРТ ТЕРРИТОРИИ КРАСНОЯРСКОГО СЕЛЬСКОГО ПОСЕЛЕНИЯ ЦИМЛЯНСКОГО РАЙОНА Информационно-справочные материалы по силам и средствам РСЧС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Manager>Солохов И. В.</Manager>
  <Company>НЦУКС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Паспорт территории города Белгорода Белгородской области</dc:title>
  <dc:creator>Пучков М. В.</dc:creator>
  <cp:lastModifiedBy>Елена</cp:lastModifiedBy>
  <cp:revision>193</cp:revision>
  <dcterms:created xsi:type="dcterms:W3CDTF">2009-06-17T06:08:07Z</dcterms:created>
  <dcterms:modified xsi:type="dcterms:W3CDTF">2020-08-11T11:18:28Z</dcterms:modified>
</cp:coreProperties>
</file>