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004" y="-108"/>
      </p:cViewPr>
      <p:guideLst>
        <p:guide orient="horz" pos="3367"/>
        <p:guide pos="238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6D1DC-C415-4FF1-A87C-0D4624960E02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A81FA-1879-4A17-809D-FE450015C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A81FA-1879-4A17-809D-FE450015CA5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D9E88BE-0DC2-4867-8F67-C4E36B79C052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142616-8256-4CC7-B4EB-C5AC915AE442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AA4DE6A-E68D-44C4-92A1-6DFE373395E4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0776404-22C3-4AFC-A886-F31AB0A76EEE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DF5CFBE-25BA-400E-9613-DE9ABC8821D7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738FBCE-A8D4-4E0B-ACF0-D29C49ABB52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5F6D090-0ECE-411D-89D5-B358BC8D1AF3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8B7A811-E695-4D4E-9208-F8291C86088B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6775606-AA2D-4C24-A300-8A4932BDD495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596718E-CFB8-42AA-BA37-FAB75EB043C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BCA0B93-4293-428F-9146-65083425F14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0928519-3B49-48A6-A2D4-8C548A0DA569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78A"/>
            </a:gs>
            <a:gs pos="100000">
              <a:srgbClr val="C7AC4C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2C1D616-5999-406B-A368-7736C3F347F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3"/>
          <p:cNvSpPr/>
          <p:nvPr/>
        </p:nvSpPr>
        <p:spPr>
          <a:xfrm>
            <a:off x="179640" y="620640"/>
            <a:ext cx="863964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DejaVu Sans"/>
                <a:cs typeface="Times New Roman" pitchFamily="18" charset="0"/>
              </a:rPr>
              <a:t>ФЗ от 04.08.2023 № 434-ФЗ </a:t>
            </a:r>
            <a:endParaRPr lang="ru-RU" sz="2400" b="1" strike="noStrik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DejaVu Sans"/>
                <a:cs typeface="Times New Roman" pitchFamily="18" charset="0"/>
              </a:rPr>
              <a:t>«О внесении изменения в статью 162 ЖК РФ»</a:t>
            </a:r>
            <a:endParaRPr lang="ru-RU" sz="2400" b="1" strike="noStrik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"/>
          <p:cNvSpPr/>
          <p:nvPr/>
        </p:nvSpPr>
        <p:spPr>
          <a:xfrm>
            <a:off x="2195640" y="3040560"/>
            <a:ext cx="45705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Начало действия документа – 15.08.2023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3" name="Прямоугольник 5"/>
          <p:cNvSpPr/>
          <p:nvPr/>
        </p:nvSpPr>
        <p:spPr>
          <a:xfrm>
            <a:off x="2338560" y="5229360"/>
            <a:ext cx="6804000" cy="161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Кузнецова Светлана Сергеевна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2060"/>
                </a:solidFill>
                <a:latin typeface="Arial"/>
                <a:ea typeface="DejaVu Sans"/>
              </a:rPr>
              <a:t>специалист-эксперт отдела развития жилищного хозяйства управления развития инфраструктуры министерства жилищно-коммунального хозяйства Ростовской области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4" name="Стрелка вниз 1"/>
          <p:cNvSpPr/>
          <p:nvPr/>
        </p:nvSpPr>
        <p:spPr>
          <a:xfrm>
            <a:off x="3780000" y="1442520"/>
            <a:ext cx="1438560" cy="15861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рямоугольник 86"/>
          <p:cNvSpPr/>
          <p:nvPr/>
        </p:nvSpPr>
        <p:spPr>
          <a:xfrm>
            <a:off x="394200" y="1017360"/>
            <a:ext cx="8244720" cy="67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F2E2B"/>
                </a:solidFill>
                <a:latin typeface="Times New Roman"/>
                <a:ea typeface="DejaVu Sans"/>
              </a:rPr>
              <a:t>ФЗ от 24.06.2023 № 276-ФЗ 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F2E2B"/>
                </a:solidFill>
                <a:latin typeface="Times New Roman"/>
                <a:ea typeface="DejaVu Sans"/>
              </a:rPr>
              <a:t>«О внесении изменений в ЖК РФ»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8" name="Прямоугольник 8"/>
          <p:cNvSpPr/>
          <p:nvPr/>
        </p:nvSpPr>
        <p:spPr>
          <a:xfrm>
            <a:off x="2195640" y="3040560"/>
            <a:ext cx="45705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Начало действия документа – 24.06.2023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9" name="Стрелка вниз 9"/>
          <p:cNvSpPr/>
          <p:nvPr/>
        </p:nvSpPr>
        <p:spPr>
          <a:xfrm>
            <a:off x="3780000" y="1727640"/>
            <a:ext cx="1438560" cy="1337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/>
          <p:cNvSpPr/>
          <p:nvPr/>
        </p:nvSpPr>
        <p:spPr>
          <a:xfrm>
            <a:off x="-144000" y="4037400"/>
            <a:ext cx="9323640" cy="14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168253"/>
                </a:solidFill>
                <a:latin typeface="Times New Roman"/>
              </a:rPr>
              <a:t>К компетенции ОСС</a:t>
            </a: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u="sng" strike="noStrike" spc="-1" dirty="0">
                <a:solidFill>
                  <a:srgbClr val="C9211E"/>
                </a:solidFill>
                <a:uFillTx/>
                <a:latin typeface="Times New Roman"/>
              </a:rPr>
              <a:t>отнесен вопрос принятия решения по обеспечению жилищных прав граждан, </a:t>
            </a: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u="sng" strike="noStrike" spc="-1" dirty="0">
                <a:solidFill>
                  <a:srgbClr val="C9211E"/>
                </a:solidFill>
                <a:uFillTx/>
                <a:latin typeface="Times New Roman"/>
              </a:rPr>
              <a:t>если необходимость принятия такого решения предусмотрена законом</a:t>
            </a: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0" y="582120"/>
            <a:ext cx="9002880" cy="121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650953"/>
                </a:solidFill>
                <a:latin typeface="Times New Roman"/>
              </a:rPr>
              <a:t>Внесены поправки, конкретизирующие лиц, которые вправе обратиться 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650953"/>
                </a:solidFill>
                <a:latin typeface="Times New Roman"/>
              </a:rPr>
              <a:t>в суд с требованием о понуждении собственника ЖП к заключению договора, предусматривающего переход права собственности на жилье, 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650953"/>
                </a:solidFill>
                <a:latin typeface="Times New Roman"/>
              </a:rPr>
              <a:t>о его освобождении и передаче в собственность истцу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420000" y="16560"/>
            <a:ext cx="1682640" cy="37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Статья 32.1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0" y="2284560"/>
            <a:ext cx="9205560" cy="56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C9211E"/>
                </a:solidFill>
                <a:uFillTx/>
                <a:latin typeface="Times New Roman"/>
              </a:rPr>
              <a:t>лица, обеспечивающие реализацию решения о комплексном развитии территории жилой застройки, указанные в ГрК РФ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3" name="Стрелка вниз 92"/>
          <p:cNvSpPr/>
          <p:nvPr/>
        </p:nvSpPr>
        <p:spPr>
          <a:xfrm>
            <a:off x="3780000" y="4357694"/>
            <a:ext cx="1259640" cy="32194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Times New Roman"/>
              <a:ea typeface="DejaVu Sans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717000" y="3228480"/>
            <a:ext cx="1682640" cy="37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Статья 44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6" name="Стрелка вниз 95"/>
          <p:cNvSpPr/>
          <p:nvPr/>
        </p:nvSpPr>
        <p:spPr>
          <a:xfrm>
            <a:off x="3780000" y="1928802"/>
            <a:ext cx="1259640" cy="35539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Times New Roman"/>
              <a:ea typeface="DejaVu Sans"/>
            </a:endParaRPr>
          </a:p>
        </p:txBody>
      </p:sp>
      <p:pic>
        <p:nvPicPr>
          <p:cNvPr id="6146" name="Picture 2" descr="https://y.yarn.co/b13bb70c-1218-4765-a9dc-655f94a00dce_screensh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357826"/>
            <a:ext cx="2571768" cy="1428760"/>
          </a:xfrm>
          <a:prstGeom prst="rect">
            <a:avLst/>
          </a:prstGeom>
          <a:noFill/>
        </p:spPr>
      </p:pic>
      <p:pic>
        <p:nvPicPr>
          <p:cNvPr id="6148" name="Picture 4" descr="https://ilinsk.ru/upload/iblock/555/v8snrgz3dpvhk803rt6wkpupyujr71h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3000372"/>
            <a:ext cx="1873291" cy="1500199"/>
          </a:xfrm>
          <a:prstGeom prst="rect">
            <a:avLst/>
          </a:prstGeom>
          <a:noFill/>
        </p:spPr>
      </p:pic>
      <p:pic>
        <p:nvPicPr>
          <p:cNvPr id="6150" name="Picture 6" descr="https://e7.pngegg.com/pngimages/861/109/png-clipart-people-meeting-illustration-parliamentary-procedure-board-of-directors-meeting-organization-chairman-meetings-social-group-conversa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061355"/>
            <a:ext cx="1857360" cy="15106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Прямоугольник 96"/>
          <p:cNvSpPr/>
          <p:nvPr/>
        </p:nvSpPr>
        <p:spPr>
          <a:xfrm>
            <a:off x="0" y="16560"/>
            <a:ext cx="9143640" cy="37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Статьи 161, 162, 164, 165, 167, 168, 172, 198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-18720" y="546120"/>
            <a:ext cx="9162360" cy="149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3465A4"/>
                </a:solidFill>
                <a:latin typeface="Times New Roman"/>
              </a:rPr>
              <a:t>Полномочия по установлению порядка, формы, состава, сроков 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3465A4"/>
                </a:solidFill>
                <a:latin typeface="Times New Roman"/>
              </a:rPr>
              <a:t>и периодичности размещения информации в ГИС ЖКХ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C9211E"/>
                </a:solidFill>
                <a:uFillTx/>
                <a:latin typeface="Times New Roman"/>
              </a:rPr>
              <a:t>будет осуществлять МС РФ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9" name="Стрелка вниз 98"/>
          <p:cNvSpPr/>
          <p:nvPr/>
        </p:nvSpPr>
        <p:spPr>
          <a:xfrm>
            <a:off x="3960000" y="1260000"/>
            <a:ext cx="899640" cy="35964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  <a:ea typeface="DejaVu Sans"/>
            </a:endParaRPr>
          </a:p>
        </p:txBody>
      </p:sp>
      <p:pic>
        <p:nvPicPr>
          <p:cNvPr id="5122" name="Picture 2" descr="https://geps.ru/upload/iblock/21f/21f3ea0d49b3123dfae6717d38e263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92869"/>
            <a:ext cx="7572396" cy="44222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0" y="1215720"/>
            <a:ext cx="9144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trike="noStrike" spc="50" dirty="0">
                <a:ln w="11430"/>
                <a:solidFill>
                  <a:srgbClr val="C00000"/>
                </a:solidFill>
                <a:latin typeface="Times New Roman"/>
              </a:rPr>
              <a:t>ФЗ от 24.07.2023 № 273-ФЗ </a:t>
            </a:r>
          </a:p>
          <a:p>
            <a:pPr algn="ctr"/>
            <a:r>
              <a:rPr lang="ru-RU" sz="2400" b="1" strike="noStrike" spc="50" dirty="0">
                <a:ln w="11430"/>
                <a:solidFill>
                  <a:srgbClr val="C00000"/>
                </a:solidFill>
                <a:latin typeface="Times New Roman"/>
              </a:rPr>
              <a:t>«О внесении изменений в статьи 199 и 200 ЖК РФ»</a:t>
            </a:r>
          </a:p>
        </p:txBody>
      </p:sp>
      <p:sp>
        <p:nvSpPr>
          <p:cNvPr id="101" name="Стрелка вниз 10"/>
          <p:cNvSpPr/>
          <p:nvPr/>
        </p:nvSpPr>
        <p:spPr>
          <a:xfrm>
            <a:off x="3780000" y="1980000"/>
            <a:ext cx="1438560" cy="17413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266560" y="3721320"/>
            <a:ext cx="4429440" cy="526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Вступил в силу с 24.06. 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 9"/>
          <p:cNvSpPr/>
          <p:nvPr/>
        </p:nvSpPr>
        <p:spPr>
          <a:xfrm>
            <a:off x="900000" y="0"/>
            <a:ext cx="72327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Статьи 199 и 200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7280" y="540000"/>
            <a:ext cx="9126720" cy="1217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2000" b="1" strike="noStrike" spc="-1" dirty="0">
                <a:solidFill>
                  <a:srgbClr val="0070C0"/>
                </a:solidFill>
                <a:latin typeface="Times New Roman"/>
              </a:rPr>
              <a:t>Действие лицензии прекращается в связи с </a:t>
            </a:r>
          </a:p>
          <a:p>
            <a:pPr algn="ctr"/>
            <a:endParaRPr lang="ru-RU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u="sng" strike="noStrike" spc="-1" dirty="0">
                <a:solidFill>
                  <a:srgbClr val="C00000"/>
                </a:solidFill>
                <a:latin typeface="Times New Roman"/>
              </a:rPr>
              <a:t>истечением срока действия лицензии, если такой срок не продлен </a:t>
            </a:r>
          </a:p>
        </p:txBody>
      </p:sp>
      <p:sp>
        <p:nvSpPr>
          <p:cNvPr id="105" name="Стрелка вниз 104"/>
          <p:cNvSpPr/>
          <p:nvPr/>
        </p:nvSpPr>
        <p:spPr>
          <a:xfrm>
            <a:off x="3960000" y="900000"/>
            <a:ext cx="900000" cy="540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0" y="2100240"/>
            <a:ext cx="9126720" cy="1499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2000" b="1" u="sng" strike="noStrike" spc="-1" dirty="0">
                <a:solidFill>
                  <a:srgbClr val="C00000"/>
                </a:solidFill>
                <a:latin typeface="Times New Roman"/>
              </a:rPr>
              <a:t>При истечении срока действия лицензии, если такой срок не продлен</a:t>
            </a:r>
          </a:p>
          <a:p>
            <a:pPr algn="ctr"/>
            <a:r>
              <a:rPr lang="ru-RU" sz="2000" b="1" u="sng" strike="noStrike" spc="-1" dirty="0">
                <a:solidFill>
                  <a:srgbClr val="C00000"/>
                </a:solidFill>
                <a:latin typeface="Times New Roman"/>
              </a:rPr>
              <a:t>лицензиат обязан</a:t>
            </a:r>
          </a:p>
          <a:p>
            <a:pPr algn="ctr"/>
            <a:endParaRPr lang="ru-RU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000" b="1" strike="noStrike" spc="-1" dirty="0">
                <a:solidFill>
                  <a:srgbClr val="002060"/>
                </a:solidFill>
                <a:latin typeface="Times New Roman"/>
              </a:rPr>
              <a:t>передать документы, ключи и т. д. новому S управления</a:t>
            </a: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000" b="1" strike="noStrike" spc="-1" dirty="0">
                <a:solidFill>
                  <a:srgbClr val="7030A0"/>
                </a:solidFill>
                <a:latin typeface="Times New Roman"/>
                <a:ea typeface="Microsoft YaHei"/>
              </a:rPr>
              <a:t>управлять МКД до тех пор, пока не будет выбран </a:t>
            </a:r>
            <a:r>
              <a:rPr lang="ru-RU" sz="2000" b="1" strike="noStrike" spc="-1" dirty="0">
                <a:solidFill>
                  <a:srgbClr val="7030A0"/>
                </a:solidFill>
                <a:latin typeface="Times New Roman"/>
              </a:rPr>
              <a:t>новый S управления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-60480" y="4257360"/>
            <a:ext cx="9204480" cy="654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2000" b="1" u="sng" strike="noStrike" spc="-1" dirty="0">
                <a:solidFill>
                  <a:srgbClr val="C00000"/>
                </a:solidFill>
                <a:latin typeface="Times New Roman"/>
              </a:rPr>
              <a:t>Действие поправок распространяется на правоотношения, </a:t>
            </a:r>
            <a:endParaRPr lang="ru-RU" sz="2000" b="0" u="sng" strike="noStrike" spc="-1" dirty="0">
              <a:solidFill>
                <a:srgbClr val="C00000"/>
              </a:solidFill>
              <a:latin typeface="XO Oriel"/>
            </a:endParaRPr>
          </a:p>
          <a:p>
            <a:pPr algn="ctr"/>
            <a:r>
              <a:rPr lang="ru-RU" sz="2000" b="1" u="sng" strike="noStrike" spc="-1" dirty="0">
                <a:solidFill>
                  <a:srgbClr val="C00000"/>
                </a:solidFill>
                <a:latin typeface="Times New Roman"/>
              </a:rPr>
              <a:t>возникшие с 01.06.2023</a:t>
            </a:r>
            <a:endParaRPr lang="ru-RU" sz="2000" b="0" u="sng" strike="noStrike" spc="-1" dirty="0">
              <a:solidFill>
                <a:srgbClr val="C00000"/>
              </a:solidFill>
              <a:latin typeface="XO Oriel"/>
            </a:endParaRPr>
          </a:p>
        </p:txBody>
      </p:sp>
      <p:sp>
        <p:nvSpPr>
          <p:cNvPr id="3074" name="AutoShape 2" descr="https://radmir-group.ru/upload/iblock/6ff/6ff53e0d58c3dbc2e482393349f3dbd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radmir-group.ru/upload/iblock/6ff/6ff53e0d58c3dbc2e482393349f3dbd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radmir-group.ru/upload/iblock/6ff/6ff53e0d58c3dbc2e482393349f3dbd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radmir-group.ru/upload/iblock/6ff/6ff53e0d58c3dbc2e482393349f3dbd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/>
          <a:srcRect l="20508" t="15000" r="36718" b="13750"/>
          <a:stretch>
            <a:fillRect/>
          </a:stretch>
        </p:blipFill>
        <p:spPr bwMode="auto">
          <a:xfrm>
            <a:off x="0" y="4857760"/>
            <a:ext cx="214310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3" name="AutoShape 11" descr="https://ksmvd.ru/upload/iblock/428/soe4egerzcfk60icffvkeqdk0lf4mtf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5" name="AutoShape 13" descr="https://ksmvd.ru/upload/iblock/428/soe4egerzcfk60icffvkeqdk0lf4mtf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7" name="AutoShape 15" descr="https://ksmvd.ru/upload/iblock/428/soe4egerzcfk60icffvkeqdk0lf4mtf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9" name="AutoShape 17" descr="https://oblast45.ru/uploads/publications/images/3216/big/f7c6c1ab3e57080511d5fa1e59456b85391d70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1" name="AutoShape 19" descr="https://oblast45.ru/uploads/publications/images/3216/big/f7c6c1ab3e57080511d5fa1e59456b85391d70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3" name="AutoShape 21" descr="https://oblast45.ru/uploads/publications/images/3216/big/f7c6c1ab3e57080511d5fa1e59456b85391d70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5" name="AutoShape 23" descr="https://oblast45.ru/uploads/publications/images/3216/big/f7c6c1ab3e57080511d5fa1e59456b85391d70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 descr="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46" y="4997654"/>
            <a:ext cx="2976554" cy="1860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0" y="3504960"/>
            <a:ext cx="9142920" cy="93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u="sng" strike="noStrike" spc="-1" dirty="0" smtClean="0">
                <a:solidFill>
                  <a:srgbClr val="C00000"/>
                </a:solidFill>
                <a:uFill>
                  <a:solidFill>
                    <a:srgbClr val="00A933"/>
                  </a:solidFill>
                </a:uFill>
                <a:latin typeface="Times New Roman"/>
                <a:ea typeface="DejaVu Sans"/>
              </a:rPr>
              <a:t>Собственники </a:t>
            </a:r>
            <a:r>
              <a:rPr lang="ru-RU" sz="2000" b="1" u="sng" strike="noStrike" spc="-1" dirty="0">
                <a:solidFill>
                  <a:srgbClr val="C00000"/>
                </a:solidFill>
                <a:uFill>
                  <a:solidFill>
                    <a:srgbClr val="00A933"/>
                  </a:solidFill>
                </a:uFill>
                <a:latin typeface="Times New Roman"/>
                <a:ea typeface="DejaVu Sans"/>
              </a:rPr>
              <a:t>помещений на основании решения ОСС в одностороннем порядке вправе отказаться от исполнения договора управления и принять решение о выборе иной УО/ решение об изменении способа управления</a:t>
            </a: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6" name="Прямоугольник 1"/>
          <p:cNvSpPr/>
          <p:nvPr/>
        </p:nvSpPr>
        <p:spPr>
          <a:xfrm>
            <a:off x="107640" y="188640"/>
            <a:ext cx="89276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ЖК РФ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7" name="Прямоугольник 2"/>
          <p:cNvSpPr/>
          <p:nvPr/>
        </p:nvSpPr>
        <p:spPr>
          <a:xfrm>
            <a:off x="1010160" y="872640"/>
            <a:ext cx="72327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Статья 162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8" name="Прямоугольник 5"/>
          <p:cNvSpPr/>
          <p:nvPr/>
        </p:nvSpPr>
        <p:spPr>
          <a:xfrm>
            <a:off x="-36000" y="1292040"/>
            <a:ext cx="917892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Собственники помещений в МКД на основании решения ОСС в одностороннем порядке вправе отказаться от исполнения договора управления не ранее чем через год с даты заключения такого договора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9" name="Стрелка вниз 5"/>
          <p:cNvSpPr/>
          <p:nvPr/>
        </p:nvSpPr>
        <p:spPr>
          <a:xfrm>
            <a:off x="4104360" y="552600"/>
            <a:ext cx="934560" cy="3189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-36000" y="2244960"/>
            <a:ext cx="9172800" cy="115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C00000"/>
                </a:solidFill>
                <a:uFill>
                  <a:solidFill>
                    <a:srgbClr val="650953"/>
                  </a:solidFill>
                </a:uFill>
                <a:latin typeface="Times New Roman"/>
                <a:ea typeface="DejaVu Sans"/>
              </a:rPr>
              <a:t>Исключения - случаи невыполнения УО условий договора управления/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C00000"/>
                </a:solidFill>
                <a:uFill>
                  <a:solidFill>
                    <a:srgbClr val="650953"/>
                  </a:solidFill>
                </a:uFill>
                <a:latin typeface="Times New Roman"/>
                <a:ea typeface="DejaVu Sans"/>
              </a:rPr>
              <a:t>изменения способа управления 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51" name="Рисунок 50"/>
          <p:cNvPicPr/>
          <p:nvPr/>
        </p:nvPicPr>
        <p:blipFill>
          <a:blip r:embed="rId2" cstate="print"/>
          <a:stretch/>
        </p:blipFill>
        <p:spPr>
          <a:xfrm>
            <a:off x="1980000" y="4608000"/>
            <a:ext cx="2338920" cy="2047320"/>
          </a:xfrm>
          <a:prstGeom prst="rect">
            <a:avLst/>
          </a:prstGeom>
          <a:ln w="0">
            <a:noFill/>
          </a:ln>
        </p:spPr>
      </p:pic>
      <p:pic>
        <p:nvPicPr>
          <p:cNvPr id="52" name="Рисунок 51"/>
          <p:cNvPicPr/>
          <p:nvPr/>
        </p:nvPicPr>
        <p:blipFill>
          <a:blip r:embed="rId3"/>
          <a:stretch/>
        </p:blipFill>
        <p:spPr>
          <a:xfrm>
            <a:off x="5040000" y="4680000"/>
            <a:ext cx="3238920" cy="1978920"/>
          </a:xfrm>
          <a:prstGeom prst="rect">
            <a:avLst/>
          </a:prstGeom>
          <a:ln w="0">
            <a:noFill/>
          </a:ln>
        </p:spPr>
      </p:pic>
      <p:sp>
        <p:nvSpPr>
          <p:cNvPr id="53" name="Стрелка вниз 7"/>
          <p:cNvSpPr/>
          <p:nvPr/>
        </p:nvSpPr>
        <p:spPr>
          <a:xfrm>
            <a:off x="4248000" y="2296440"/>
            <a:ext cx="934560" cy="4024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2" name="Стрелка вниз 7"/>
          <p:cNvSpPr/>
          <p:nvPr/>
        </p:nvSpPr>
        <p:spPr>
          <a:xfrm>
            <a:off x="4357686" y="3429000"/>
            <a:ext cx="671666" cy="2081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394200" y="1017360"/>
            <a:ext cx="8244720" cy="67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F2E2B"/>
                </a:solidFill>
                <a:latin typeface="Times New Roman"/>
                <a:ea typeface="DejaVu Sans"/>
              </a:rPr>
              <a:t>ФЗ от 04.08.2023 № 441-ФЗ 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F2E2B"/>
                </a:solidFill>
                <a:latin typeface="Times New Roman"/>
                <a:ea typeface="DejaVu Sans"/>
              </a:rPr>
              <a:t>«О внесении изменений в ЖК РФ»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6" name="Прямоугольник 6"/>
          <p:cNvSpPr/>
          <p:nvPr/>
        </p:nvSpPr>
        <p:spPr>
          <a:xfrm>
            <a:off x="2195640" y="3040560"/>
            <a:ext cx="45705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Начало действия документа – 15.08.2023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7" name="Стрелка вниз 2"/>
          <p:cNvSpPr/>
          <p:nvPr/>
        </p:nvSpPr>
        <p:spPr>
          <a:xfrm>
            <a:off x="3780000" y="1727640"/>
            <a:ext cx="1438560" cy="1337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72000" y="1450080"/>
            <a:ext cx="9064800" cy="318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5B277D"/>
                </a:solidFill>
                <a:latin typeface="Times New Roman"/>
                <a:ea typeface="DejaVu Sans"/>
              </a:rPr>
              <a:t>Компетенция ОСС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5B277D"/>
                </a:solidFill>
                <a:latin typeface="Times New Roman"/>
                <a:ea typeface="DejaVu Sans"/>
              </a:rPr>
              <a:t>Принятие решений об определении лица </a:t>
            </a:r>
            <a:r>
              <a:rPr lang="ru-RU" sz="2000" b="1" u="sng" strike="noStrike" spc="-1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из числа собственников помещений/инициаторов ОСС, </a:t>
            </a:r>
            <a:r>
              <a:rPr lang="ru-RU" sz="2000" b="1" strike="noStrike" spc="-1">
                <a:solidFill>
                  <a:srgbClr val="5B277D"/>
                </a:solidFill>
                <a:latin typeface="Times New Roman"/>
                <a:ea typeface="DejaVu Sans"/>
              </a:rPr>
              <a:t>в качестве администратора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Принятие решения о порядке приема оформленных в письменной форме решений собственников помещений по вопросам, поставленным на голосование в случае проведения ОСС в форме заочного голосования опросным путем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9" name="Прямоугольник 7"/>
          <p:cNvSpPr/>
          <p:nvPr/>
        </p:nvSpPr>
        <p:spPr>
          <a:xfrm>
            <a:off x="107640" y="8640"/>
            <a:ext cx="89276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ЖК РФ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0" name="Стрелка вниз 3"/>
          <p:cNvSpPr/>
          <p:nvPr/>
        </p:nvSpPr>
        <p:spPr>
          <a:xfrm>
            <a:off x="4104360" y="372600"/>
            <a:ext cx="934560" cy="421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20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691440" y="794880"/>
            <a:ext cx="1851480" cy="65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Статья 44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2" name="Стрелка вниз 4"/>
          <p:cNvSpPr/>
          <p:nvPr/>
        </p:nvSpPr>
        <p:spPr>
          <a:xfrm>
            <a:off x="4140000" y="1800000"/>
            <a:ext cx="934560" cy="421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20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63" name="Крест 62"/>
          <p:cNvSpPr/>
          <p:nvPr/>
        </p:nvSpPr>
        <p:spPr>
          <a:xfrm>
            <a:off x="4356000" y="3060000"/>
            <a:ext cx="538920" cy="53892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  <a:ea typeface="DejaVu Sans"/>
            </a:endParaRPr>
          </a:p>
        </p:txBody>
      </p:sp>
      <p:pic>
        <p:nvPicPr>
          <p:cNvPr id="2050" name="Picture 2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1142976" cy="1221887"/>
          </a:xfrm>
          <a:prstGeom prst="rect">
            <a:avLst/>
          </a:prstGeom>
          <a:noFill/>
        </p:spPr>
      </p:pic>
      <p:pic>
        <p:nvPicPr>
          <p:cNvPr id="2052" name="Picture 4" descr="https://i.poweredtemplates.com/i/cl/00/562/ppt_animation_33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76" y="5000667"/>
            <a:ext cx="1857356" cy="1857357"/>
          </a:xfrm>
          <a:prstGeom prst="rect">
            <a:avLst/>
          </a:prstGeom>
          <a:noFill/>
        </p:spPr>
      </p:pic>
      <p:sp>
        <p:nvSpPr>
          <p:cNvPr id="2056" name="AutoShape 8" descr="https://geo-logaritmica.com/images/B_MEETI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591" y="5040173"/>
            <a:ext cx="1474013" cy="1817827"/>
          </a:xfrm>
          <a:prstGeom prst="rect">
            <a:avLst/>
          </a:prstGeom>
          <a:noFill/>
        </p:spPr>
      </p:pic>
      <p:pic>
        <p:nvPicPr>
          <p:cNvPr id="2058" name="Picture 10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34750" y="1"/>
            <a:ext cx="1609250" cy="1643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3"/>
          <p:cNvSpPr/>
          <p:nvPr/>
        </p:nvSpPr>
        <p:spPr>
          <a:xfrm>
            <a:off x="3420000" y="16560"/>
            <a:ext cx="1682640" cy="37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Статья 45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0" y="1225440"/>
            <a:ext cx="9288720" cy="111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5B277D"/>
                </a:solidFill>
                <a:latin typeface="Times New Roman"/>
                <a:ea typeface="DejaVu Sans"/>
              </a:rPr>
              <a:t>дата, место и время проведения ОСС/ в случае проведения в форме заочного голосования </a:t>
            </a:r>
            <a:r>
              <a:rPr lang="ru-RU" sz="2000" b="1" u="sng" strike="noStrike" spc="-1" dirty="0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опросным путем/ </a:t>
            </a:r>
            <a:r>
              <a:rPr lang="ru-RU" sz="2000" b="1" u="sng" strike="noStrike" spc="-1" dirty="0" err="1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очно-заочного</a:t>
            </a:r>
            <a:r>
              <a:rPr lang="ru-RU" sz="2000" b="1" u="sng" strike="noStrike" spc="-1" dirty="0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 голосования время начала</a:t>
            </a:r>
            <a:r>
              <a:rPr lang="ru-RU" sz="2000" b="1" strike="noStrike" spc="-1" dirty="0">
                <a:solidFill>
                  <a:srgbClr val="5B277D"/>
                </a:solidFill>
                <a:latin typeface="Times New Roman"/>
                <a:ea typeface="DejaVu Sans"/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5B277D"/>
                </a:solidFill>
                <a:latin typeface="Times New Roman"/>
                <a:ea typeface="DejaVu Sans"/>
              </a:rPr>
              <a:t>и окончания голосования</a:t>
            </a: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28920" y="477360"/>
            <a:ext cx="8190000" cy="42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58466"/>
                </a:solidFill>
                <a:latin typeface="Times New Roman"/>
                <a:ea typeface="DejaVu Sans"/>
              </a:rPr>
              <a:t> В сообщении о проведении ОСС должны быть указаны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7" name="Стрелка вниз 8"/>
          <p:cNvSpPr/>
          <p:nvPr/>
        </p:nvSpPr>
        <p:spPr>
          <a:xfrm>
            <a:off x="3924360" y="803160"/>
            <a:ext cx="934560" cy="421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20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0242" name="AutoShape 2" descr="https://u.9111s.ru/uploads/202104/21/8ce05efa894d14d06ba64337e8df11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u.9111s.ru/uploads/202104/21/8ce05efa894d14d06ba64337e8df11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u.9111s.ru/uploads/202104/21/8ce05efa894d14d06ba64337e8df11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s://gbou-mk.ru/wp-content/uploads/2022/09/1171645_3_161912081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geo-logaritmica.com/images/B_MEETI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285992"/>
            <a:ext cx="7643834" cy="3937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3420000" y="16560"/>
            <a:ext cx="1682640" cy="37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Статья 47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0" y="454320"/>
            <a:ext cx="9143280" cy="530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Если при проведении ОСС путем совместного присутствия, ОСС не имело кворума, в дальнейшем решения  с такой же повесткой могут быть приняты путем проведения заочного голосования 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путем передачи </a:t>
            </a:r>
            <a:r>
              <a:rPr lang="ru-RU" sz="2000" b="1" u="sng" strike="noStrike" spc="-1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инициатору в порядке, установленном решением ОСС, оформленных в письменной форме решений собственников по вопросам, поставленным на голосование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68253"/>
                </a:solidFill>
                <a:latin typeface="Times New Roman"/>
                <a:ea typeface="DejaVu Sans"/>
              </a:rPr>
              <a:t>ОСС может быть проведено посредством очно-заочного голосования, предусматривающего возможность очного обсуждения вопросов повестки дня и принятия решений по вопросам, поставленным на голосование, 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68253"/>
                </a:solidFill>
                <a:latin typeface="Times New Roman"/>
                <a:ea typeface="DejaVu Sans"/>
              </a:rPr>
              <a:t>а также возможность передачи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000" b="1" u="sng" strike="noStrike" spc="-1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инициатору оформленных в письменной форме решений собственников с учетом продолжительности голосования, указанной в сообщении о проведении ОСС, и в порядке, установленном решением ОСС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0" name="Стрелка вниз 69"/>
          <p:cNvSpPr/>
          <p:nvPr/>
        </p:nvSpPr>
        <p:spPr>
          <a:xfrm>
            <a:off x="3960000" y="1332000"/>
            <a:ext cx="899280" cy="35928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  <a:ea typeface="DejaVu Sans"/>
            </a:endParaRPr>
          </a:p>
        </p:txBody>
      </p:sp>
      <p:sp>
        <p:nvSpPr>
          <p:cNvPr id="71" name="Стрелка вниз 70"/>
          <p:cNvSpPr/>
          <p:nvPr/>
        </p:nvSpPr>
        <p:spPr>
          <a:xfrm>
            <a:off x="3960000" y="4175604"/>
            <a:ext cx="899280" cy="53928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  <a:ea typeface="DejaVu Sans"/>
            </a:endParaRPr>
          </a:p>
        </p:txBody>
      </p:sp>
      <p:pic>
        <p:nvPicPr>
          <p:cNvPr id="11265" name="Picture 1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1753" y="5811043"/>
            <a:ext cx="1052247" cy="1046957"/>
          </a:xfrm>
          <a:prstGeom prst="rect">
            <a:avLst/>
          </a:prstGeom>
          <a:noFill/>
        </p:spPr>
      </p:pic>
      <p:pic>
        <p:nvPicPr>
          <p:cNvPr id="11266" name="Picture 2" descr="C:\Program Files\Microsoft Office\MEDIA\CAGCAT10\j020546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59159"/>
            <a:ext cx="1104394" cy="10988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3420000" y="16560"/>
            <a:ext cx="1682640" cy="37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Статья 47.1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0" y="468000"/>
            <a:ext cx="9143280" cy="295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800080"/>
                </a:solidFill>
                <a:latin typeface="Times New Roman"/>
                <a:ea typeface="DejaVu Sans"/>
              </a:rPr>
              <a:t>В случае использования ГИС ЖКХ при проведении ОСС в форме заочного голосования в сообщении о проведении ОСС должны быть дополнительно указаны:</a:t>
            </a: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u="sng" strike="noStrike" spc="-1" dirty="0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адрес электронной почты, должность и реквизиты документа о назначении  на должность администратора</a:t>
            </a: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r>
              <a:rPr lang="ru-RU" sz="2000" b="1" u="sng" strike="noStrike" spc="-1" dirty="0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продолжительность голосования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4" name="Стрелка вниз 73"/>
          <p:cNvSpPr/>
          <p:nvPr/>
        </p:nvSpPr>
        <p:spPr>
          <a:xfrm>
            <a:off x="3924000" y="1355208"/>
            <a:ext cx="1079280" cy="35928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  <a:ea typeface="DejaVu Sans"/>
            </a:endParaRPr>
          </a:p>
        </p:txBody>
      </p:sp>
      <p:sp>
        <p:nvSpPr>
          <p:cNvPr id="75" name="Крест 74"/>
          <p:cNvSpPr/>
          <p:nvPr/>
        </p:nvSpPr>
        <p:spPr>
          <a:xfrm>
            <a:off x="4143372" y="2428868"/>
            <a:ext cx="539280" cy="53928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  <a:ea typeface="DejaVu Sans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0" y="3420000"/>
            <a:ext cx="9143280" cy="310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Голосование по вопросам повестки дня ОСС с использованием ГИС ЖКХ 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осуществляется посредством получения консультационной и организационно-технической поддержки в МФЦ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C00000"/>
                </a:solidFill>
                <a:uFillTx/>
                <a:latin typeface="Times New Roman"/>
                <a:ea typeface="Microsoft YaHei"/>
              </a:rPr>
              <a:t>Доступ для голосования осуществляется в МФЦ в случае принятия  решения субъектом РФ в порядке, установленном субъектом РФ, за счет средств бюджета субъекта и при наличии соглашения о взаимодействии между МС РФ и МФЦ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C00000"/>
                </a:solidFill>
                <a:uFillTx/>
                <a:latin typeface="Times New Roman"/>
                <a:ea typeface="Microsoft YaHei"/>
              </a:rPr>
              <a:t>Указанный доступ предоставляется посредством оборудования в МФЦ рабочих мест, предназначенных для обеспечения доступа в Интернет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7" name="Стрелка вниз 76"/>
          <p:cNvSpPr/>
          <p:nvPr/>
        </p:nvSpPr>
        <p:spPr>
          <a:xfrm>
            <a:off x="3960000" y="4320000"/>
            <a:ext cx="1079280" cy="32344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  <a:ea typeface="DejaVu Sans"/>
            </a:endParaRPr>
          </a:p>
        </p:txBody>
      </p:sp>
      <p:sp>
        <p:nvSpPr>
          <p:cNvPr id="78" name="Стрелка вниз 77"/>
          <p:cNvSpPr/>
          <p:nvPr/>
        </p:nvSpPr>
        <p:spPr>
          <a:xfrm>
            <a:off x="4000496" y="5929330"/>
            <a:ext cx="1079280" cy="25071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  <a:ea typeface="DejaVu Sans"/>
            </a:endParaRPr>
          </a:p>
        </p:txBody>
      </p:sp>
      <p:pic>
        <p:nvPicPr>
          <p:cNvPr id="10241" name="Picture 1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1142074" cy="1214446"/>
          </a:xfrm>
          <a:prstGeom prst="rect">
            <a:avLst/>
          </a:prstGeom>
          <a:noFill/>
        </p:spPr>
      </p:pic>
      <p:pic>
        <p:nvPicPr>
          <p:cNvPr id="10242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143116"/>
            <a:ext cx="969379" cy="9896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/>
          <p:cNvSpPr/>
          <p:nvPr/>
        </p:nvSpPr>
        <p:spPr>
          <a:xfrm>
            <a:off x="0" y="0"/>
            <a:ext cx="9143280" cy="269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800080"/>
                </a:solidFill>
                <a:latin typeface="Times New Roman"/>
                <a:ea typeface="DejaVu Sans"/>
              </a:rPr>
              <a:t>Администратор обязан разместить в ГИС ЖКХ скан решения собственника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в течение суток с момента получения такого решения, если собственник 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не проголосовал через ГИС ЖКХ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69A2E"/>
                </a:solidFill>
                <a:latin typeface="Times New Roman"/>
                <a:ea typeface="DejaVu Sans"/>
              </a:rPr>
              <a:t>Решения ОСС в ГИС ЖКХ 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69A2E"/>
                </a:solidFill>
                <a:latin typeface="Times New Roman"/>
                <a:ea typeface="DejaVu Sans"/>
              </a:rPr>
              <a:t> автоматически формируются в форме протокола и размещаются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в течение суток после окончания голосования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0" name="Стрелка вниз 79"/>
          <p:cNvSpPr/>
          <p:nvPr/>
        </p:nvSpPr>
        <p:spPr>
          <a:xfrm>
            <a:off x="3960000" y="396000"/>
            <a:ext cx="899280" cy="21528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  <a:ea typeface="DejaVu Sans"/>
            </a:endParaRPr>
          </a:p>
        </p:txBody>
      </p:sp>
      <p:sp>
        <p:nvSpPr>
          <p:cNvPr id="81" name="Стрелка вниз 80"/>
          <p:cNvSpPr/>
          <p:nvPr/>
        </p:nvSpPr>
        <p:spPr>
          <a:xfrm>
            <a:off x="4071934" y="2214554"/>
            <a:ext cx="899280" cy="28575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  <a:ea typeface="DejaVu Sans"/>
            </a:endParaRPr>
          </a:p>
        </p:txBody>
      </p:sp>
      <p:sp>
        <p:nvSpPr>
          <p:cNvPr id="9218" name="AutoShape 2" descr="https://pf-robin-guillon.fr/video/shutterstock_v7173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https://i.gifer.com/IFZ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928935"/>
            <a:ext cx="7143800" cy="37362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81"/>
          <p:cNvSpPr/>
          <p:nvPr/>
        </p:nvSpPr>
        <p:spPr>
          <a:xfrm>
            <a:off x="0" y="470160"/>
            <a:ext cx="9143280" cy="459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800080"/>
                </a:solidFill>
                <a:latin typeface="Times New Roman"/>
                <a:ea typeface="DejaVu Sans"/>
              </a:rPr>
              <a:t>Голосование по вопросам повестки дня ОСС 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800080"/>
                </a:solidFill>
                <a:latin typeface="Times New Roman"/>
                <a:ea typeface="DejaVu Sans"/>
              </a:rPr>
              <a:t>может осуществляться посредством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 переданных письменных решений инициатору собрания в ходе ОСС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68253"/>
                </a:solidFill>
                <a:latin typeface="Times New Roman"/>
                <a:ea typeface="Microsoft YaHei"/>
              </a:rPr>
              <a:t>Голосование ОСС, проводимого в форме очно-заочного голосования, осуществляется 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C00000"/>
                </a:solidFill>
                <a:uFillTx/>
                <a:latin typeface="Times New Roman"/>
                <a:ea typeface="Microsoft YaHei"/>
              </a:rPr>
              <a:t>посредством переданных письменных решений инициатору  в ходе проведения ОСС в порядке, установленном решением ОСС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55308D"/>
                </a:solidFill>
                <a:latin typeface="Times New Roman"/>
                <a:ea typeface="Microsoft YaHei"/>
              </a:rPr>
              <a:t>Голосование ОСС, проводимого в форме заочного голосования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 </a:t>
            </a:r>
            <a:r>
              <a:rPr lang="ru-RU" sz="2000" b="1" strike="noStrike" spc="-1">
                <a:solidFill>
                  <a:srgbClr val="2A6099"/>
                </a:solidFill>
                <a:latin typeface="Times New Roman"/>
                <a:ea typeface="Microsoft YaHei"/>
              </a:rPr>
              <a:t>осуществляется посредством оформленных в письменной форме решений собственников</a:t>
            </a: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Microsoft YaHei"/>
              </a:rPr>
              <a:t> </a:t>
            </a:r>
            <a:r>
              <a:rPr lang="ru-RU" sz="2000" b="1" u="sng" strike="noStrike" spc="-1">
                <a:solidFill>
                  <a:srgbClr val="C00000"/>
                </a:solidFill>
                <a:uFillTx/>
                <a:latin typeface="Times New Roman"/>
                <a:ea typeface="Microsoft YaHei"/>
              </a:rPr>
              <a:t>в случае проведения голосования опросным путем/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C00000"/>
                </a:solidFill>
                <a:uFillTx/>
                <a:latin typeface="Times New Roman"/>
                <a:ea typeface="Microsoft YaHei"/>
              </a:rPr>
              <a:t>ГИС ЖКХ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420000" y="16560"/>
            <a:ext cx="1682640" cy="37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Статья 48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4" name="Стрелка вниз 83"/>
          <p:cNvSpPr/>
          <p:nvPr/>
        </p:nvSpPr>
        <p:spPr>
          <a:xfrm>
            <a:off x="4032000" y="1116000"/>
            <a:ext cx="719280" cy="35928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  <a:ea typeface="DejaVu Sans"/>
            </a:endParaRPr>
          </a:p>
        </p:txBody>
      </p:sp>
      <p:sp>
        <p:nvSpPr>
          <p:cNvPr id="85" name="Стрелка вниз 84"/>
          <p:cNvSpPr/>
          <p:nvPr/>
        </p:nvSpPr>
        <p:spPr>
          <a:xfrm>
            <a:off x="4140360" y="2643182"/>
            <a:ext cx="719280" cy="35928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  <a:ea typeface="DejaVu Sans"/>
            </a:endParaRPr>
          </a:p>
        </p:txBody>
      </p:sp>
      <p:sp>
        <p:nvSpPr>
          <p:cNvPr id="86" name="Стрелка вниз 85"/>
          <p:cNvSpPr/>
          <p:nvPr/>
        </p:nvSpPr>
        <p:spPr>
          <a:xfrm>
            <a:off x="4140360" y="4143380"/>
            <a:ext cx="719280" cy="35928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  <a:ea typeface="DejaVu Sans"/>
            </a:endParaRPr>
          </a:p>
        </p:txBody>
      </p:sp>
      <p:pic>
        <p:nvPicPr>
          <p:cNvPr id="8193" name="Picture 1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18950"/>
            <a:ext cx="1428728" cy="1739050"/>
          </a:xfrm>
          <a:prstGeom prst="rect">
            <a:avLst/>
          </a:prstGeom>
          <a:noFill/>
        </p:spPr>
      </p:pic>
      <p:pic>
        <p:nvPicPr>
          <p:cNvPr id="8194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428" y="5214950"/>
            <a:ext cx="1643042" cy="1669045"/>
          </a:xfrm>
          <a:prstGeom prst="rect">
            <a:avLst/>
          </a:prstGeom>
          <a:noFill/>
        </p:spPr>
      </p:pic>
      <p:pic>
        <p:nvPicPr>
          <p:cNvPr id="8196" name="Picture 4" descr="https://kr-evrz.ru/wp-content/uploads/2022/11/0gis-zhkh.jpeg"/>
          <p:cNvPicPr>
            <a:picLocks noChangeAspect="1" noChangeArrowheads="1"/>
          </p:cNvPicPr>
          <p:nvPr/>
        </p:nvPicPr>
        <p:blipFill>
          <a:blip r:embed="rId4"/>
          <a:srcRect t="19442" b="16110"/>
          <a:stretch>
            <a:fillRect/>
          </a:stretch>
        </p:blipFill>
        <p:spPr bwMode="auto">
          <a:xfrm>
            <a:off x="2452673" y="5500702"/>
            <a:ext cx="4191029" cy="11430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742</Words>
  <Application>Редактор_презентаций/2.6.0.0$Windows_X86_64 LibreOffice_project/6a029956ed5ae9ee93d1d306b34e090ff774c563</Application>
  <PresentationFormat>Экран (4:3)</PresentationFormat>
  <Paragraphs>110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С. Кузнецова</dc:creator>
  <cp:lastModifiedBy>Владимир</cp:lastModifiedBy>
  <cp:revision>28</cp:revision>
  <dcterms:created xsi:type="dcterms:W3CDTF">2023-08-22T12:22:36Z</dcterms:created>
  <dcterms:modified xsi:type="dcterms:W3CDTF">2023-12-26T11:07:59Z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10</vt:i4>
  </property>
</Properties>
</file>